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91" d="100"/>
          <a:sy n="91" d="100"/>
        </p:scale>
        <p:origin x="7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6E6-F566-6D2B-E055-644CE0FAB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455307B-4C79-88B5-0754-A36578C96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19D4AD1-C63A-6F1F-F5ED-ED51BC17A05F}"/>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5" name="Footer Placeholder 4">
            <a:extLst>
              <a:ext uri="{FF2B5EF4-FFF2-40B4-BE49-F238E27FC236}">
                <a16:creationId xmlns:a16="http://schemas.microsoft.com/office/drawing/2014/main" id="{2DD17AF0-9874-F2FE-F595-82AC6C332C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9AD08D-E6F3-37AA-9F30-ED0C69F2103B}"/>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17977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B05E-1BFA-6CEE-59FE-8F91642277F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DCA50C5-5AD5-DCAD-7988-2FD09040B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197AE1-697A-8A73-CC94-B62FFA91F598}"/>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5" name="Footer Placeholder 4">
            <a:extLst>
              <a:ext uri="{FF2B5EF4-FFF2-40B4-BE49-F238E27FC236}">
                <a16:creationId xmlns:a16="http://schemas.microsoft.com/office/drawing/2014/main" id="{D004304D-1F2B-622C-01CB-B0E52795C6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941237-54F4-D4FE-2C21-9B06024B9B1C}"/>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78318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A1021D-0FAA-877C-E9F2-CD987135AE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60A753-93B6-BF59-4F08-01050244EF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F581D3-E810-6FF8-AB88-210D92240F07}"/>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5" name="Footer Placeholder 4">
            <a:extLst>
              <a:ext uri="{FF2B5EF4-FFF2-40B4-BE49-F238E27FC236}">
                <a16:creationId xmlns:a16="http://schemas.microsoft.com/office/drawing/2014/main" id="{FF53E9B5-3B29-FC4B-B86C-4B3576A2A8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DA8C15-688E-7F17-B337-CDBF775F2BC0}"/>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70977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C414-9264-403E-A41E-80CA6B5BA7D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CDBAE5-6F30-1A60-F1D0-7261E04B6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9FF8F1-4C9A-B823-6B39-6A75841EDDEA}"/>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5" name="Footer Placeholder 4">
            <a:extLst>
              <a:ext uri="{FF2B5EF4-FFF2-40B4-BE49-F238E27FC236}">
                <a16:creationId xmlns:a16="http://schemas.microsoft.com/office/drawing/2014/main" id="{EAC9D294-314D-317C-9F6C-A61D0F89DF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F86E74-83E0-64AA-5B93-A9B38032A177}"/>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314855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A1C0-396A-CF88-7635-A26513B30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953578D-83F6-7264-EC37-D6FD9E089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30389-23BD-5081-291A-3E3382AB6E6E}"/>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5" name="Footer Placeholder 4">
            <a:extLst>
              <a:ext uri="{FF2B5EF4-FFF2-40B4-BE49-F238E27FC236}">
                <a16:creationId xmlns:a16="http://schemas.microsoft.com/office/drawing/2014/main" id="{DB9036AE-383F-0EFA-1F62-3CA9133E1C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DEDCE4-E625-BD51-1B72-3DE4FE8DDA93}"/>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346239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C63E-0179-2DCC-1108-1E1EDCE691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4621EA3-32CC-2DDD-D820-05FE168E0A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B51DFF0-97A8-FBA3-123D-B14D989D3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DCAEA5-B9EF-C7EE-CF90-065152C6CC77}"/>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6" name="Footer Placeholder 5">
            <a:extLst>
              <a:ext uri="{FF2B5EF4-FFF2-40B4-BE49-F238E27FC236}">
                <a16:creationId xmlns:a16="http://schemas.microsoft.com/office/drawing/2014/main" id="{D00351E8-9675-9172-C37B-9B7CA538C63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EB39C9-2B40-2690-2BC2-1F3B0B6A226B}"/>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364332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0F46-BF43-145A-1852-4FA48A5DCE2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F0FB713-10B7-979B-C0A2-55236B7AF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4BB9A8-1F24-F25C-B389-0932BAC26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528B5A-759B-7C8B-F7E4-4ECA8484E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DE04ED-3E24-AA17-BB5E-A7584355ED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5942E79-45F7-CF70-683E-E7A3E53E5B10}"/>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8" name="Footer Placeholder 7">
            <a:extLst>
              <a:ext uri="{FF2B5EF4-FFF2-40B4-BE49-F238E27FC236}">
                <a16:creationId xmlns:a16="http://schemas.microsoft.com/office/drawing/2014/main" id="{C57525C9-3943-AB7C-DC7F-DF6201E1BDD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B60EBD8-D7AD-9E65-D582-925AEBB05E2E}"/>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391678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2B1E-2D18-7005-7FC6-F32CDEBDEAF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D9F9641-B228-636B-90E4-48FEE368834C}"/>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4" name="Footer Placeholder 3">
            <a:extLst>
              <a:ext uri="{FF2B5EF4-FFF2-40B4-BE49-F238E27FC236}">
                <a16:creationId xmlns:a16="http://schemas.microsoft.com/office/drawing/2014/main" id="{5C8D26D3-9826-CA24-CE4F-70770EE0137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C816BBF-5DFA-523D-0BA6-B4A639C38080}"/>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25589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744E5-776C-D90D-CA6E-0D6102E7F724}"/>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3" name="Footer Placeholder 2">
            <a:extLst>
              <a:ext uri="{FF2B5EF4-FFF2-40B4-BE49-F238E27FC236}">
                <a16:creationId xmlns:a16="http://schemas.microsoft.com/office/drawing/2014/main" id="{B2F49FCE-1B24-C281-4361-1A1C4FFF54E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BCD0582-A136-BD79-7AC4-48E8C07EBEEC}"/>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161194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B761-B463-E044-DDB5-F4ABBEE3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2CB1FDD-D62F-F055-6905-E7F2A3F6B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11CD0FB-837A-27E7-9E77-E3D7AF1FC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D2197-A9A7-300A-EC0F-19EA160F0D83}"/>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6" name="Footer Placeholder 5">
            <a:extLst>
              <a:ext uri="{FF2B5EF4-FFF2-40B4-BE49-F238E27FC236}">
                <a16:creationId xmlns:a16="http://schemas.microsoft.com/office/drawing/2014/main" id="{2514FD04-9538-2521-3A35-8015962C27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F58E04-E3E7-338D-EE33-3A6166BF4918}"/>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406569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F6B4-633E-3575-EAA5-558B8F737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2955087-5821-69D1-3350-DD203761C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9C78EDB-C623-92C3-6C68-8B3953A14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75B07-2858-4A5A-CB36-E984ABC428E6}"/>
              </a:ext>
            </a:extLst>
          </p:cNvPr>
          <p:cNvSpPr>
            <a:spLocks noGrp="1"/>
          </p:cNvSpPr>
          <p:nvPr>
            <p:ph type="dt" sz="half" idx="10"/>
          </p:nvPr>
        </p:nvSpPr>
        <p:spPr/>
        <p:txBody>
          <a:bodyPr/>
          <a:lstStyle/>
          <a:p>
            <a:fld id="{7F8298D1-EBEB-439E-9683-3D69DCDC6800}" type="datetimeFigureOut">
              <a:rPr lang="en-CA" smtClean="0"/>
              <a:t>2023-03-02</a:t>
            </a:fld>
            <a:endParaRPr lang="en-CA"/>
          </a:p>
        </p:txBody>
      </p:sp>
      <p:sp>
        <p:nvSpPr>
          <p:cNvPr id="6" name="Footer Placeholder 5">
            <a:extLst>
              <a:ext uri="{FF2B5EF4-FFF2-40B4-BE49-F238E27FC236}">
                <a16:creationId xmlns:a16="http://schemas.microsoft.com/office/drawing/2014/main" id="{8D7F3E12-1B69-9150-29B6-65C4A472264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579899-D131-A6E3-8A57-0366BE4AA3CA}"/>
              </a:ext>
            </a:extLst>
          </p:cNvPr>
          <p:cNvSpPr>
            <a:spLocks noGrp="1"/>
          </p:cNvSpPr>
          <p:nvPr>
            <p:ph type="sldNum" sz="quarter" idx="12"/>
          </p:nvPr>
        </p:nvSpPr>
        <p:spPr/>
        <p:txBody>
          <a:bodyPr/>
          <a:lstStyle/>
          <a:p>
            <a:fld id="{DBB7BD8A-DF19-4CE4-AB70-BDF5AAA0F64B}" type="slidenum">
              <a:rPr lang="en-CA" smtClean="0"/>
              <a:t>‹#›</a:t>
            </a:fld>
            <a:endParaRPr lang="en-CA"/>
          </a:p>
        </p:txBody>
      </p:sp>
    </p:spTree>
    <p:extLst>
      <p:ext uri="{BB962C8B-B14F-4D97-AF65-F5344CB8AC3E}">
        <p14:creationId xmlns:p14="http://schemas.microsoft.com/office/powerpoint/2010/main" val="383468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F3EC3-7117-EAE1-35CE-5A3083747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0D0B93-5D0B-128C-620D-0D84E0FC2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C1816A3-8141-872A-3E47-0B83AFEE2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298D1-EBEB-439E-9683-3D69DCDC6800}" type="datetimeFigureOut">
              <a:rPr lang="en-CA" smtClean="0"/>
              <a:t>2023-03-02</a:t>
            </a:fld>
            <a:endParaRPr lang="en-CA"/>
          </a:p>
        </p:txBody>
      </p:sp>
      <p:sp>
        <p:nvSpPr>
          <p:cNvPr id="5" name="Footer Placeholder 4">
            <a:extLst>
              <a:ext uri="{FF2B5EF4-FFF2-40B4-BE49-F238E27FC236}">
                <a16:creationId xmlns:a16="http://schemas.microsoft.com/office/drawing/2014/main" id="{562F6EF6-583A-75D6-288B-6C454D4D7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E581362-F0C7-FF4A-5EC6-E330CD140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7BD8A-DF19-4CE4-AB70-BDF5AAA0F64B}" type="slidenum">
              <a:rPr lang="en-CA" smtClean="0"/>
              <a:t>‹#›</a:t>
            </a:fld>
            <a:endParaRPr lang="en-CA"/>
          </a:p>
        </p:txBody>
      </p:sp>
    </p:spTree>
    <p:extLst>
      <p:ext uri="{BB962C8B-B14F-4D97-AF65-F5344CB8AC3E}">
        <p14:creationId xmlns:p14="http://schemas.microsoft.com/office/powerpoint/2010/main" val="3587104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unsplash.com/s/photos/photo.%20Accessed%2025%20Feb.%202023"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ople working on ideas">
            <a:extLst>
              <a:ext uri="{FF2B5EF4-FFF2-40B4-BE49-F238E27FC236}">
                <a16:creationId xmlns:a16="http://schemas.microsoft.com/office/drawing/2014/main" id="{B521563F-CA4B-4E16-6A06-C688540D29EA}"/>
              </a:ext>
            </a:extLst>
          </p:cNvPr>
          <p:cNvPicPr>
            <a:picLocks noChangeAspect="1"/>
          </p:cNvPicPr>
          <p:nvPr/>
        </p:nvPicPr>
        <p:blipFill rotWithShape="1">
          <a:blip r:embed="rId2"/>
          <a:srcRect t="7338" b="6784"/>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DC45F0-3139-90C0-1B56-766ABE67A9D1}"/>
              </a:ext>
            </a:extLst>
          </p:cNvPr>
          <p:cNvSpPr>
            <a:spLocks noGrp="1"/>
          </p:cNvSpPr>
          <p:nvPr>
            <p:ph type="ctrTitle"/>
          </p:nvPr>
        </p:nvSpPr>
        <p:spPr>
          <a:xfrm>
            <a:off x="8022021" y="3231931"/>
            <a:ext cx="3852041" cy="1834056"/>
          </a:xfrm>
        </p:spPr>
        <p:txBody>
          <a:bodyPr>
            <a:normAutofit/>
          </a:bodyPr>
          <a:lstStyle/>
          <a:p>
            <a:r>
              <a:rPr lang="en-CA" sz="4000"/>
              <a:t>Creative media</a:t>
            </a:r>
          </a:p>
        </p:txBody>
      </p:sp>
      <p:sp>
        <p:nvSpPr>
          <p:cNvPr id="3" name="Subtitle 2">
            <a:extLst>
              <a:ext uri="{FF2B5EF4-FFF2-40B4-BE49-F238E27FC236}">
                <a16:creationId xmlns:a16="http://schemas.microsoft.com/office/drawing/2014/main" id="{14023184-B460-55D0-CEBF-16A53B5432D2}"/>
              </a:ext>
            </a:extLst>
          </p:cNvPr>
          <p:cNvSpPr>
            <a:spLocks noGrp="1"/>
          </p:cNvSpPr>
          <p:nvPr>
            <p:ph type="subTitle" idx="1"/>
          </p:nvPr>
        </p:nvSpPr>
        <p:spPr>
          <a:xfrm>
            <a:off x="7782910" y="5242675"/>
            <a:ext cx="4330262" cy="683284"/>
          </a:xfrm>
        </p:spPr>
        <p:txBody>
          <a:bodyPr>
            <a:normAutofit/>
          </a:bodyPr>
          <a:lstStyle/>
          <a:p>
            <a:r>
              <a:rPr lang="en-CA" sz="2000"/>
              <a:t>By Adana</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66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AE4D4-5C2F-575C-2547-3E6C03C96700}"/>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2500" b="0" i="0">
                <a:effectLst/>
              </a:rPr>
              <a:t>How are social interactions changed in the world of these clips? </a:t>
            </a:r>
            <a:endParaRPr lang="en-US" sz="2500"/>
          </a:p>
        </p:txBody>
      </p:sp>
      <p:sp>
        <p:nvSpPr>
          <p:cNvPr id="3090" name="Rectangle 308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1FE1FB8-43F2-EF8B-BA7B-4F0E4C2B2120}"/>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dirty="0"/>
              <a:t>The interactions change because everyone’s status is based on what everyone else rates them at, the lower you're rating the worse you are treated. </a:t>
            </a:r>
          </a:p>
        </p:txBody>
      </p:sp>
      <p:sp>
        <p:nvSpPr>
          <p:cNvPr id="3091" name="Rectangle 308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arnival Masks Svg Happy Sad Svg Party Mask Digital Download - Etsy Canada">
            <a:extLst>
              <a:ext uri="{FF2B5EF4-FFF2-40B4-BE49-F238E27FC236}">
                <a16:creationId xmlns:a16="http://schemas.microsoft.com/office/drawing/2014/main" id="{8E78F93E-CC09-9BD4-C22F-BFC0B1B48AE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768" r="4951" b="-1"/>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6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DDABB-4B78-21FD-07DF-02961D31BA90}"/>
              </a:ext>
            </a:extLst>
          </p:cNvPr>
          <p:cNvSpPr>
            <a:spLocks noGrp="1"/>
          </p:cNvSpPr>
          <p:nvPr>
            <p:ph type="title"/>
          </p:nvPr>
        </p:nvSpPr>
        <p:spPr>
          <a:xfrm>
            <a:off x="838201" y="345810"/>
            <a:ext cx="4960945" cy="1325563"/>
          </a:xfrm>
        </p:spPr>
        <p:txBody>
          <a:bodyPr vert="horz" lIns="91440" tIns="45720" rIns="91440" bIns="45720" rtlCol="0" anchor="ctr">
            <a:normAutofit/>
          </a:bodyPr>
          <a:lstStyle/>
          <a:p>
            <a:r>
              <a:rPr lang="en-US" sz="2400" b="0" i="0" kern="1200">
                <a:solidFill>
                  <a:schemeClr val="tx1"/>
                </a:solidFill>
                <a:effectLst/>
                <a:latin typeface="+mj-lt"/>
                <a:ea typeface="+mj-ea"/>
                <a:cs typeface="+mj-cs"/>
              </a:rPr>
              <a:t>How did you tell the difference between facts and interpretations, opinions and judgements? </a:t>
            </a:r>
            <a:endParaRPr lang="en-US" sz="24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8F8666B8-1189-2406-DE85-191D98353075}"/>
              </a:ext>
            </a:extLst>
          </p:cNvPr>
          <p:cNvSpPr>
            <a:spLocks noGrp="1"/>
          </p:cNvSpPr>
          <p:nvPr>
            <p:ph type="body" sz="half" idx="2"/>
          </p:nvPr>
        </p:nvSpPr>
        <p:spPr>
          <a:xfrm>
            <a:off x="838201" y="1825625"/>
            <a:ext cx="4933462" cy="4351338"/>
          </a:xfrm>
        </p:spPr>
        <p:txBody>
          <a:bodyPr vert="horz" lIns="91440" tIns="45720" rIns="91440" bIns="45720" rtlCol="0">
            <a:normAutofit/>
          </a:bodyPr>
          <a:lstStyle/>
          <a:p>
            <a:pPr indent="-228600">
              <a:buFont typeface="Arial" panose="020B0604020202020204" pitchFamily="34" charset="0"/>
              <a:buChar char="•"/>
            </a:pPr>
            <a:r>
              <a:rPr lang="en-US"/>
              <a:t>Facts are proven through testing and observations. Interpretations are someone explaining from their understanding. Opinions are someone’s view on the world usually not factual. A judgement is usually a opinion but defended with ego and pride. With this in mind it is usually pretty easy to know when someone is writing something true or false and if its intention is to hurt or heal.</a:t>
            </a:r>
          </a:p>
        </p:txBody>
      </p:sp>
      <p:pic>
        <p:nvPicPr>
          <p:cNvPr id="2056" name="Picture 8" descr="Confused Vector Art, Icons, and Graphics for Free Download">
            <a:extLst>
              <a:ext uri="{FF2B5EF4-FFF2-40B4-BE49-F238E27FC236}">
                <a16:creationId xmlns:a16="http://schemas.microsoft.com/office/drawing/2014/main" id="{E8B49D38-1EBC-3A70-90B0-72AD4EB60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0" r="9582"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2078" name="Arc 207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2" name="Picture 4" descr="Video Lesson: Facts, Opinions &amp; Reasoned Judgments - EasyBib Blog">
            <a:extLst>
              <a:ext uri="{FF2B5EF4-FFF2-40B4-BE49-F238E27FC236}">
                <a16:creationId xmlns:a16="http://schemas.microsoft.com/office/drawing/2014/main" id="{A06B65B5-EE39-EF53-9D61-74E5E26A3CF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100" r="27762" b="-1"/>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Fact v Opinion v Reasoned Judgement Quiz - Quizizz">
            <a:extLst>
              <a:ext uri="{FF2B5EF4-FFF2-40B4-BE49-F238E27FC236}">
                <a16:creationId xmlns:a16="http://schemas.microsoft.com/office/drawing/2014/main" id="{630DBBFE-707B-C8E0-324A-8AC69ADB9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69" r="28094"/>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CC32D-D7C3-B8F4-A5B4-4BD748050811}"/>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3700" b="0" i="0" kern="1200">
                <a:solidFill>
                  <a:schemeClr val="tx1"/>
                </a:solidFill>
                <a:effectLst/>
                <a:latin typeface="+mj-lt"/>
                <a:ea typeface="+mj-ea"/>
                <a:cs typeface="+mj-cs"/>
              </a:rPr>
              <a:t>How did you analyze evidence from different perspectives? </a:t>
            </a:r>
            <a:endParaRPr lang="en-US" sz="37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0B200944-870A-7275-5211-8C7198895A6C}"/>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2000"/>
              <a:t>I try to have neutral bias when reading and writing so I can understand in full. I look for facts and if I need to look for facts I rewrite it so I don’t attract bias. I will watch news on different channels to get all sides of the argument even the ones that I don’t agree with.</a:t>
            </a:r>
          </a:p>
        </p:txBody>
      </p:sp>
      <p:sp>
        <p:nvSpPr>
          <p:cNvPr id="1042" name="Rectangle 10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ephanie Vasquez: Thursday, November 13, 2014">
            <a:extLst>
              <a:ext uri="{FF2B5EF4-FFF2-40B4-BE49-F238E27FC236}">
                <a16:creationId xmlns:a16="http://schemas.microsoft.com/office/drawing/2014/main" id="{AE2D2639-3754-F2D1-93DE-1983C1C635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21373" y="1539842"/>
            <a:ext cx="4235516" cy="3529596"/>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67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81B8-316B-693F-2FE8-8D78A2B6B708}"/>
              </a:ext>
            </a:extLst>
          </p:cNvPr>
          <p:cNvSpPr>
            <a:spLocks noGrp="1"/>
          </p:cNvSpPr>
          <p:nvPr>
            <p:ph type="title"/>
          </p:nvPr>
        </p:nvSpPr>
        <p:spPr/>
        <p:txBody>
          <a:bodyPr/>
          <a:lstStyle/>
          <a:p>
            <a:r>
              <a:rPr lang="en-CA" dirty="0"/>
              <a:t>Credits for photos</a:t>
            </a:r>
          </a:p>
        </p:txBody>
      </p:sp>
      <p:sp>
        <p:nvSpPr>
          <p:cNvPr id="3" name="Text Placeholder 2">
            <a:extLst>
              <a:ext uri="{FF2B5EF4-FFF2-40B4-BE49-F238E27FC236}">
                <a16:creationId xmlns:a16="http://schemas.microsoft.com/office/drawing/2014/main" id="{17ABBF75-122E-4250-964A-4EB628DDA08B}"/>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1174A9D5-9B29-E920-B2C1-653D08DCFE3D}"/>
              </a:ext>
            </a:extLst>
          </p:cNvPr>
          <p:cNvSpPr>
            <a:spLocks noGrp="1"/>
          </p:cNvSpPr>
          <p:nvPr>
            <p:ph sz="half" idx="2"/>
          </p:nvPr>
        </p:nvSpPr>
        <p:spPr/>
        <p:txBody>
          <a:bodyPr>
            <a:normAutofit fontScale="55000" lnSpcReduction="20000"/>
          </a:bodyPr>
          <a:lstStyle/>
          <a:p>
            <a:r>
              <a:rPr lang="en-US" dirty="0" err="1">
                <a:effectLst/>
              </a:rPr>
              <a:t>Unsplash</a:t>
            </a:r>
            <a:r>
              <a:rPr lang="en-US" dirty="0">
                <a:effectLst/>
              </a:rPr>
              <a:t>. </a:t>
            </a:r>
            <a:r>
              <a:rPr lang="en-US" i="1" dirty="0">
                <a:effectLst/>
              </a:rPr>
              <a:t>Best 500+ Professional Photographs [Stunning!] | Download Free Photos on </a:t>
            </a:r>
            <a:r>
              <a:rPr lang="en-US" i="1" dirty="0" err="1">
                <a:effectLst/>
              </a:rPr>
              <a:t>Unsplash</a:t>
            </a:r>
            <a:r>
              <a:rPr lang="en-US" dirty="0">
                <a:effectLst/>
              </a:rPr>
              <a:t>. https://unsplash.com/s/photos/photo. Accessed 22 Feb. 2023.</a:t>
            </a:r>
          </a:p>
          <a:p>
            <a:r>
              <a:rPr lang="en-US" dirty="0" err="1">
                <a:effectLst/>
              </a:rPr>
              <a:t>Unsplash</a:t>
            </a:r>
            <a:r>
              <a:rPr lang="en-US" dirty="0">
                <a:effectLst/>
              </a:rPr>
              <a:t>. </a:t>
            </a:r>
            <a:r>
              <a:rPr lang="en-US" i="1" dirty="0">
                <a:effectLst/>
              </a:rPr>
              <a:t>Best 500+ Professional Photographs [Stunning!] | Download Free Photos on </a:t>
            </a:r>
            <a:r>
              <a:rPr lang="en-US" i="1" dirty="0" err="1">
                <a:effectLst/>
              </a:rPr>
              <a:t>Unsplash</a:t>
            </a:r>
            <a:r>
              <a:rPr lang="en-US" dirty="0">
                <a:effectLst/>
              </a:rPr>
              <a:t>. </a:t>
            </a:r>
            <a:r>
              <a:rPr lang="en-US" dirty="0">
                <a:effectLst/>
                <a:hlinkClick r:id="rId2"/>
              </a:rPr>
              <a:t>https://unsplash.com/s/photos/photo. Accessed 25 Feb. 2023</a:t>
            </a:r>
            <a:r>
              <a:rPr lang="en-US" dirty="0">
                <a:effectLst/>
              </a:rPr>
              <a:t>.</a:t>
            </a:r>
          </a:p>
          <a:p>
            <a:r>
              <a:rPr lang="en-US" dirty="0">
                <a:effectLst/>
              </a:rPr>
              <a:t>“Download Free Vectors, Clipart Graphics, Vector Art &amp; Design Templates.” </a:t>
            </a:r>
            <a:r>
              <a:rPr lang="en-US" i="1" dirty="0" err="1">
                <a:effectLst/>
              </a:rPr>
              <a:t>Vecteezy</a:t>
            </a:r>
            <a:r>
              <a:rPr lang="en-US" dirty="0">
                <a:effectLst/>
              </a:rPr>
              <a:t>, https://www.vecteezy.com/free-vector/confused. Accessed 25 Feb. 2023.</a:t>
            </a:r>
          </a:p>
          <a:p>
            <a:r>
              <a:rPr lang="en-US" dirty="0">
                <a:effectLst/>
              </a:rPr>
              <a:t>“Download Free Vectors, Clipart Graphics, Vector Art &amp; Design Templates.” </a:t>
            </a:r>
            <a:r>
              <a:rPr lang="en-US" i="1" dirty="0" err="1">
                <a:effectLst/>
              </a:rPr>
              <a:t>Vecteezy</a:t>
            </a:r>
            <a:r>
              <a:rPr lang="en-US" dirty="0">
                <a:effectLst/>
              </a:rPr>
              <a:t>, https://www.vecteezy.com/free-vector/confused. Accessed 25 Feb. 2023.</a:t>
            </a:r>
          </a:p>
          <a:p>
            <a:endParaRPr lang="en-CA" dirty="0"/>
          </a:p>
        </p:txBody>
      </p:sp>
      <p:sp>
        <p:nvSpPr>
          <p:cNvPr id="5" name="Text Placeholder 4">
            <a:extLst>
              <a:ext uri="{FF2B5EF4-FFF2-40B4-BE49-F238E27FC236}">
                <a16:creationId xmlns:a16="http://schemas.microsoft.com/office/drawing/2014/main" id="{F37004C3-5799-99CA-FA3D-85A58C6F91DF}"/>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7F601193-4715-D48B-2A3F-C93107658E2C}"/>
              </a:ext>
            </a:extLst>
          </p:cNvPr>
          <p:cNvSpPr>
            <a:spLocks noGrp="1"/>
          </p:cNvSpPr>
          <p:nvPr>
            <p:ph sz="quarter" idx="4"/>
          </p:nvPr>
        </p:nvSpPr>
        <p:spPr/>
        <p:txBody>
          <a:bodyPr>
            <a:normAutofit fontScale="55000" lnSpcReduction="20000"/>
          </a:bodyPr>
          <a:lstStyle/>
          <a:p>
            <a:r>
              <a:rPr lang="en-US" dirty="0">
                <a:effectLst/>
              </a:rPr>
              <a:t>“Download Free Vectors, Clipart Graphics, Vector Art &amp; Design Templates.” </a:t>
            </a:r>
            <a:r>
              <a:rPr lang="en-US" i="1" dirty="0" err="1">
                <a:effectLst/>
              </a:rPr>
              <a:t>Vecteezy</a:t>
            </a:r>
            <a:r>
              <a:rPr lang="en-US" dirty="0">
                <a:effectLst/>
              </a:rPr>
              <a:t>, https://www.vecteezy.com/free-vector/confused. Accessed 25 Feb. 2023.</a:t>
            </a:r>
          </a:p>
          <a:p>
            <a:r>
              <a:rPr lang="en-CA" i="1" dirty="0">
                <a:effectLst/>
              </a:rPr>
              <a:t>Carnival Masks </a:t>
            </a:r>
            <a:r>
              <a:rPr lang="en-CA" i="1" dirty="0" err="1">
                <a:effectLst/>
              </a:rPr>
              <a:t>Svg</a:t>
            </a:r>
            <a:r>
              <a:rPr lang="en-CA" i="1" dirty="0">
                <a:effectLst/>
              </a:rPr>
              <a:t> Happy Sad </a:t>
            </a:r>
            <a:r>
              <a:rPr lang="en-CA" i="1" dirty="0" err="1">
                <a:effectLst/>
              </a:rPr>
              <a:t>Svg</a:t>
            </a:r>
            <a:r>
              <a:rPr lang="en-CA" i="1" dirty="0">
                <a:effectLst/>
              </a:rPr>
              <a:t> Party Mask Digital Download - Etsy Canada</a:t>
            </a:r>
            <a:r>
              <a:rPr lang="en-CA" dirty="0">
                <a:effectLst/>
              </a:rPr>
              <a:t>. https://www.etsy.com/ca/listing/633852586/carnival-masks-svg-happy-sad-svg-party?utm_source=OpenGraph&amp;utm_medium=PageTools&amp;utm_campaign=Share. Accessed 2 Mar. 2023.</a:t>
            </a:r>
          </a:p>
          <a:p>
            <a:r>
              <a:rPr lang="en-CA" i="1" dirty="0">
                <a:effectLst/>
              </a:rPr>
              <a:t>Carnival Masks </a:t>
            </a:r>
            <a:r>
              <a:rPr lang="en-CA" i="1" dirty="0" err="1">
                <a:effectLst/>
              </a:rPr>
              <a:t>Svg</a:t>
            </a:r>
            <a:r>
              <a:rPr lang="en-CA" i="1" dirty="0">
                <a:effectLst/>
              </a:rPr>
              <a:t> Happy Sad </a:t>
            </a:r>
            <a:r>
              <a:rPr lang="en-CA" i="1" dirty="0" err="1">
                <a:effectLst/>
              </a:rPr>
              <a:t>Svg</a:t>
            </a:r>
            <a:r>
              <a:rPr lang="en-CA" i="1" dirty="0">
                <a:effectLst/>
              </a:rPr>
              <a:t> Party Mask Digital Download - Etsy Canada</a:t>
            </a:r>
            <a:r>
              <a:rPr lang="en-CA" dirty="0">
                <a:effectLst/>
              </a:rPr>
              <a:t>. https://www.etsy.com/ca/listing/633852586/carnival-masks-svg-happy-sad-svg-party?utm_source=OpenGraph&amp;utm_medium=PageTools&amp;utm_campaign=Share. Accessed 2 Mar. 2023.</a:t>
            </a:r>
          </a:p>
          <a:p>
            <a:endParaRPr lang="en-US" dirty="0">
              <a:effectLst/>
            </a:endParaRPr>
          </a:p>
          <a:p>
            <a:endParaRPr lang="en-CA" dirty="0"/>
          </a:p>
        </p:txBody>
      </p:sp>
    </p:spTree>
    <p:extLst>
      <p:ext uri="{BB962C8B-B14F-4D97-AF65-F5344CB8AC3E}">
        <p14:creationId xmlns:p14="http://schemas.microsoft.com/office/powerpoint/2010/main" val="55570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35486-6392-D04F-65B0-B660386D7A2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000" b="0" i="0">
                <a:effectLst/>
              </a:rPr>
              <a:t>How have social media platforms changed the way we consume and understand information? </a:t>
            </a:r>
            <a:endParaRPr lang="en-US" sz="3000"/>
          </a:p>
        </p:txBody>
      </p:sp>
      <p:sp>
        <p:nvSpPr>
          <p:cNvPr id="112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2533D7B-76FF-19E0-E08D-1F6FECDB1AEE}"/>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a:t>When we read or watch news on social media it shifts the way we formulate our own bias or opinion. Therefore we don’t have our own complete opinion on the topic. Instead of seeking the truth we seek things that suit the desired opinion.</a:t>
            </a:r>
          </a:p>
          <a:p>
            <a:pPr indent="-228600">
              <a:buFont typeface="Arial" panose="020B0604020202020204" pitchFamily="34" charset="0"/>
              <a:buChar char="•"/>
            </a:pPr>
            <a:endParaRPr lang="en-US" sz="2200" b="0" i="0">
              <a:effectLst/>
            </a:endParaRPr>
          </a:p>
        </p:txBody>
      </p:sp>
      <p:pic>
        <p:nvPicPr>
          <p:cNvPr id="11266" name="Picture 2" descr="Social Media Icon Images - Free Download on Freepik">
            <a:extLst>
              <a:ext uri="{FF2B5EF4-FFF2-40B4-BE49-F238E27FC236}">
                <a16:creationId xmlns:a16="http://schemas.microsoft.com/office/drawing/2014/main" id="{76AF6A7A-8F38-1010-D711-312B22F12A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4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27B355-3670-3F0E-9319-CB4FC769C7F2}"/>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0" i="0" kern="1200">
                <a:solidFill>
                  <a:schemeClr val="tx1"/>
                </a:solidFill>
                <a:effectLst/>
                <a:latin typeface="+mj-lt"/>
                <a:ea typeface="+mj-ea"/>
                <a:cs typeface="+mj-cs"/>
              </a:rPr>
              <a:t>When you see or read “news” on social media, do you take time to research the story further? </a:t>
            </a:r>
            <a:endParaRPr lang="en-US" sz="36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7D443ED8-B3B3-48C8-EA0F-934A8A13321E}"/>
              </a:ext>
            </a:extLst>
          </p:cNvPr>
          <p:cNvSpPr>
            <a:spLocks noGrp="1"/>
          </p:cNvSpPr>
          <p:nvPr>
            <p:ph type="body" sz="half" idx="2"/>
          </p:nvPr>
        </p:nvSpPr>
        <p:spPr>
          <a:xfrm>
            <a:off x="643469" y="1782981"/>
            <a:ext cx="4008384" cy="4393982"/>
          </a:xfrm>
        </p:spPr>
        <p:txBody>
          <a:bodyPr vert="horz" lIns="91440" tIns="45720" rIns="91440" bIns="45720" rtlCol="0">
            <a:normAutofit/>
          </a:bodyPr>
          <a:lstStyle/>
          <a:p>
            <a:pPr indent="-228600">
              <a:buFont typeface="Arial" panose="020B0604020202020204" pitchFamily="34" charset="0"/>
              <a:buChar char="•"/>
            </a:pPr>
            <a:r>
              <a:rPr lang="en-US" sz="2000"/>
              <a:t>I usually do research on the news that I see online if I am about to tell someone about it. If I am casually scrolling by I usually don’t, unless it sounds outrageous.</a:t>
            </a:r>
          </a:p>
        </p:txBody>
      </p:sp>
      <p:grpSp>
        <p:nvGrpSpPr>
          <p:cNvPr id="10249" name="Group 1024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0250" name="Isosceles Triangle 1024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2" name="Picture 2" descr="What is Research - Definition, Types, Methods &amp; Examples">
            <a:extLst>
              <a:ext uri="{FF2B5EF4-FFF2-40B4-BE49-F238E27FC236}">
                <a16:creationId xmlns:a16="http://schemas.microsoft.com/office/drawing/2014/main" id="{58DDAD12-291D-9FF0-7AF4-040007CE58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95320" y="2087963"/>
            <a:ext cx="6253212" cy="3751927"/>
          </a:xfrm>
          <a:prstGeom prst="rect">
            <a:avLst/>
          </a:prstGeom>
          <a:noFill/>
          <a:extLst>
            <a:ext uri="{909E8E84-426E-40DD-AFC4-6F175D3DCCD1}">
              <a14:hiddenFill xmlns:a14="http://schemas.microsoft.com/office/drawing/2010/main">
                <a:solidFill>
                  <a:srgbClr val="FFFFFF"/>
                </a:solidFill>
              </a14:hiddenFill>
            </a:ext>
          </a:extLst>
        </p:spPr>
      </p:pic>
      <p:grpSp>
        <p:nvGrpSpPr>
          <p:cNvPr id="10253" name="Group 1025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0254" name="Rectangle 1025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Isosceles Triangle 1025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268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Online Communication vs Offline Interaction: What Option to Choose? | by  donets.aleksey | Medium">
            <a:extLst>
              <a:ext uri="{FF2B5EF4-FFF2-40B4-BE49-F238E27FC236}">
                <a16:creationId xmlns:a16="http://schemas.microsoft.com/office/drawing/2014/main" id="{246D42D0-40A8-9810-AF62-DE64201C3A1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31" r="2" b="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C4BDD5-4FF4-04E5-56B2-7EAAA160C99C}"/>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3400" b="0" i="0">
                <a:effectLst/>
              </a:rPr>
              <a:t>What value do you get from online social interactions? </a:t>
            </a:r>
            <a:endParaRPr lang="en-US" sz="3400"/>
          </a:p>
        </p:txBody>
      </p:sp>
      <p:sp>
        <p:nvSpPr>
          <p:cNvPr id="4" name="Text Placeholder 3">
            <a:extLst>
              <a:ext uri="{FF2B5EF4-FFF2-40B4-BE49-F238E27FC236}">
                <a16:creationId xmlns:a16="http://schemas.microsoft.com/office/drawing/2014/main" id="{61B310E1-B3ED-43CF-85FE-DB28632EE160}"/>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The value that I get when I’m on social media is that I can connect with family and friends without being in the same room as them. I also enjoy learning whether I will use it in the future or not and the internet is a very good place to acquire it as long as you do research on it after and not take it at face value.</a:t>
            </a:r>
          </a:p>
        </p:txBody>
      </p:sp>
    </p:spTree>
    <p:extLst>
      <p:ext uri="{BB962C8B-B14F-4D97-AF65-F5344CB8AC3E}">
        <p14:creationId xmlns:p14="http://schemas.microsoft.com/office/powerpoint/2010/main" val="197986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16 Reasons Why Social Media Is Important to Your Company">
            <a:extLst>
              <a:ext uri="{FF2B5EF4-FFF2-40B4-BE49-F238E27FC236}">
                <a16:creationId xmlns:a16="http://schemas.microsoft.com/office/drawing/2014/main" id="{7F71AEF5-5717-A11B-456B-FD41EF2755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21" r="715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2A4935-1786-29F2-709D-85DADA2B977A}"/>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3100" b="0" i="0">
                <a:effectLst/>
              </a:rPr>
              <a:t>How is social media and social capital helping to form youth culture? </a:t>
            </a:r>
            <a:endParaRPr lang="en-US" sz="3100"/>
          </a:p>
        </p:txBody>
      </p:sp>
      <p:sp>
        <p:nvSpPr>
          <p:cNvPr id="4" name="Text Placeholder 3">
            <a:extLst>
              <a:ext uri="{FF2B5EF4-FFF2-40B4-BE49-F238E27FC236}">
                <a16:creationId xmlns:a16="http://schemas.microsoft.com/office/drawing/2014/main" id="{83D8EAAF-887B-74B2-79C6-CA8DD8F5BC9C}"/>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1700"/>
              <a:t>S</a:t>
            </a:r>
            <a:r>
              <a:rPr lang="en-US" sz="1700" b="0" i="0">
                <a:effectLst/>
              </a:rPr>
              <a:t>ocial media and social capital have played a significant role in shaping youth culture by providing a platform for us to connect, express ourselves, build networks, and create content. Being in the loop is included in this and was briefly mentioned in this video. </a:t>
            </a:r>
            <a:r>
              <a:rPr lang="en-US" sz="1700"/>
              <a:t>Not understanding someone's referencing can make social interactions awkward and uncomfortable for people who are still shaping their social identity and figuring out who they are. This can lead to isolation as mentioned in the video.</a:t>
            </a:r>
          </a:p>
        </p:txBody>
      </p:sp>
    </p:spTree>
    <p:extLst>
      <p:ext uri="{BB962C8B-B14F-4D97-AF65-F5344CB8AC3E}">
        <p14:creationId xmlns:p14="http://schemas.microsoft.com/office/powerpoint/2010/main" val="137158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enny For Your Thoughts: Why Quality Thinking Is Declining Worldwide">
            <a:extLst>
              <a:ext uri="{FF2B5EF4-FFF2-40B4-BE49-F238E27FC236}">
                <a16:creationId xmlns:a16="http://schemas.microsoft.com/office/drawing/2014/main" id="{24BB15F8-032D-FE2C-BE7B-44655ECA36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50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0"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9A8ABB-F2E6-1C20-C5D1-95FC3001ED26}"/>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2200" b="0" i="0">
                <a:effectLst/>
              </a:rPr>
              <a:t>When you post online do you consider how the post may be seen by others?  What it may say about you?  How that post may be seen in the future? </a:t>
            </a:r>
            <a:endParaRPr lang="en-US" sz="2200"/>
          </a:p>
        </p:txBody>
      </p:sp>
      <p:sp>
        <p:nvSpPr>
          <p:cNvPr id="4" name="Text Placeholder 3">
            <a:extLst>
              <a:ext uri="{FF2B5EF4-FFF2-40B4-BE49-F238E27FC236}">
                <a16:creationId xmlns:a16="http://schemas.microsoft.com/office/drawing/2014/main" id="{2046BB81-70AC-A6B0-DC0A-E3756910B60B}"/>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I don’t post online I do comment on others. I comment because I agree with what they are saying, I will say my own story in their comments as to relate to them, or I will correct misinformation. I don’t comment for likes because I don’t care if someone likes or dislikes what I say. This might say that I am a stand offish or defensive person. This is accurate. If a comment doesn’t age well then I will usually remove it.</a:t>
            </a:r>
          </a:p>
        </p:txBody>
      </p:sp>
    </p:spTree>
    <p:extLst>
      <p:ext uri="{BB962C8B-B14F-4D97-AF65-F5344CB8AC3E}">
        <p14:creationId xmlns:p14="http://schemas.microsoft.com/office/powerpoint/2010/main" val="311526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92B79-7D72-9425-0284-6F0162C2F9B6}"/>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2000" b="0" i="0">
                <a:effectLst/>
              </a:rPr>
              <a:t>Do you see any similarities between the world presented in this video and the world you live in? </a:t>
            </a:r>
            <a:endParaRPr lang="en-US" sz="2000"/>
          </a:p>
        </p:txBody>
      </p:sp>
      <p:sp>
        <p:nvSpPr>
          <p:cNvPr id="6153" name="Rectangle 615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93FC0C4-55BD-492B-E8DB-95783303F54B}"/>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a:t>Yes, I see plenty similarities like how she spits out the food and hated the coffee but said online that it was “heaven”. She was also being nice the guy in the second video but she was rated poorly because he had broken up with his partner. This is very common to how our world works as someone can go from getting all positive comments to hateful comments. People defending blindly for their friend because their friends partner broke up with them without knowing the whole story.</a:t>
            </a:r>
          </a:p>
        </p:txBody>
      </p:sp>
      <p:sp>
        <p:nvSpPr>
          <p:cNvPr id="6155" name="Rectangle 615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dentifying Similarities and Differences - EFMS Instructional Strategies">
            <a:extLst>
              <a:ext uri="{FF2B5EF4-FFF2-40B4-BE49-F238E27FC236}">
                <a16:creationId xmlns:a16="http://schemas.microsoft.com/office/drawing/2014/main" id="{67AA22E3-352B-830B-497B-9ADFC6554DF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04" r="11119" b="1"/>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3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B97D942E-09EF-4107-98F4-74DB7F72D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7262C-4CBE-53F0-DA21-19B0E799CF76}"/>
              </a:ext>
            </a:extLst>
          </p:cNvPr>
          <p:cNvSpPr>
            <a:spLocks noGrp="1"/>
          </p:cNvSpPr>
          <p:nvPr>
            <p:ph type="title"/>
          </p:nvPr>
        </p:nvSpPr>
        <p:spPr>
          <a:xfrm>
            <a:off x="532015" y="3930305"/>
            <a:ext cx="3861960" cy="2437244"/>
          </a:xfrm>
        </p:spPr>
        <p:txBody>
          <a:bodyPr vert="horz" lIns="91440" tIns="45720" rIns="91440" bIns="45720" rtlCol="0" anchor="ctr">
            <a:normAutofit/>
          </a:bodyPr>
          <a:lstStyle/>
          <a:p>
            <a:r>
              <a:rPr lang="en-US" sz="3300" b="0" i="0" kern="1200">
                <a:solidFill>
                  <a:schemeClr val="tx1"/>
                </a:solidFill>
                <a:effectLst/>
                <a:latin typeface="+mj-lt"/>
                <a:ea typeface="+mj-ea"/>
                <a:cs typeface="+mj-cs"/>
              </a:rPr>
              <a:t>How does the main character gain and lose points? Why are these points important to her?</a:t>
            </a:r>
            <a:endParaRPr lang="en-US" sz="3300" kern="1200">
              <a:solidFill>
                <a:schemeClr val="tx1"/>
              </a:solidFill>
              <a:latin typeface="+mj-lt"/>
              <a:ea typeface="+mj-ea"/>
              <a:cs typeface="+mj-cs"/>
            </a:endParaRPr>
          </a:p>
        </p:txBody>
      </p:sp>
      <p:sp>
        <p:nvSpPr>
          <p:cNvPr id="5133" name="Rectangle 513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5EE4B1A-2820-4166-5A1F-57233AF4104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40" r="14255" b="1"/>
          <a:stretch/>
        </p:blipFill>
        <p:spPr bwMode="auto">
          <a:xfrm>
            <a:off x="838200" y="364144"/>
            <a:ext cx="3335789" cy="28113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at to Do With Losing Stocks in Your Portfolio | Safal Niveshak">
            <a:extLst>
              <a:ext uri="{FF2B5EF4-FFF2-40B4-BE49-F238E27FC236}">
                <a16:creationId xmlns:a16="http://schemas.microsoft.com/office/drawing/2014/main" id="{C94E0001-6080-8472-4576-5B2DD352A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58" r="18877" b="2"/>
          <a:stretch/>
        </p:blipFill>
        <p:spPr bwMode="auto">
          <a:xfrm>
            <a:off x="446639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ock Market Today: Stocks Notch Second Straight Day of Gains | Kiplinger">
            <a:extLst>
              <a:ext uri="{FF2B5EF4-FFF2-40B4-BE49-F238E27FC236}">
                <a16:creationId xmlns:a16="http://schemas.microsoft.com/office/drawing/2014/main" id="{C7CFCDFF-7207-4C25-E03F-A8F8C00138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98" r="20036" b="2"/>
          <a:stretch/>
        </p:blipFill>
        <p:spPr bwMode="auto">
          <a:xfrm>
            <a:off x="809575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sp>
        <p:nvSpPr>
          <p:cNvPr id="5137" name="Rectangle 513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1A29B6C-FAC8-84CE-D682-552C4F73B880}"/>
              </a:ext>
            </a:extLst>
          </p:cNvPr>
          <p:cNvSpPr>
            <a:spLocks noGrp="1"/>
          </p:cNvSpPr>
          <p:nvPr>
            <p:ph type="body" sz="half" idx="2"/>
          </p:nvPr>
        </p:nvSpPr>
        <p:spPr>
          <a:xfrm>
            <a:off x="5162719" y="3930305"/>
            <a:ext cx="6586915" cy="2437244"/>
          </a:xfrm>
        </p:spPr>
        <p:txBody>
          <a:bodyPr vert="horz" lIns="91440" tIns="45720" rIns="91440" bIns="45720" rtlCol="0" anchor="ctr">
            <a:normAutofit/>
          </a:bodyPr>
          <a:lstStyle/>
          <a:p>
            <a:pPr indent="-228600">
              <a:buFont typeface="Arial" panose="020B0604020202020204" pitchFamily="34" charset="0"/>
              <a:buChar char="•"/>
            </a:pPr>
            <a:r>
              <a:rPr lang="en-US" sz="2000"/>
              <a:t>The main character gains points when people rate her highly and loses points when people rate her poorly. These points matter to her because that is what the society hat she lives in is based upon. </a:t>
            </a:r>
          </a:p>
        </p:txBody>
      </p:sp>
    </p:spTree>
    <p:extLst>
      <p:ext uri="{BB962C8B-B14F-4D97-AF65-F5344CB8AC3E}">
        <p14:creationId xmlns:p14="http://schemas.microsoft.com/office/powerpoint/2010/main" val="301411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B9694-3F4E-F5F3-864D-8AA53E8A8A2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500" b="0" i="0">
                <a:effectLst/>
              </a:rPr>
              <a:t>What value might be derived from this type of social interaction? </a:t>
            </a:r>
            <a:endParaRPr lang="en-US" sz="2500"/>
          </a:p>
        </p:txBody>
      </p:sp>
      <p:grpSp>
        <p:nvGrpSpPr>
          <p:cNvPr id="4105" name="Group 41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06" name="Rectangle 41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6A13965-A75F-B98F-26D2-96B1BF241F46}"/>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The value that would be derived would be empathy and kindness. This is the case because in that culture it is best to agree with the masses then have your own opinion.</a:t>
            </a:r>
          </a:p>
        </p:txBody>
      </p:sp>
      <p:sp>
        <p:nvSpPr>
          <p:cNvPr id="4111" name="Rectangle 41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nteraction Vectors &amp; Illustrations for Free Download | Freepik">
            <a:extLst>
              <a:ext uri="{FF2B5EF4-FFF2-40B4-BE49-F238E27FC236}">
                <a16:creationId xmlns:a16="http://schemas.microsoft.com/office/drawing/2014/main" id="{39A586C6-707E-383A-F85D-792D013BCAF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306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1110</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Creative media</vt:lpstr>
      <vt:lpstr>How have social media platforms changed the way we consume and understand information? </vt:lpstr>
      <vt:lpstr>When you see or read “news” on social media, do you take time to research the story further? </vt:lpstr>
      <vt:lpstr>What value do you get from online social interactions? </vt:lpstr>
      <vt:lpstr>How is social media and social capital helping to form youth culture? </vt:lpstr>
      <vt:lpstr>When you post online do you consider how the post may be seen by others?  What it may say about you?  How that post may be seen in the future? </vt:lpstr>
      <vt:lpstr>Do you see any similarities between the world presented in this video and the world you live in? </vt:lpstr>
      <vt:lpstr>How does the main character gain and lose points? Why are these points important to her?</vt:lpstr>
      <vt:lpstr>What value might be derived from this type of social interaction? </vt:lpstr>
      <vt:lpstr>How are social interactions changed in the world of these clips? </vt:lpstr>
      <vt:lpstr>How did you tell the difference between facts and interpretations, opinions and judgements? </vt:lpstr>
      <vt:lpstr>How did you analyze evidence from different perspectives? </vt:lpstr>
      <vt:lpstr>Credits for photos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media</dc:title>
  <dc:creator>088S-McNamara, Adana</dc:creator>
  <cp:lastModifiedBy>088S-McNamara, Adana</cp:lastModifiedBy>
  <cp:revision>1</cp:revision>
  <dcterms:created xsi:type="dcterms:W3CDTF">2023-03-02T16:26:03Z</dcterms:created>
  <dcterms:modified xsi:type="dcterms:W3CDTF">2023-03-02T22:34:04Z</dcterms:modified>
</cp:coreProperties>
</file>