
<file path=[Content_Types].xml><?xml version="1.0" encoding="utf-8"?>
<Types xmlns="http://schemas.openxmlformats.org/package/2006/content-types">
  <Default Extension="jpeg" ContentType="image/jpeg"/>
  <Default Extension="mp3" ContentType="audio/m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59" r:id="rId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415F1F4-31F7-4479-B817-62FE7E1F2D55}" v="9" dt="2023-05-19T03:52:22.050"/>
    <p1510:client id="{2B8B4021-BED1-4742-96C4-6FA994FD29D1}" v="1204" dt="2023-05-16T05:49:16.089"/>
    <p1510:client id="{3AA2BEA7-6DB2-2ACA-909D-1F4014F67662}" v="5" dt="2023-05-17T15:41:56.004"/>
    <p1510:client id="{56A9C5ED-7946-E4C3-C2F7-DC924DA9EF1F}" v="17" dt="2023-05-19T03:36:33.999"/>
    <p1510:client id="{5B62F18F-AEFE-06EC-31B4-F9200468B2AA}" v="1899" dt="2023-05-17T07:42:31.792"/>
    <p1510:client id="{83BDC2FC-A2DE-5866-FCF5-296BFD0B1C05}" v="217" dt="2023-05-18T06:21:01.613"/>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9972" autoAdjust="0"/>
    <p:restoredTop sz="94660"/>
  </p:normalViewPr>
  <p:slideViewPr>
    <p:cSldViewPr snapToGrid="0">
      <p:cViewPr varScale="1">
        <p:scale>
          <a:sx n="86" d="100"/>
          <a:sy n="86" d="100"/>
        </p:scale>
        <p:origin x="96" y="88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presProps" Target="presProps.xml"/><Relationship Id="rId5" Type="http://schemas.openxmlformats.org/officeDocument/2006/relationships/slide" Target="slides/slide4.xml"/><Relationship Id="rId10" Type="http://schemas.microsoft.com/office/2015/10/relationships/revisionInfo" Target="revisionInfo.xml"/><Relationship Id="rId4" Type="http://schemas.openxmlformats.org/officeDocument/2006/relationships/slide" Target="slides/slide3.xml"/><Relationship Id="rId9"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846CE7D5-CF57-46EF-B807-FDD0502418D4}" type="datetimeFigureOut">
              <a:rPr lang="en-US" smtClean="0"/>
              <a:t>5/18/2023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38538789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46CE7D5-CF57-46EF-B807-FDD0502418D4}" type="datetimeFigureOut">
              <a:rPr lang="en-US" smtClean="0"/>
              <a:t>5/18/2023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20290545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46CE7D5-CF57-46EF-B807-FDD0502418D4}" type="datetimeFigureOut">
              <a:rPr lang="en-US" smtClean="0"/>
              <a:t>5/18/2023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4794456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46CE7D5-CF57-46EF-B807-FDD0502418D4}" type="datetimeFigureOut">
              <a:rPr lang="en-US" smtClean="0"/>
              <a:t>5/18/2023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94913845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46CE7D5-CF57-46EF-B807-FDD0502418D4}" type="datetimeFigureOut">
              <a:rPr lang="en-US" smtClean="0"/>
              <a:t>5/18/2023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59152452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846CE7D5-CF57-46EF-B807-FDD0502418D4}" type="datetimeFigureOut">
              <a:rPr lang="en-US" smtClean="0"/>
              <a:t>5/18/2023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120309203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846CE7D5-CF57-46EF-B807-FDD0502418D4}" type="datetimeFigureOut">
              <a:rPr lang="en-US" smtClean="0"/>
              <a:t>5/18/2023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7331723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846CE7D5-CF57-46EF-B807-FDD0502418D4}" type="datetimeFigureOut">
              <a:rPr lang="en-US" smtClean="0"/>
              <a:t>5/18/2023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2103125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46CE7D5-CF57-46EF-B807-FDD0502418D4}" type="datetimeFigureOut">
              <a:rPr lang="en-US" smtClean="0"/>
              <a:t>5/18/2023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14638898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46CE7D5-CF57-46EF-B807-FDD0502418D4}" type="datetimeFigureOut">
              <a:rPr lang="en-US" smtClean="0"/>
              <a:t>5/18/2023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17184145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46CE7D5-CF57-46EF-B807-FDD0502418D4}" type="datetimeFigureOut">
              <a:rPr lang="en-US" smtClean="0"/>
              <a:t>5/18/2023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171895827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46CE7D5-CF57-46EF-B807-FDD0502418D4}" type="datetimeFigureOut">
              <a:rPr lang="en-US" smtClean="0"/>
              <a:t>5/18/2023</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30EA680-D336-4FF7-8B7A-9848BB0A1C32}" type="slidenum">
              <a:rPr lang="en-US" smtClean="0"/>
              <a:t>‹#›</a:t>
            </a:fld>
            <a:endParaRPr lang="en-US"/>
          </a:p>
        </p:txBody>
      </p:sp>
    </p:spTree>
    <p:extLst>
      <p:ext uri="{BB962C8B-B14F-4D97-AF65-F5344CB8AC3E}">
        <p14:creationId xmlns:p14="http://schemas.microsoft.com/office/powerpoint/2010/main" val="246095407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mp3"/><Relationship Id="rId1" Type="http://schemas.microsoft.com/office/2007/relationships/media" Target="../media/media1.mp3"/><Relationship Id="rId5" Type="http://schemas.openxmlformats.org/officeDocument/2006/relationships/image" Target="../media/image3.png"/><Relationship Id="rId4" Type="http://schemas.openxmlformats.org/officeDocument/2006/relationships/image" Target="../media/image2.jpeg"/></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2.mp3"/><Relationship Id="rId1" Type="http://schemas.microsoft.com/office/2007/relationships/media" Target="../media/media2.mp3"/><Relationship Id="rId5" Type="http://schemas.openxmlformats.org/officeDocument/2006/relationships/image" Target="../media/image3.png"/><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3.mp3"/><Relationship Id="rId1" Type="http://schemas.microsoft.com/office/2007/relationships/media" Target="../media/media3.mp3"/><Relationship Id="rId4"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C1DD1A8A-57D5-4A81-AD04-532B043C56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id="{BFD61554-E6DE-4357-C0A6-A844841B69C8}"/>
              </a:ext>
            </a:extLst>
          </p:cNvPr>
          <p:cNvPicPr>
            <a:picLocks noChangeAspect="1"/>
          </p:cNvPicPr>
          <p:nvPr/>
        </p:nvPicPr>
        <p:blipFill rotWithShape="1">
          <a:blip r:embed="rId2"/>
          <a:srcRect t="37867" r="-2" b="5882"/>
          <a:stretch/>
        </p:blipFill>
        <p:spPr>
          <a:xfrm>
            <a:off x="-3047" y="10"/>
            <a:ext cx="12191999" cy="6857990"/>
          </a:xfrm>
          <a:prstGeom prst="rect">
            <a:avLst/>
          </a:prstGeom>
        </p:spPr>
      </p:pic>
      <p:sp>
        <p:nvSpPr>
          <p:cNvPr id="11" name="Rectangle 10">
            <a:extLst>
              <a:ext uri="{FF2B5EF4-FFF2-40B4-BE49-F238E27FC236}">
                <a16:creationId xmlns:a16="http://schemas.microsoft.com/office/drawing/2014/main" id="{007891EC-4501-44ED-A8C8-B11B6DB767A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207602"/>
            <a:ext cx="12191999" cy="3162146"/>
          </a:xfrm>
          <a:prstGeom prst="rect">
            <a:avLst/>
          </a:prstGeom>
          <a:gradFill flip="none" rotWithShape="1">
            <a:gsLst>
              <a:gs pos="0">
                <a:srgbClr val="000000">
                  <a:alpha val="0"/>
                </a:srgbClr>
              </a:gs>
              <a:gs pos="25000">
                <a:srgbClr val="000000">
                  <a:alpha val="15000"/>
                </a:srgbClr>
              </a:gs>
              <a:gs pos="75000">
                <a:srgbClr val="000000">
                  <a:alpha val="15000"/>
                </a:srgbClr>
              </a:gs>
              <a:gs pos="50000">
                <a:srgbClr val="000000">
                  <a:alpha val="30000"/>
                </a:srgbClr>
              </a:gs>
              <a:gs pos="100000">
                <a:srgbClr val="000000">
                  <a:alpha val="0"/>
                </a:srgb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1097280" y="325550"/>
            <a:ext cx="10058400" cy="3574778"/>
          </a:xfrm>
          <a:effectLst>
            <a:outerShdw blurRad="50800" dist="38100" dir="2700000" algn="tl" rotWithShape="0">
              <a:prstClr val="black">
                <a:alpha val="40000"/>
              </a:prstClr>
            </a:outerShdw>
          </a:effectLst>
        </p:spPr>
        <p:txBody>
          <a:bodyPr>
            <a:normAutofit/>
          </a:bodyPr>
          <a:lstStyle/>
          <a:p>
            <a:r>
              <a:rPr lang="en-US" sz="5200">
                <a:solidFill>
                  <a:srgbClr val="FFFFFF"/>
                </a:solidFill>
                <a:cs typeface="Calibri Light"/>
              </a:rPr>
              <a:t>Assignments I'm proud of </a:t>
            </a:r>
            <a:endParaRPr lang="en-US" sz="5200">
              <a:solidFill>
                <a:srgbClr val="FFFFFF"/>
              </a:solidFill>
            </a:endParaRPr>
          </a:p>
        </p:txBody>
      </p:sp>
      <p:sp>
        <p:nvSpPr>
          <p:cNvPr id="3" name="Subtitle 2"/>
          <p:cNvSpPr>
            <a:spLocks noGrp="1"/>
          </p:cNvSpPr>
          <p:nvPr>
            <p:ph type="subTitle" idx="1"/>
          </p:nvPr>
        </p:nvSpPr>
        <p:spPr>
          <a:xfrm>
            <a:off x="1100051" y="4072043"/>
            <a:ext cx="10058400" cy="1282707"/>
          </a:xfrm>
          <a:effectLst>
            <a:outerShdw blurRad="50800" dist="38100" dir="2700000" algn="tl" rotWithShape="0">
              <a:prstClr val="black">
                <a:alpha val="40000"/>
              </a:prstClr>
            </a:outerShdw>
          </a:effectLst>
        </p:spPr>
        <p:txBody>
          <a:bodyPr vert="horz" lIns="91440" tIns="45720" rIns="91440" bIns="45720" rtlCol="0">
            <a:normAutofit/>
          </a:bodyPr>
          <a:lstStyle/>
          <a:p>
            <a:r>
              <a:rPr lang="en-US">
                <a:solidFill>
                  <a:srgbClr val="FFFFFF"/>
                </a:solidFill>
                <a:cs typeface="Calibri"/>
              </a:rPr>
              <a:t>-Adana</a:t>
            </a:r>
            <a:endParaRPr lang="en-US">
              <a:solidFill>
                <a:srgbClr val="FFFFFF"/>
              </a:solidFill>
            </a:endParaRPr>
          </a:p>
        </p:txBody>
      </p:sp>
    </p:spTree>
    <p:extLst>
      <p:ext uri="{BB962C8B-B14F-4D97-AF65-F5344CB8AC3E}">
        <p14:creationId xmlns:p14="http://schemas.microsoft.com/office/powerpoint/2010/main" val="1098572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500"/>
                                  </p:stCondLst>
                                  <p:iterate>
                                    <p:tmPct val="10000"/>
                                  </p:iterate>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700"/>
                                        <p:tgtEl>
                                          <p:spTgt spid="3">
                                            <p:txEl>
                                              <p:pRg st="0" end="0"/>
                                            </p:txEl>
                                          </p:spTgt>
                                        </p:tgtEl>
                                      </p:cBhvr>
                                    </p:animEffect>
                                  </p:childTnLst>
                                </p:cTn>
                              </p:par>
                              <p:par>
                                <p:cTn id="8" presetID="10" presetClass="entr" presetSubtype="0" fill="hold" grpId="0" nodeType="withEffect">
                                  <p:stCondLst>
                                    <p:cond delay="1000"/>
                                  </p:stCondLst>
                                  <p:iterate>
                                    <p:tmPct val="10000"/>
                                  </p:iterate>
                                  <p:childTnLst>
                                    <p:set>
                                      <p:cBhvr>
                                        <p:cTn id="9" dur="1" fill="hold">
                                          <p:stCondLst>
                                            <p:cond delay="0"/>
                                          </p:stCondLst>
                                        </p:cTn>
                                        <p:tgtEl>
                                          <p:spTgt spid="2"/>
                                        </p:tgtEl>
                                        <p:attrNameLst>
                                          <p:attrName>style.visibility</p:attrName>
                                        </p:attrNameLst>
                                      </p:cBhvr>
                                      <p:to>
                                        <p:strVal val="visible"/>
                                      </p:to>
                                    </p:set>
                                    <p:animEffect transition="in" filter="fade">
                                      <p:cBhvr>
                                        <p:cTn id="10" dur="7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2C61293E-6EBE-43EF-A52C-9BEBFD7679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8072C83-8FA0-6718-AAD2-15FFBC07E075}"/>
              </a:ext>
            </a:extLst>
          </p:cNvPr>
          <p:cNvSpPr>
            <a:spLocks noGrp="1"/>
          </p:cNvSpPr>
          <p:nvPr>
            <p:ph type="title"/>
          </p:nvPr>
        </p:nvSpPr>
        <p:spPr>
          <a:xfrm>
            <a:off x="5297762" y="329184"/>
            <a:ext cx="6251110" cy="1783080"/>
          </a:xfrm>
        </p:spPr>
        <p:txBody>
          <a:bodyPr anchor="b">
            <a:normAutofit/>
          </a:bodyPr>
          <a:lstStyle/>
          <a:p>
            <a:r>
              <a:rPr lang="en-US" sz="5400" dirty="0">
                <a:cs typeface="Calibri Light"/>
              </a:rPr>
              <a:t>Achievement 1</a:t>
            </a:r>
            <a:endParaRPr lang="en-US" sz="5400" dirty="0"/>
          </a:p>
        </p:txBody>
      </p:sp>
      <p:pic>
        <p:nvPicPr>
          <p:cNvPr id="5" name="Picture 4" descr="A picture containing text&#10;&#10;Description automatically generated">
            <a:extLst>
              <a:ext uri="{FF2B5EF4-FFF2-40B4-BE49-F238E27FC236}">
                <a16:creationId xmlns:a16="http://schemas.microsoft.com/office/drawing/2014/main" id="{32732681-9380-28AA-1826-6DC004BDE21A}"/>
              </a:ext>
            </a:extLst>
          </p:cNvPr>
          <p:cNvPicPr>
            <a:picLocks noChangeAspect="1"/>
          </p:cNvPicPr>
          <p:nvPr/>
        </p:nvPicPr>
        <p:blipFill rotWithShape="1">
          <a:blip r:embed="rId4"/>
          <a:srcRect l="4726" r="4726"/>
          <a:stretch/>
        </p:blipFill>
        <p:spPr>
          <a:xfrm>
            <a:off x="1" y="10"/>
            <a:ext cx="4657344" cy="6857990"/>
          </a:xfrm>
          <a:custGeom>
            <a:avLst/>
            <a:gdLst/>
            <a:ahLst/>
            <a:cxnLst/>
            <a:rect l="l" t="t" r="r" b="b"/>
            <a:pathLst>
              <a:path w="4657344" h="6858000">
                <a:moveTo>
                  <a:pt x="0" y="0"/>
                </a:moveTo>
                <a:lnTo>
                  <a:pt x="3429755" y="0"/>
                </a:lnTo>
                <a:lnTo>
                  <a:pt x="3526016" y="148742"/>
                </a:lnTo>
                <a:cubicBezTo>
                  <a:pt x="3657740" y="365513"/>
                  <a:pt x="3777402" y="589569"/>
                  <a:pt x="3886489" y="819975"/>
                </a:cubicBezTo>
                <a:cubicBezTo>
                  <a:pt x="3891856" y="833492"/>
                  <a:pt x="3900663" y="845393"/>
                  <a:pt x="3912049" y="854514"/>
                </a:cubicBezTo>
                <a:cubicBezTo>
                  <a:pt x="3897352" y="819849"/>
                  <a:pt x="3883037" y="784928"/>
                  <a:pt x="3868083" y="750263"/>
                </a:cubicBezTo>
                <a:cubicBezTo>
                  <a:pt x="3806989" y="608712"/>
                  <a:pt x="3742478" y="469145"/>
                  <a:pt x="3674155" y="331786"/>
                </a:cubicBezTo>
                <a:lnTo>
                  <a:pt x="3496656" y="0"/>
                </a:lnTo>
                <a:lnTo>
                  <a:pt x="3554371" y="0"/>
                </a:lnTo>
                <a:lnTo>
                  <a:pt x="3661621" y="196614"/>
                </a:lnTo>
                <a:cubicBezTo>
                  <a:pt x="3856899" y="573253"/>
                  <a:pt x="4021071" y="966066"/>
                  <a:pt x="4161279" y="1371196"/>
                </a:cubicBezTo>
                <a:cubicBezTo>
                  <a:pt x="4379525" y="2007265"/>
                  <a:pt x="4530141" y="2664286"/>
                  <a:pt x="4610660" y="3331516"/>
                </a:cubicBezTo>
                <a:cubicBezTo>
                  <a:pt x="4652837" y="3672965"/>
                  <a:pt x="4671625" y="4013908"/>
                  <a:pt x="4645040" y="4357388"/>
                </a:cubicBezTo>
                <a:cubicBezTo>
                  <a:pt x="4613599" y="4758899"/>
                  <a:pt x="4566181" y="5157998"/>
                  <a:pt x="4485789" y="5552906"/>
                </a:cubicBezTo>
                <a:cubicBezTo>
                  <a:pt x="4397121" y="5988893"/>
                  <a:pt x="4276748" y="6414594"/>
                  <a:pt x="4117769" y="6828295"/>
                </a:cubicBezTo>
                <a:lnTo>
                  <a:pt x="4105288" y="6858000"/>
                </a:lnTo>
                <a:lnTo>
                  <a:pt x="4052520" y="6858000"/>
                </a:lnTo>
                <a:lnTo>
                  <a:pt x="4059369" y="6841549"/>
                </a:lnTo>
                <a:cubicBezTo>
                  <a:pt x="4147276" y="6614016"/>
                  <a:pt x="4224193" y="6380817"/>
                  <a:pt x="4291518" y="6142729"/>
                </a:cubicBezTo>
                <a:cubicBezTo>
                  <a:pt x="4350055" y="5935370"/>
                  <a:pt x="4393256" y="5723695"/>
                  <a:pt x="4443357" y="5513923"/>
                </a:cubicBezTo>
                <a:cubicBezTo>
                  <a:pt x="4444541" y="5502788"/>
                  <a:pt x="4445137" y="5491601"/>
                  <a:pt x="4445146" y="5480401"/>
                </a:cubicBezTo>
                <a:cubicBezTo>
                  <a:pt x="4408465" y="5607635"/>
                  <a:pt x="4379196" y="5719759"/>
                  <a:pt x="4344559" y="5830359"/>
                </a:cubicBezTo>
                <a:cubicBezTo>
                  <a:pt x="4254261" y="6118381"/>
                  <a:pt x="4150112" y="6398531"/>
                  <a:pt x="4031702" y="6670527"/>
                </a:cubicBezTo>
                <a:lnTo>
                  <a:pt x="3943824" y="6858000"/>
                </a:lnTo>
                <a:lnTo>
                  <a:pt x="0" y="6858000"/>
                </a:lnTo>
                <a:close/>
              </a:path>
            </a:pathLst>
          </a:custGeom>
        </p:spPr>
      </p:pic>
      <p:sp>
        <p:nvSpPr>
          <p:cNvPr id="11" name="sketchy line">
            <a:extLst>
              <a:ext uri="{FF2B5EF4-FFF2-40B4-BE49-F238E27FC236}">
                <a16:creationId xmlns:a16="http://schemas.microsoft.com/office/drawing/2014/main" id="{21540236-BFD5-4A9D-8840-4703E7F768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297762" y="2374947"/>
            <a:ext cx="4243589" cy="18288"/>
          </a:xfrm>
          <a:custGeom>
            <a:avLst/>
            <a:gdLst>
              <a:gd name="connsiteX0" fmla="*/ 0 w 4243589"/>
              <a:gd name="connsiteY0" fmla="*/ 0 h 18288"/>
              <a:gd name="connsiteX1" fmla="*/ 478919 w 4243589"/>
              <a:gd name="connsiteY1" fmla="*/ 0 h 18288"/>
              <a:gd name="connsiteX2" fmla="*/ 957839 w 4243589"/>
              <a:gd name="connsiteY2" fmla="*/ 0 h 18288"/>
              <a:gd name="connsiteX3" fmla="*/ 1521630 w 4243589"/>
              <a:gd name="connsiteY3" fmla="*/ 0 h 18288"/>
              <a:gd name="connsiteX4" fmla="*/ 2212729 w 4243589"/>
              <a:gd name="connsiteY4" fmla="*/ 0 h 18288"/>
              <a:gd name="connsiteX5" fmla="*/ 2734084 w 4243589"/>
              <a:gd name="connsiteY5" fmla="*/ 0 h 18288"/>
              <a:gd name="connsiteX6" fmla="*/ 3255439 w 4243589"/>
              <a:gd name="connsiteY6" fmla="*/ 0 h 18288"/>
              <a:gd name="connsiteX7" fmla="*/ 4243589 w 4243589"/>
              <a:gd name="connsiteY7" fmla="*/ 0 h 18288"/>
              <a:gd name="connsiteX8" fmla="*/ 4243589 w 4243589"/>
              <a:gd name="connsiteY8" fmla="*/ 18288 h 18288"/>
              <a:gd name="connsiteX9" fmla="*/ 3594926 w 4243589"/>
              <a:gd name="connsiteY9" fmla="*/ 18288 h 18288"/>
              <a:gd name="connsiteX10" fmla="*/ 3073571 w 4243589"/>
              <a:gd name="connsiteY10" fmla="*/ 18288 h 18288"/>
              <a:gd name="connsiteX11" fmla="*/ 2552216 w 4243589"/>
              <a:gd name="connsiteY11" fmla="*/ 18288 h 18288"/>
              <a:gd name="connsiteX12" fmla="*/ 1903553 w 4243589"/>
              <a:gd name="connsiteY12" fmla="*/ 18288 h 18288"/>
              <a:gd name="connsiteX13" fmla="*/ 1212454 w 4243589"/>
              <a:gd name="connsiteY13" fmla="*/ 18288 h 18288"/>
              <a:gd name="connsiteX14" fmla="*/ 733535 w 4243589"/>
              <a:gd name="connsiteY14" fmla="*/ 18288 h 18288"/>
              <a:gd name="connsiteX15" fmla="*/ 0 w 4243589"/>
              <a:gd name="connsiteY15" fmla="*/ 18288 h 18288"/>
              <a:gd name="connsiteX16" fmla="*/ 0 w 4243589"/>
              <a:gd name="connsiteY1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18288" fill="none" extrusionOk="0">
                <a:moveTo>
                  <a:pt x="0" y="0"/>
                </a:moveTo>
                <a:cubicBezTo>
                  <a:pt x="213395" y="-21006"/>
                  <a:pt x="307421" y="-18116"/>
                  <a:pt x="478919" y="0"/>
                </a:cubicBezTo>
                <a:cubicBezTo>
                  <a:pt x="650417" y="18116"/>
                  <a:pt x="831092" y="-21237"/>
                  <a:pt x="957839" y="0"/>
                </a:cubicBezTo>
                <a:cubicBezTo>
                  <a:pt x="1084586" y="21237"/>
                  <a:pt x="1301682" y="25124"/>
                  <a:pt x="1521630" y="0"/>
                </a:cubicBezTo>
                <a:cubicBezTo>
                  <a:pt x="1741578" y="-25124"/>
                  <a:pt x="1970269" y="-29139"/>
                  <a:pt x="2212729" y="0"/>
                </a:cubicBezTo>
                <a:cubicBezTo>
                  <a:pt x="2455189" y="29139"/>
                  <a:pt x="2558847" y="-4796"/>
                  <a:pt x="2734084" y="0"/>
                </a:cubicBezTo>
                <a:cubicBezTo>
                  <a:pt x="2909321" y="4796"/>
                  <a:pt x="3097217" y="-13409"/>
                  <a:pt x="3255439" y="0"/>
                </a:cubicBezTo>
                <a:cubicBezTo>
                  <a:pt x="3413662" y="13409"/>
                  <a:pt x="3979999" y="-10121"/>
                  <a:pt x="4243589" y="0"/>
                </a:cubicBezTo>
                <a:cubicBezTo>
                  <a:pt x="4244484" y="8974"/>
                  <a:pt x="4243043" y="9359"/>
                  <a:pt x="4243589" y="18288"/>
                </a:cubicBezTo>
                <a:cubicBezTo>
                  <a:pt x="4058777" y="31246"/>
                  <a:pt x="3910348" y="3158"/>
                  <a:pt x="3594926" y="18288"/>
                </a:cubicBezTo>
                <a:cubicBezTo>
                  <a:pt x="3279504" y="33418"/>
                  <a:pt x="3319955" y="-3977"/>
                  <a:pt x="3073571" y="18288"/>
                </a:cubicBezTo>
                <a:cubicBezTo>
                  <a:pt x="2827187" y="40553"/>
                  <a:pt x="2767387" y="1863"/>
                  <a:pt x="2552216" y="18288"/>
                </a:cubicBezTo>
                <a:cubicBezTo>
                  <a:pt x="2337046" y="34713"/>
                  <a:pt x="2181871" y="19527"/>
                  <a:pt x="1903553" y="18288"/>
                </a:cubicBezTo>
                <a:cubicBezTo>
                  <a:pt x="1625235" y="17049"/>
                  <a:pt x="1557672" y="24174"/>
                  <a:pt x="1212454" y="18288"/>
                </a:cubicBezTo>
                <a:cubicBezTo>
                  <a:pt x="867236" y="12402"/>
                  <a:pt x="874382" y="15627"/>
                  <a:pt x="733535" y="18288"/>
                </a:cubicBezTo>
                <a:cubicBezTo>
                  <a:pt x="592688" y="20949"/>
                  <a:pt x="183477" y="14753"/>
                  <a:pt x="0" y="18288"/>
                </a:cubicBezTo>
                <a:cubicBezTo>
                  <a:pt x="-229" y="14222"/>
                  <a:pt x="509" y="5816"/>
                  <a:pt x="0" y="0"/>
                </a:cubicBezTo>
                <a:close/>
              </a:path>
              <a:path w="4243589" h="18288" stroke="0" extrusionOk="0">
                <a:moveTo>
                  <a:pt x="0" y="0"/>
                </a:moveTo>
                <a:cubicBezTo>
                  <a:pt x="143690" y="16630"/>
                  <a:pt x="266667" y="14847"/>
                  <a:pt x="521355" y="0"/>
                </a:cubicBezTo>
                <a:cubicBezTo>
                  <a:pt x="776043" y="-14847"/>
                  <a:pt x="814491" y="-17363"/>
                  <a:pt x="1000275" y="0"/>
                </a:cubicBezTo>
                <a:cubicBezTo>
                  <a:pt x="1186059" y="17363"/>
                  <a:pt x="1352504" y="-23507"/>
                  <a:pt x="1521630" y="0"/>
                </a:cubicBezTo>
                <a:cubicBezTo>
                  <a:pt x="1690756" y="23507"/>
                  <a:pt x="1889525" y="5871"/>
                  <a:pt x="2127857" y="0"/>
                </a:cubicBezTo>
                <a:cubicBezTo>
                  <a:pt x="2366189" y="-5871"/>
                  <a:pt x="2620628" y="-27997"/>
                  <a:pt x="2776520" y="0"/>
                </a:cubicBezTo>
                <a:cubicBezTo>
                  <a:pt x="2932412" y="27997"/>
                  <a:pt x="3131683" y="-25073"/>
                  <a:pt x="3467618" y="0"/>
                </a:cubicBezTo>
                <a:cubicBezTo>
                  <a:pt x="3803553" y="25073"/>
                  <a:pt x="4017371" y="3071"/>
                  <a:pt x="4243589" y="0"/>
                </a:cubicBezTo>
                <a:cubicBezTo>
                  <a:pt x="4243134" y="6162"/>
                  <a:pt x="4243492" y="11775"/>
                  <a:pt x="4243589" y="18288"/>
                </a:cubicBezTo>
                <a:cubicBezTo>
                  <a:pt x="4017834" y="-5779"/>
                  <a:pt x="3834586" y="13376"/>
                  <a:pt x="3594926" y="18288"/>
                </a:cubicBezTo>
                <a:cubicBezTo>
                  <a:pt x="3355266" y="23200"/>
                  <a:pt x="3204179" y="2869"/>
                  <a:pt x="2903827" y="18288"/>
                </a:cubicBezTo>
                <a:cubicBezTo>
                  <a:pt x="2603475" y="33707"/>
                  <a:pt x="2526187" y="46187"/>
                  <a:pt x="2212729" y="18288"/>
                </a:cubicBezTo>
                <a:cubicBezTo>
                  <a:pt x="1899271" y="-9611"/>
                  <a:pt x="1966289" y="29692"/>
                  <a:pt x="1733809" y="18288"/>
                </a:cubicBezTo>
                <a:cubicBezTo>
                  <a:pt x="1501329" y="6884"/>
                  <a:pt x="1343612" y="12492"/>
                  <a:pt x="1085146" y="18288"/>
                </a:cubicBezTo>
                <a:cubicBezTo>
                  <a:pt x="826680" y="24084"/>
                  <a:pt x="778184" y="35607"/>
                  <a:pt x="521355" y="18288"/>
                </a:cubicBezTo>
                <a:cubicBezTo>
                  <a:pt x="264526" y="969"/>
                  <a:pt x="120277" y="4268"/>
                  <a:pt x="0" y="18288"/>
                </a:cubicBezTo>
                <a:cubicBezTo>
                  <a:pt x="766" y="10800"/>
                  <a:pt x="-457" y="8180"/>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2CCD6CF2-35ED-A0EC-7398-C50ECDF486DA}"/>
              </a:ext>
            </a:extLst>
          </p:cNvPr>
          <p:cNvSpPr>
            <a:spLocks noGrp="1"/>
          </p:cNvSpPr>
          <p:nvPr>
            <p:ph idx="1"/>
          </p:nvPr>
        </p:nvSpPr>
        <p:spPr>
          <a:xfrm>
            <a:off x="5297762" y="2706624"/>
            <a:ext cx="6251110" cy="3483864"/>
          </a:xfrm>
        </p:spPr>
        <p:txBody>
          <a:bodyPr vert="horz" lIns="91440" tIns="45720" rIns="91440" bIns="45720" rtlCol="0" anchor="t">
            <a:normAutofit fontScale="47500" lnSpcReduction="20000"/>
          </a:bodyPr>
          <a:lstStyle/>
          <a:p>
            <a:r>
              <a:rPr lang="en-US" sz="2200" dirty="0">
                <a:cs typeface="Calibri"/>
              </a:rPr>
              <a:t>My P.C.B board</a:t>
            </a:r>
            <a:endParaRPr lang="en-US"/>
          </a:p>
          <a:p>
            <a:r>
              <a:rPr lang="en-US" sz="2200" dirty="0">
                <a:cs typeface="Calibri"/>
              </a:rPr>
              <a:t>My comfort zone.</a:t>
            </a:r>
            <a:endParaRPr lang="en-US">
              <a:cs typeface="Calibri"/>
            </a:endParaRPr>
          </a:p>
          <a:p>
            <a:r>
              <a:rPr lang="en-US" sz="2200" dirty="0">
                <a:cs typeface="Calibri"/>
              </a:rPr>
              <a:t> I worked with my hands to make</a:t>
            </a:r>
            <a:endParaRPr lang="en-US">
              <a:cs typeface="Calibri"/>
            </a:endParaRPr>
          </a:p>
          <a:p>
            <a:r>
              <a:rPr lang="en-US" sz="2200" dirty="0">
                <a:cs typeface="Calibri"/>
              </a:rPr>
              <a:t> very little knowledge on at the beginning of the year and now I have solid understanding of the parts inside and how to make one.</a:t>
            </a:r>
            <a:endParaRPr lang="en-US">
              <a:cs typeface="Calibri"/>
            </a:endParaRPr>
          </a:p>
          <a:p>
            <a:r>
              <a:rPr lang="en-US" sz="2200" dirty="0">
                <a:cs typeface="Calibri"/>
              </a:rPr>
              <a:t> my skills and as a person </a:t>
            </a:r>
          </a:p>
          <a:p>
            <a:r>
              <a:rPr lang="en-US" sz="2200" dirty="0">
                <a:cs typeface="Calibri"/>
              </a:rPr>
              <a:t> understanding concepts</a:t>
            </a:r>
            <a:endParaRPr lang="en-US">
              <a:cs typeface="Calibri"/>
            </a:endParaRPr>
          </a:p>
          <a:p>
            <a:r>
              <a:rPr lang="en-US" sz="2200" dirty="0">
                <a:cs typeface="Calibri"/>
              </a:rPr>
              <a:t>My skill set. </a:t>
            </a:r>
          </a:p>
          <a:p>
            <a:r>
              <a:rPr lang="en-US" sz="2200" dirty="0">
                <a:cs typeface="Calibri"/>
              </a:rPr>
              <a:t>Being sick and coming in during flex</a:t>
            </a:r>
            <a:endParaRPr lang="en-US">
              <a:cs typeface="Calibri"/>
            </a:endParaRPr>
          </a:p>
          <a:p>
            <a:r>
              <a:rPr lang="en-US" sz="2200" dirty="0">
                <a:cs typeface="Calibri"/>
              </a:rPr>
              <a:t>One of the wires snapping</a:t>
            </a:r>
            <a:endParaRPr lang="en-US" dirty="0">
              <a:cs typeface="Calibri"/>
            </a:endParaRPr>
          </a:p>
          <a:p>
            <a:r>
              <a:rPr lang="en-US" sz="2200" dirty="0">
                <a:cs typeface="Calibri"/>
              </a:rPr>
              <a:t>My goals in this class for the future would be to learn new skills, manage time, and how to work with others. I could use what I've learned in the future for any electrical project in the future. Other things I can use in the future would be problem solving, I use this every day so it is a very important skill. Trying new things is also a skill I have learned in doing this project that can also be used in everyday life.</a:t>
            </a:r>
            <a:endParaRPr lang="en-US">
              <a:cs typeface="Calibri"/>
            </a:endParaRPr>
          </a:p>
          <a:p>
            <a:endParaRPr lang="en-US" sz="2200" dirty="0">
              <a:cs typeface="Calibri"/>
            </a:endParaRPr>
          </a:p>
          <a:p>
            <a:r>
              <a:rPr lang="en-US" sz="2200" dirty="0">
                <a:cs typeface="Calibri"/>
              </a:rPr>
              <a:t>Credit to myself for the photo</a:t>
            </a:r>
          </a:p>
        </p:txBody>
      </p:sp>
      <p:pic>
        <p:nvPicPr>
          <p:cNvPr id="4" name="recording 1 MP3">
            <a:hlinkClick r:id="" action="ppaction://media"/>
            <a:extLst>
              <a:ext uri="{FF2B5EF4-FFF2-40B4-BE49-F238E27FC236}">
                <a16:creationId xmlns:a16="http://schemas.microsoft.com/office/drawing/2014/main" id="{FCAE778B-CE57-BD76-F301-95ADE3E0083A}"/>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10738303" y="5596618"/>
            <a:ext cx="730250" cy="730250"/>
          </a:xfrm>
          <a:prstGeom prst="rect">
            <a:avLst/>
          </a:prstGeom>
        </p:spPr>
      </p:pic>
    </p:spTree>
    <p:extLst>
      <p:ext uri="{BB962C8B-B14F-4D97-AF65-F5344CB8AC3E}">
        <p14:creationId xmlns:p14="http://schemas.microsoft.com/office/powerpoint/2010/main" val="3123564227"/>
      </p:ext>
    </p:extLst>
  </p:cSld>
  <p:clrMapOvr>
    <a:masterClrMapping/>
  </p:clrMapOvr>
  <p:transition spd="slow">
    <p:push dir="u"/>
  </p:transition>
  <p:timing>
    <p:tnLst>
      <p:par>
        <p:cT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4"/>
                                        </p:tgtEl>
                                      </p:cBhvr>
                                    </p:cmd>
                                  </p:childTnLst>
                                </p:cTn>
                              </p:par>
                            </p:childTnLst>
                          </p:cTn>
                        </p:par>
                      </p:childTnLst>
                    </p:cTn>
                  </p:par>
                </p:childTnLst>
              </p:cTn>
              <p:nextCondLst>
                <p:cond evt="onClick" delay="0">
                  <p:tgtEl>
                    <p:spTgt spid="4"/>
                  </p:tgtEl>
                </p:cond>
              </p:nextCondLst>
            </p:seq>
            <p:audio>
              <p:cMediaNode>
                <p:cTn id="7" fill="hold" display="0">
                  <p:stCondLst>
                    <p:cond delay="indefinite"/>
                  </p:stCondLst>
                  <p:endCondLst>
                    <p:cond evt="onStopAudio" delay="0">
                      <p:tgtEl>
                        <p:sldTgt/>
                      </p:tgtEl>
                    </p:cond>
                  </p:endCondLst>
                </p:cTn>
                <p:tgtEl>
                  <p:spTgt spid="4"/>
                </p:tgtEl>
              </p:cMediaNode>
            </p:audio>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6" name="Rectangle 15">
            <a:extLst>
              <a:ext uri="{FF2B5EF4-FFF2-40B4-BE49-F238E27FC236}">
                <a16:creationId xmlns:a16="http://schemas.microsoft.com/office/drawing/2014/main" id="{2C61293E-6EBE-43EF-A52C-9BEBFD7679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3251958-E189-39B7-86E3-0BBEE47E4339}"/>
              </a:ext>
            </a:extLst>
          </p:cNvPr>
          <p:cNvSpPr>
            <a:spLocks noGrp="1"/>
          </p:cNvSpPr>
          <p:nvPr>
            <p:ph type="title"/>
          </p:nvPr>
        </p:nvSpPr>
        <p:spPr>
          <a:xfrm>
            <a:off x="5297762" y="329184"/>
            <a:ext cx="6251110" cy="1783080"/>
          </a:xfrm>
        </p:spPr>
        <p:txBody>
          <a:bodyPr anchor="b">
            <a:normAutofit/>
          </a:bodyPr>
          <a:lstStyle/>
          <a:p>
            <a:r>
              <a:rPr lang="en-US" sz="5400">
                <a:cs typeface="Calibri Light"/>
              </a:rPr>
              <a:t>Achievement 2</a:t>
            </a:r>
            <a:endParaRPr lang="en-US" sz="5400"/>
          </a:p>
        </p:txBody>
      </p:sp>
      <p:pic>
        <p:nvPicPr>
          <p:cNvPr id="4" name="Picture 5" descr="A picture containing diagram&#10;&#10;Description automatically generated">
            <a:extLst>
              <a:ext uri="{FF2B5EF4-FFF2-40B4-BE49-F238E27FC236}">
                <a16:creationId xmlns:a16="http://schemas.microsoft.com/office/drawing/2014/main" id="{33A6CE3D-D56D-B6D4-1446-7982BC23E4B5}"/>
              </a:ext>
            </a:extLst>
          </p:cNvPr>
          <p:cNvPicPr>
            <a:picLocks noChangeAspect="1"/>
          </p:cNvPicPr>
          <p:nvPr/>
        </p:nvPicPr>
        <p:blipFill rotWithShape="1">
          <a:blip r:embed="rId4"/>
          <a:srcRect l="17889" r="14200"/>
          <a:stretch/>
        </p:blipFill>
        <p:spPr>
          <a:xfrm>
            <a:off x="1" y="10"/>
            <a:ext cx="4657344" cy="6857990"/>
          </a:xfrm>
          <a:custGeom>
            <a:avLst/>
            <a:gdLst/>
            <a:ahLst/>
            <a:cxnLst/>
            <a:rect l="l" t="t" r="r" b="b"/>
            <a:pathLst>
              <a:path w="4657344" h="6858000">
                <a:moveTo>
                  <a:pt x="0" y="0"/>
                </a:moveTo>
                <a:lnTo>
                  <a:pt x="3429755" y="0"/>
                </a:lnTo>
                <a:lnTo>
                  <a:pt x="3526016" y="148742"/>
                </a:lnTo>
                <a:cubicBezTo>
                  <a:pt x="3657740" y="365513"/>
                  <a:pt x="3777402" y="589569"/>
                  <a:pt x="3886489" y="819975"/>
                </a:cubicBezTo>
                <a:cubicBezTo>
                  <a:pt x="3891856" y="833492"/>
                  <a:pt x="3900663" y="845393"/>
                  <a:pt x="3912049" y="854514"/>
                </a:cubicBezTo>
                <a:cubicBezTo>
                  <a:pt x="3897352" y="819849"/>
                  <a:pt x="3883037" y="784928"/>
                  <a:pt x="3868083" y="750263"/>
                </a:cubicBezTo>
                <a:cubicBezTo>
                  <a:pt x="3806989" y="608712"/>
                  <a:pt x="3742478" y="469145"/>
                  <a:pt x="3674155" y="331786"/>
                </a:cubicBezTo>
                <a:lnTo>
                  <a:pt x="3496656" y="0"/>
                </a:lnTo>
                <a:lnTo>
                  <a:pt x="3554371" y="0"/>
                </a:lnTo>
                <a:lnTo>
                  <a:pt x="3661621" y="196614"/>
                </a:lnTo>
                <a:cubicBezTo>
                  <a:pt x="3856899" y="573253"/>
                  <a:pt x="4021071" y="966066"/>
                  <a:pt x="4161279" y="1371196"/>
                </a:cubicBezTo>
                <a:cubicBezTo>
                  <a:pt x="4379525" y="2007265"/>
                  <a:pt x="4530141" y="2664286"/>
                  <a:pt x="4610660" y="3331516"/>
                </a:cubicBezTo>
                <a:cubicBezTo>
                  <a:pt x="4652837" y="3672965"/>
                  <a:pt x="4671625" y="4013908"/>
                  <a:pt x="4645040" y="4357388"/>
                </a:cubicBezTo>
                <a:cubicBezTo>
                  <a:pt x="4613599" y="4758899"/>
                  <a:pt x="4566181" y="5157998"/>
                  <a:pt x="4485789" y="5552906"/>
                </a:cubicBezTo>
                <a:cubicBezTo>
                  <a:pt x="4397121" y="5988893"/>
                  <a:pt x="4276748" y="6414594"/>
                  <a:pt x="4117769" y="6828295"/>
                </a:cubicBezTo>
                <a:lnTo>
                  <a:pt x="4105288" y="6858000"/>
                </a:lnTo>
                <a:lnTo>
                  <a:pt x="4052520" y="6858000"/>
                </a:lnTo>
                <a:lnTo>
                  <a:pt x="4059369" y="6841549"/>
                </a:lnTo>
                <a:cubicBezTo>
                  <a:pt x="4147276" y="6614016"/>
                  <a:pt x="4224193" y="6380817"/>
                  <a:pt x="4291518" y="6142729"/>
                </a:cubicBezTo>
                <a:cubicBezTo>
                  <a:pt x="4350055" y="5935370"/>
                  <a:pt x="4393256" y="5723695"/>
                  <a:pt x="4443357" y="5513923"/>
                </a:cubicBezTo>
                <a:cubicBezTo>
                  <a:pt x="4444541" y="5502788"/>
                  <a:pt x="4445137" y="5491601"/>
                  <a:pt x="4445146" y="5480401"/>
                </a:cubicBezTo>
                <a:cubicBezTo>
                  <a:pt x="4408465" y="5607635"/>
                  <a:pt x="4379196" y="5719759"/>
                  <a:pt x="4344559" y="5830359"/>
                </a:cubicBezTo>
                <a:cubicBezTo>
                  <a:pt x="4254261" y="6118381"/>
                  <a:pt x="4150112" y="6398531"/>
                  <a:pt x="4031702" y="6670527"/>
                </a:cubicBezTo>
                <a:lnTo>
                  <a:pt x="3943824" y="6858000"/>
                </a:lnTo>
                <a:lnTo>
                  <a:pt x="0" y="6858000"/>
                </a:lnTo>
                <a:close/>
              </a:path>
            </a:pathLst>
          </a:custGeom>
        </p:spPr>
      </p:pic>
      <p:sp>
        <p:nvSpPr>
          <p:cNvPr id="18" name="sketchy line">
            <a:extLst>
              <a:ext uri="{FF2B5EF4-FFF2-40B4-BE49-F238E27FC236}">
                <a16:creationId xmlns:a16="http://schemas.microsoft.com/office/drawing/2014/main" id="{21540236-BFD5-4A9D-8840-4703E7F768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297762" y="2374947"/>
            <a:ext cx="4243589" cy="18288"/>
          </a:xfrm>
          <a:custGeom>
            <a:avLst/>
            <a:gdLst>
              <a:gd name="connsiteX0" fmla="*/ 0 w 4243589"/>
              <a:gd name="connsiteY0" fmla="*/ 0 h 18288"/>
              <a:gd name="connsiteX1" fmla="*/ 478919 w 4243589"/>
              <a:gd name="connsiteY1" fmla="*/ 0 h 18288"/>
              <a:gd name="connsiteX2" fmla="*/ 957839 w 4243589"/>
              <a:gd name="connsiteY2" fmla="*/ 0 h 18288"/>
              <a:gd name="connsiteX3" fmla="*/ 1521630 w 4243589"/>
              <a:gd name="connsiteY3" fmla="*/ 0 h 18288"/>
              <a:gd name="connsiteX4" fmla="*/ 2212729 w 4243589"/>
              <a:gd name="connsiteY4" fmla="*/ 0 h 18288"/>
              <a:gd name="connsiteX5" fmla="*/ 2734084 w 4243589"/>
              <a:gd name="connsiteY5" fmla="*/ 0 h 18288"/>
              <a:gd name="connsiteX6" fmla="*/ 3255439 w 4243589"/>
              <a:gd name="connsiteY6" fmla="*/ 0 h 18288"/>
              <a:gd name="connsiteX7" fmla="*/ 4243589 w 4243589"/>
              <a:gd name="connsiteY7" fmla="*/ 0 h 18288"/>
              <a:gd name="connsiteX8" fmla="*/ 4243589 w 4243589"/>
              <a:gd name="connsiteY8" fmla="*/ 18288 h 18288"/>
              <a:gd name="connsiteX9" fmla="*/ 3594926 w 4243589"/>
              <a:gd name="connsiteY9" fmla="*/ 18288 h 18288"/>
              <a:gd name="connsiteX10" fmla="*/ 3073571 w 4243589"/>
              <a:gd name="connsiteY10" fmla="*/ 18288 h 18288"/>
              <a:gd name="connsiteX11" fmla="*/ 2552216 w 4243589"/>
              <a:gd name="connsiteY11" fmla="*/ 18288 h 18288"/>
              <a:gd name="connsiteX12" fmla="*/ 1903553 w 4243589"/>
              <a:gd name="connsiteY12" fmla="*/ 18288 h 18288"/>
              <a:gd name="connsiteX13" fmla="*/ 1212454 w 4243589"/>
              <a:gd name="connsiteY13" fmla="*/ 18288 h 18288"/>
              <a:gd name="connsiteX14" fmla="*/ 733535 w 4243589"/>
              <a:gd name="connsiteY14" fmla="*/ 18288 h 18288"/>
              <a:gd name="connsiteX15" fmla="*/ 0 w 4243589"/>
              <a:gd name="connsiteY15" fmla="*/ 18288 h 18288"/>
              <a:gd name="connsiteX16" fmla="*/ 0 w 4243589"/>
              <a:gd name="connsiteY1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18288" fill="none" extrusionOk="0">
                <a:moveTo>
                  <a:pt x="0" y="0"/>
                </a:moveTo>
                <a:cubicBezTo>
                  <a:pt x="213395" y="-21006"/>
                  <a:pt x="307421" y="-18116"/>
                  <a:pt x="478919" y="0"/>
                </a:cubicBezTo>
                <a:cubicBezTo>
                  <a:pt x="650417" y="18116"/>
                  <a:pt x="831092" y="-21237"/>
                  <a:pt x="957839" y="0"/>
                </a:cubicBezTo>
                <a:cubicBezTo>
                  <a:pt x="1084586" y="21237"/>
                  <a:pt x="1301682" y="25124"/>
                  <a:pt x="1521630" y="0"/>
                </a:cubicBezTo>
                <a:cubicBezTo>
                  <a:pt x="1741578" y="-25124"/>
                  <a:pt x="1970269" y="-29139"/>
                  <a:pt x="2212729" y="0"/>
                </a:cubicBezTo>
                <a:cubicBezTo>
                  <a:pt x="2455189" y="29139"/>
                  <a:pt x="2558847" y="-4796"/>
                  <a:pt x="2734084" y="0"/>
                </a:cubicBezTo>
                <a:cubicBezTo>
                  <a:pt x="2909321" y="4796"/>
                  <a:pt x="3097217" y="-13409"/>
                  <a:pt x="3255439" y="0"/>
                </a:cubicBezTo>
                <a:cubicBezTo>
                  <a:pt x="3413662" y="13409"/>
                  <a:pt x="3979999" y="-10121"/>
                  <a:pt x="4243589" y="0"/>
                </a:cubicBezTo>
                <a:cubicBezTo>
                  <a:pt x="4244484" y="8974"/>
                  <a:pt x="4243043" y="9359"/>
                  <a:pt x="4243589" y="18288"/>
                </a:cubicBezTo>
                <a:cubicBezTo>
                  <a:pt x="4058777" y="31246"/>
                  <a:pt x="3910348" y="3158"/>
                  <a:pt x="3594926" y="18288"/>
                </a:cubicBezTo>
                <a:cubicBezTo>
                  <a:pt x="3279504" y="33418"/>
                  <a:pt x="3319955" y="-3977"/>
                  <a:pt x="3073571" y="18288"/>
                </a:cubicBezTo>
                <a:cubicBezTo>
                  <a:pt x="2827187" y="40553"/>
                  <a:pt x="2767387" y="1863"/>
                  <a:pt x="2552216" y="18288"/>
                </a:cubicBezTo>
                <a:cubicBezTo>
                  <a:pt x="2337046" y="34713"/>
                  <a:pt x="2181871" y="19527"/>
                  <a:pt x="1903553" y="18288"/>
                </a:cubicBezTo>
                <a:cubicBezTo>
                  <a:pt x="1625235" y="17049"/>
                  <a:pt x="1557672" y="24174"/>
                  <a:pt x="1212454" y="18288"/>
                </a:cubicBezTo>
                <a:cubicBezTo>
                  <a:pt x="867236" y="12402"/>
                  <a:pt x="874382" y="15627"/>
                  <a:pt x="733535" y="18288"/>
                </a:cubicBezTo>
                <a:cubicBezTo>
                  <a:pt x="592688" y="20949"/>
                  <a:pt x="183477" y="14753"/>
                  <a:pt x="0" y="18288"/>
                </a:cubicBezTo>
                <a:cubicBezTo>
                  <a:pt x="-229" y="14222"/>
                  <a:pt x="509" y="5816"/>
                  <a:pt x="0" y="0"/>
                </a:cubicBezTo>
                <a:close/>
              </a:path>
              <a:path w="4243589" h="18288" stroke="0" extrusionOk="0">
                <a:moveTo>
                  <a:pt x="0" y="0"/>
                </a:moveTo>
                <a:cubicBezTo>
                  <a:pt x="143690" y="16630"/>
                  <a:pt x="266667" y="14847"/>
                  <a:pt x="521355" y="0"/>
                </a:cubicBezTo>
                <a:cubicBezTo>
                  <a:pt x="776043" y="-14847"/>
                  <a:pt x="814491" y="-17363"/>
                  <a:pt x="1000275" y="0"/>
                </a:cubicBezTo>
                <a:cubicBezTo>
                  <a:pt x="1186059" y="17363"/>
                  <a:pt x="1352504" y="-23507"/>
                  <a:pt x="1521630" y="0"/>
                </a:cubicBezTo>
                <a:cubicBezTo>
                  <a:pt x="1690756" y="23507"/>
                  <a:pt x="1889525" y="5871"/>
                  <a:pt x="2127857" y="0"/>
                </a:cubicBezTo>
                <a:cubicBezTo>
                  <a:pt x="2366189" y="-5871"/>
                  <a:pt x="2620628" y="-27997"/>
                  <a:pt x="2776520" y="0"/>
                </a:cubicBezTo>
                <a:cubicBezTo>
                  <a:pt x="2932412" y="27997"/>
                  <a:pt x="3131683" y="-25073"/>
                  <a:pt x="3467618" y="0"/>
                </a:cubicBezTo>
                <a:cubicBezTo>
                  <a:pt x="3803553" y="25073"/>
                  <a:pt x="4017371" y="3071"/>
                  <a:pt x="4243589" y="0"/>
                </a:cubicBezTo>
                <a:cubicBezTo>
                  <a:pt x="4243134" y="6162"/>
                  <a:pt x="4243492" y="11775"/>
                  <a:pt x="4243589" y="18288"/>
                </a:cubicBezTo>
                <a:cubicBezTo>
                  <a:pt x="4017834" y="-5779"/>
                  <a:pt x="3834586" y="13376"/>
                  <a:pt x="3594926" y="18288"/>
                </a:cubicBezTo>
                <a:cubicBezTo>
                  <a:pt x="3355266" y="23200"/>
                  <a:pt x="3204179" y="2869"/>
                  <a:pt x="2903827" y="18288"/>
                </a:cubicBezTo>
                <a:cubicBezTo>
                  <a:pt x="2603475" y="33707"/>
                  <a:pt x="2526187" y="46187"/>
                  <a:pt x="2212729" y="18288"/>
                </a:cubicBezTo>
                <a:cubicBezTo>
                  <a:pt x="1899271" y="-9611"/>
                  <a:pt x="1966289" y="29692"/>
                  <a:pt x="1733809" y="18288"/>
                </a:cubicBezTo>
                <a:cubicBezTo>
                  <a:pt x="1501329" y="6884"/>
                  <a:pt x="1343612" y="12492"/>
                  <a:pt x="1085146" y="18288"/>
                </a:cubicBezTo>
                <a:cubicBezTo>
                  <a:pt x="826680" y="24084"/>
                  <a:pt x="778184" y="35607"/>
                  <a:pt x="521355" y="18288"/>
                </a:cubicBezTo>
                <a:cubicBezTo>
                  <a:pt x="264526" y="969"/>
                  <a:pt x="120277" y="4268"/>
                  <a:pt x="0" y="18288"/>
                </a:cubicBezTo>
                <a:cubicBezTo>
                  <a:pt x="766" y="10800"/>
                  <a:pt x="-457" y="8180"/>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0064160D-DD2A-F98A-20AB-A5017C720185}"/>
              </a:ext>
            </a:extLst>
          </p:cNvPr>
          <p:cNvSpPr>
            <a:spLocks noGrp="1"/>
          </p:cNvSpPr>
          <p:nvPr>
            <p:ph idx="1"/>
          </p:nvPr>
        </p:nvSpPr>
        <p:spPr>
          <a:xfrm>
            <a:off x="5297762" y="2706624"/>
            <a:ext cx="6251110" cy="3483864"/>
          </a:xfrm>
        </p:spPr>
        <p:txBody>
          <a:bodyPr vert="horz" lIns="91440" tIns="45720" rIns="91440" bIns="45720" rtlCol="0" anchor="t">
            <a:normAutofit fontScale="92500"/>
          </a:bodyPr>
          <a:lstStyle/>
          <a:p>
            <a:r>
              <a:rPr lang="en-US" sz="1000" dirty="0">
                <a:cs typeface="Calibri"/>
              </a:rPr>
              <a:t>something I thought I could never do and I'm proud of it.</a:t>
            </a:r>
          </a:p>
          <a:p>
            <a:r>
              <a:rPr lang="en-US" sz="1000" dirty="0">
                <a:cs typeface="Calibri"/>
              </a:rPr>
              <a:t>Doing it on time.</a:t>
            </a:r>
          </a:p>
          <a:p>
            <a:r>
              <a:rPr lang="en-US" sz="1000" dirty="0">
                <a:cs typeface="Calibri"/>
              </a:rPr>
              <a:t> one of my best works and it really taught me what I could do if I tried.</a:t>
            </a:r>
          </a:p>
          <a:p>
            <a:r>
              <a:rPr lang="en-US" sz="1000" dirty="0">
                <a:cs typeface="Calibri"/>
              </a:rPr>
              <a:t> I chose this because I loved the wording that I used and how my hard work paid off.</a:t>
            </a:r>
            <a:endParaRPr lang="en-US"/>
          </a:p>
          <a:p>
            <a:r>
              <a:rPr lang="en-US" sz="1000" dirty="0">
                <a:cs typeface="Calibri"/>
              </a:rPr>
              <a:t>This represents my growth by proving that I can do what I put my mind to.</a:t>
            </a:r>
          </a:p>
          <a:p>
            <a:r>
              <a:rPr lang="en-US" sz="1000" dirty="0">
                <a:cs typeface="Calibri"/>
              </a:rPr>
              <a:t>This also represents my growth throughout the year as this essay was something I studied for. This included essay writing tactics, how to make a hook, and how to properly formulate a topic sentence without it sounding blocky.</a:t>
            </a:r>
          </a:p>
          <a:p>
            <a:r>
              <a:rPr lang="en-US" sz="1000" dirty="0">
                <a:cs typeface="Calibri"/>
              </a:rPr>
              <a:t>the motivation.</a:t>
            </a:r>
          </a:p>
          <a:p>
            <a:r>
              <a:rPr lang="en-US" sz="1000" dirty="0">
                <a:cs typeface="Calibri"/>
              </a:rPr>
              <a:t>My mindset.</a:t>
            </a:r>
            <a:endParaRPr lang="en-US" dirty="0">
              <a:cs typeface="Calibri"/>
            </a:endParaRPr>
          </a:p>
          <a:p>
            <a:r>
              <a:rPr lang="en-US" sz="1000" dirty="0">
                <a:cs typeface="Calibri"/>
              </a:rPr>
              <a:t>Overcoming this mindset</a:t>
            </a:r>
          </a:p>
          <a:p>
            <a:r>
              <a:rPr lang="en-US" sz="1000" dirty="0">
                <a:cs typeface="Calibri"/>
              </a:rPr>
              <a:t>I will definitely use what I've learnt in the coming years as knowing how to write an essay is crucial in high school and further schooling. My goal in English is to further understand and dive deeper into some of the texts that we have read. To understand to our full ability of what the author meant. I can use the skill I learnt to pick apart key sentences to understand them better.</a:t>
            </a:r>
            <a:endParaRPr lang="en-US"/>
          </a:p>
          <a:p>
            <a:endParaRPr lang="en-US" sz="1000" dirty="0">
              <a:cs typeface="Calibri"/>
            </a:endParaRPr>
          </a:p>
          <a:p>
            <a:r>
              <a:rPr lang="en-US" sz="1000" dirty="0">
                <a:cs typeface="Calibri"/>
              </a:rPr>
              <a:t>Credit to </a:t>
            </a:r>
            <a:r>
              <a:rPr lang="en-US" sz="1000" dirty="0" err="1">
                <a:cs typeface="Calibri"/>
              </a:rPr>
              <a:t>istock</a:t>
            </a:r>
            <a:r>
              <a:rPr lang="en-US" sz="1000" dirty="0">
                <a:cs typeface="Calibri"/>
              </a:rPr>
              <a:t> for the photo</a:t>
            </a:r>
          </a:p>
          <a:p>
            <a:endParaRPr lang="en-US" sz="1000" dirty="0">
              <a:cs typeface="Calibri"/>
            </a:endParaRPr>
          </a:p>
          <a:p>
            <a:endParaRPr lang="en-US" sz="1000" dirty="0">
              <a:cs typeface="Calibri"/>
            </a:endParaRPr>
          </a:p>
          <a:p>
            <a:endParaRPr lang="en-US" sz="1000" dirty="0">
              <a:cs typeface="Calibri"/>
            </a:endParaRPr>
          </a:p>
          <a:p>
            <a:endParaRPr lang="en-US" sz="1000">
              <a:cs typeface="Calibri"/>
            </a:endParaRPr>
          </a:p>
          <a:p>
            <a:endParaRPr lang="en-US" sz="1000">
              <a:cs typeface="Calibri"/>
            </a:endParaRPr>
          </a:p>
          <a:p>
            <a:endParaRPr lang="en-US" sz="1000">
              <a:cs typeface="Calibri"/>
            </a:endParaRPr>
          </a:p>
          <a:p>
            <a:endParaRPr lang="en-US" sz="1000">
              <a:cs typeface="Calibri"/>
            </a:endParaRPr>
          </a:p>
        </p:txBody>
      </p:sp>
      <p:pic>
        <p:nvPicPr>
          <p:cNvPr id="5" name="Recording2 MP3">
            <a:hlinkClick r:id="" action="ppaction://media"/>
            <a:extLst>
              <a:ext uri="{FF2B5EF4-FFF2-40B4-BE49-F238E27FC236}">
                <a16:creationId xmlns:a16="http://schemas.microsoft.com/office/drawing/2014/main" id="{124134E1-0326-404B-EEB0-54BA143DA1E1}"/>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10905217" y="5727246"/>
            <a:ext cx="730250" cy="730250"/>
          </a:xfrm>
          <a:prstGeom prst="rect">
            <a:avLst/>
          </a:prstGeom>
        </p:spPr>
      </p:pic>
    </p:spTree>
    <p:extLst>
      <p:ext uri="{BB962C8B-B14F-4D97-AF65-F5344CB8AC3E}">
        <p14:creationId xmlns:p14="http://schemas.microsoft.com/office/powerpoint/2010/main" val="2584927663"/>
      </p:ext>
    </p:extLst>
  </p:cSld>
  <p:clrMapOvr>
    <a:masterClrMapping/>
  </p:clrMapOvr>
  <p:transition spd="slow">
    <p:wipe/>
  </p:transition>
  <p:timing>
    <p:tnLst>
      <p:par>
        <p:cTn id="1" dur="indefinite" restart="never" nodeType="tmRoot">
          <p:childTnLst>
            <p:seq concurrent="1" nextAc="seek">
              <p:cTn id="2" restart="whenNotActive" fill="hold" evtFilter="cancelBubble" nodeType="interactiveSeq">
                <p:stCondLst>
                  <p:cond evt="onClick" delay="0">
                    <p:tgtEl>
                      <p:spTgt spid="5"/>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5"/>
                                        </p:tgtEl>
                                      </p:cBhvr>
                                    </p:cmd>
                                  </p:childTnLst>
                                </p:cTn>
                              </p:par>
                            </p:childTnLst>
                          </p:cTn>
                        </p:par>
                      </p:childTnLst>
                    </p:cTn>
                  </p:par>
                </p:childTnLst>
              </p:cTn>
              <p:nextCondLst>
                <p:cond evt="onClick" delay="0">
                  <p:tgtEl>
                    <p:spTgt spid="5"/>
                  </p:tgtEl>
                </p:cond>
              </p:nextCondLst>
            </p:seq>
            <p:audio>
              <p:cMediaNode>
                <p:cTn id="7" fill="hold" display="0">
                  <p:stCondLst>
                    <p:cond delay="indefinite"/>
                  </p:stCondLst>
                  <p:endCondLst>
                    <p:cond evt="onStopAudio" delay="0">
                      <p:tgtEl>
                        <p:sldTgt/>
                      </p:tgtEl>
                    </p:cond>
                  </p:endCondLst>
                </p:cTn>
                <p:tgtEl>
                  <p:spTgt spid="5"/>
                </p:tgtEl>
              </p:cMediaNode>
            </p:audio>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327D73B4-9F5C-4A64-A179-51B9500CB8B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C1F06963-6374-4B48-844F-071A9BAAAE0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99528" y="554152"/>
            <a:ext cx="5742189" cy="5742189"/>
          </a:xfrm>
          <a:prstGeom prst="ellipse">
            <a:avLst/>
          </a:prstGeom>
          <a:gradFill flip="none" rotWithShape="1">
            <a:gsLst>
              <a:gs pos="0">
                <a:schemeClr val="accent1"/>
              </a:gs>
              <a:gs pos="100000">
                <a:schemeClr val="accent2"/>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BCE1D22-722C-D441-5DC8-119A3A432DB4}"/>
              </a:ext>
            </a:extLst>
          </p:cNvPr>
          <p:cNvSpPr>
            <a:spLocks noGrp="1"/>
          </p:cNvSpPr>
          <p:nvPr>
            <p:ph type="title"/>
          </p:nvPr>
        </p:nvSpPr>
        <p:spPr>
          <a:xfrm>
            <a:off x="1245072" y="1289765"/>
            <a:ext cx="3651101" cy="4270963"/>
          </a:xfrm>
        </p:spPr>
        <p:txBody>
          <a:bodyPr anchor="ctr">
            <a:normAutofit/>
          </a:bodyPr>
          <a:lstStyle/>
          <a:p>
            <a:pPr algn="ctr"/>
            <a:r>
              <a:rPr lang="en-US" sz="4800">
                <a:solidFill>
                  <a:srgbClr val="FFFFFF"/>
                </a:solidFill>
                <a:cs typeface="Calibri Light"/>
              </a:rPr>
              <a:t>Achievement three</a:t>
            </a:r>
            <a:endParaRPr lang="en-US" sz="4800">
              <a:solidFill>
                <a:srgbClr val="FFFFFF"/>
              </a:solidFill>
            </a:endParaRPr>
          </a:p>
        </p:txBody>
      </p:sp>
      <p:sp>
        <p:nvSpPr>
          <p:cNvPr id="12" name="Graphic 11">
            <a:extLst>
              <a:ext uri="{FF2B5EF4-FFF2-40B4-BE49-F238E27FC236}">
                <a16:creationId xmlns:a16="http://schemas.microsoft.com/office/drawing/2014/main" id="{6CB927A4-E432-4310-9CD5-E89FF506317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23493" y="374394"/>
            <a:ext cx="171515" cy="171515"/>
          </a:xfrm>
          <a:custGeom>
            <a:avLst/>
            <a:gdLst>
              <a:gd name="connsiteX0" fmla="*/ 159874 w 171515"/>
              <a:gd name="connsiteY0" fmla="*/ 74116 h 171515"/>
              <a:gd name="connsiteX1" fmla="*/ 97399 w 171515"/>
              <a:gd name="connsiteY1" fmla="*/ 74116 h 171515"/>
              <a:gd name="connsiteX2" fmla="*/ 97399 w 171515"/>
              <a:gd name="connsiteY2" fmla="*/ 11641 h 171515"/>
              <a:gd name="connsiteX3" fmla="*/ 85758 w 171515"/>
              <a:gd name="connsiteY3" fmla="*/ 0 h 171515"/>
              <a:gd name="connsiteX4" fmla="*/ 74116 w 171515"/>
              <a:gd name="connsiteY4" fmla="*/ 11641 h 171515"/>
              <a:gd name="connsiteX5" fmla="*/ 74116 w 171515"/>
              <a:gd name="connsiteY5" fmla="*/ 74116 h 171515"/>
              <a:gd name="connsiteX6" fmla="*/ 11641 w 171515"/>
              <a:gd name="connsiteY6" fmla="*/ 74116 h 171515"/>
              <a:gd name="connsiteX7" fmla="*/ 0 w 171515"/>
              <a:gd name="connsiteY7" fmla="*/ 85758 h 171515"/>
              <a:gd name="connsiteX8" fmla="*/ 11641 w 171515"/>
              <a:gd name="connsiteY8" fmla="*/ 97399 h 171515"/>
              <a:gd name="connsiteX9" fmla="*/ 74116 w 171515"/>
              <a:gd name="connsiteY9" fmla="*/ 97399 h 171515"/>
              <a:gd name="connsiteX10" fmla="*/ 74116 w 171515"/>
              <a:gd name="connsiteY10" fmla="*/ 159874 h 171515"/>
              <a:gd name="connsiteX11" fmla="*/ 85758 w 171515"/>
              <a:gd name="connsiteY11" fmla="*/ 171515 h 171515"/>
              <a:gd name="connsiteX12" fmla="*/ 97399 w 171515"/>
              <a:gd name="connsiteY12" fmla="*/ 159874 h 171515"/>
              <a:gd name="connsiteX13" fmla="*/ 97399 w 171515"/>
              <a:gd name="connsiteY13" fmla="*/ 97399 h 171515"/>
              <a:gd name="connsiteX14" fmla="*/ 159874 w 171515"/>
              <a:gd name="connsiteY14" fmla="*/ 97399 h 171515"/>
              <a:gd name="connsiteX15" fmla="*/ 171515 w 171515"/>
              <a:gd name="connsiteY15" fmla="*/ 85758 h 171515"/>
              <a:gd name="connsiteX16" fmla="*/ 159874 w 171515"/>
              <a:gd name="connsiteY16" fmla="*/ 74116 h 1715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1515" h="171515">
                <a:moveTo>
                  <a:pt x="159874" y="74116"/>
                </a:moveTo>
                <a:lnTo>
                  <a:pt x="97399" y="74116"/>
                </a:lnTo>
                <a:lnTo>
                  <a:pt x="97399" y="11641"/>
                </a:lnTo>
                <a:cubicBezTo>
                  <a:pt x="97399" y="5212"/>
                  <a:pt x="92187" y="0"/>
                  <a:pt x="85758" y="0"/>
                </a:cubicBezTo>
                <a:cubicBezTo>
                  <a:pt x="79328" y="0"/>
                  <a:pt x="74116" y="5212"/>
                  <a:pt x="74116" y="11641"/>
                </a:cubicBezTo>
                <a:lnTo>
                  <a:pt x="74116" y="74116"/>
                </a:lnTo>
                <a:lnTo>
                  <a:pt x="11641" y="74116"/>
                </a:lnTo>
                <a:cubicBezTo>
                  <a:pt x="5212" y="74116"/>
                  <a:pt x="0" y="79328"/>
                  <a:pt x="0" y="85758"/>
                </a:cubicBezTo>
                <a:cubicBezTo>
                  <a:pt x="0" y="92187"/>
                  <a:pt x="5212" y="97399"/>
                  <a:pt x="11641" y="97399"/>
                </a:cubicBezTo>
                <a:lnTo>
                  <a:pt x="74116" y="97399"/>
                </a:lnTo>
                <a:lnTo>
                  <a:pt x="74116" y="159874"/>
                </a:lnTo>
                <a:cubicBezTo>
                  <a:pt x="74116" y="166303"/>
                  <a:pt x="79328" y="171515"/>
                  <a:pt x="85758" y="171515"/>
                </a:cubicBezTo>
                <a:cubicBezTo>
                  <a:pt x="92187" y="171515"/>
                  <a:pt x="97399" y="166303"/>
                  <a:pt x="97399" y="159874"/>
                </a:cubicBezTo>
                <a:lnTo>
                  <a:pt x="97399" y="97399"/>
                </a:lnTo>
                <a:lnTo>
                  <a:pt x="159874" y="97399"/>
                </a:lnTo>
                <a:cubicBezTo>
                  <a:pt x="166303" y="97399"/>
                  <a:pt x="171515" y="92187"/>
                  <a:pt x="171515" y="85758"/>
                </a:cubicBezTo>
                <a:cubicBezTo>
                  <a:pt x="171515" y="79328"/>
                  <a:pt x="166303" y="74116"/>
                  <a:pt x="159874" y="74116"/>
                </a:cubicBezTo>
                <a:close/>
              </a:path>
            </a:pathLst>
          </a:custGeom>
          <a:solidFill>
            <a:schemeClr val="accent2"/>
          </a:solidFill>
          <a:ln w="776" cap="flat">
            <a:noFill/>
            <a:prstDash val="solid"/>
            <a:miter/>
          </a:ln>
        </p:spPr>
        <p:txBody>
          <a:bodyPr rtlCol="0" anchor="ctr"/>
          <a:lstStyle/>
          <a:p>
            <a:endParaRPr lang="en-US"/>
          </a:p>
        </p:txBody>
      </p:sp>
      <p:sp>
        <p:nvSpPr>
          <p:cNvPr id="14" name="Graphic 12">
            <a:extLst>
              <a:ext uri="{FF2B5EF4-FFF2-40B4-BE49-F238E27FC236}">
                <a16:creationId xmlns:a16="http://schemas.microsoft.com/office/drawing/2014/main" id="{1453BF6C-B012-48B7-B4E8-6D7AC7C27D0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50109" y="1084507"/>
            <a:ext cx="157545" cy="157545"/>
          </a:xfrm>
          <a:custGeom>
            <a:avLst/>
            <a:gdLst>
              <a:gd name="connsiteX0" fmla="*/ 78773 w 157545"/>
              <a:gd name="connsiteY0" fmla="*/ 23283 h 157545"/>
              <a:gd name="connsiteX1" fmla="*/ 134262 w 157545"/>
              <a:gd name="connsiteY1" fmla="*/ 78773 h 157545"/>
              <a:gd name="connsiteX2" fmla="*/ 78773 w 157545"/>
              <a:gd name="connsiteY2" fmla="*/ 134262 h 157545"/>
              <a:gd name="connsiteX3" fmla="*/ 23283 w 157545"/>
              <a:gd name="connsiteY3" fmla="*/ 78773 h 157545"/>
              <a:gd name="connsiteX4" fmla="*/ 78773 w 157545"/>
              <a:gd name="connsiteY4" fmla="*/ 23283 h 157545"/>
              <a:gd name="connsiteX5" fmla="*/ 78773 w 157545"/>
              <a:gd name="connsiteY5" fmla="*/ 0 h 157545"/>
              <a:gd name="connsiteX6" fmla="*/ 0 w 157545"/>
              <a:gd name="connsiteY6" fmla="*/ 78773 h 157545"/>
              <a:gd name="connsiteX7" fmla="*/ 78773 w 157545"/>
              <a:gd name="connsiteY7" fmla="*/ 157545 h 157545"/>
              <a:gd name="connsiteX8" fmla="*/ 157545 w 157545"/>
              <a:gd name="connsiteY8" fmla="*/ 78773 h 157545"/>
              <a:gd name="connsiteX9" fmla="*/ 78773 w 157545"/>
              <a:gd name="connsiteY9" fmla="*/ 0 h 1575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7545" h="157545">
                <a:moveTo>
                  <a:pt x="78773" y="23283"/>
                </a:moveTo>
                <a:cubicBezTo>
                  <a:pt x="109419" y="23283"/>
                  <a:pt x="134262" y="48126"/>
                  <a:pt x="134262" y="78773"/>
                </a:cubicBezTo>
                <a:cubicBezTo>
                  <a:pt x="134262" y="109419"/>
                  <a:pt x="109419" y="134262"/>
                  <a:pt x="78773" y="134262"/>
                </a:cubicBezTo>
                <a:cubicBezTo>
                  <a:pt x="48126" y="134262"/>
                  <a:pt x="23283" y="109419"/>
                  <a:pt x="23283" y="78773"/>
                </a:cubicBezTo>
                <a:cubicBezTo>
                  <a:pt x="23312" y="48139"/>
                  <a:pt x="48139" y="23312"/>
                  <a:pt x="78773" y="23283"/>
                </a:cubicBezTo>
                <a:moveTo>
                  <a:pt x="78773" y="0"/>
                </a:moveTo>
                <a:cubicBezTo>
                  <a:pt x="35268" y="0"/>
                  <a:pt x="0" y="35268"/>
                  <a:pt x="0" y="78773"/>
                </a:cubicBezTo>
                <a:cubicBezTo>
                  <a:pt x="0" y="122277"/>
                  <a:pt x="35268" y="157545"/>
                  <a:pt x="78773" y="157545"/>
                </a:cubicBezTo>
                <a:cubicBezTo>
                  <a:pt x="122277" y="157545"/>
                  <a:pt x="157545" y="122277"/>
                  <a:pt x="157545" y="78773"/>
                </a:cubicBezTo>
                <a:cubicBezTo>
                  <a:pt x="157545" y="35268"/>
                  <a:pt x="122277" y="0"/>
                  <a:pt x="78773" y="0"/>
                </a:cubicBezTo>
                <a:close/>
              </a:path>
            </a:pathLst>
          </a:custGeom>
          <a:solidFill>
            <a:schemeClr val="accent2"/>
          </a:solidFill>
          <a:ln w="751" cap="flat">
            <a:noFill/>
            <a:prstDash val="solid"/>
            <a:miter/>
          </a:ln>
        </p:spPr>
        <p:txBody>
          <a:bodyPr rtlCol="0" anchor="ctr"/>
          <a:lstStyle/>
          <a:p>
            <a:endParaRPr lang="en-US"/>
          </a:p>
        </p:txBody>
      </p:sp>
      <p:sp>
        <p:nvSpPr>
          <p:cNvPr id="3" name="Content Placeholder 2">
            <a:extLst>
              <a:ext uri="{FF2B5EF4-FFF2-40B4-BE49-F238E27FC236}">
                <a16:creationId xmlns:a16="http://schemas.microsoft.com/office/drawing/2014/main" id="{3942C653-A5C7-4DCA-B31D-7BAB82870BE7}"/>
              </a:ext>
            </a:extLst>
          </p:cNvPr>
          <p:cNvSpPr>
            <a:spLocks noGrp="1"/>
          </p:cNvSpPr>
          <p:nvPr>
            <p:ph idx="1"/>
          </p:nvPr>
        </p:nvSpPr>
        <p:spPr>
          <a:xfrm>
            <a:off x="6297233" y="518400"/>
            <a:ext cx="4771607" cy="5837949"/>
          </a:xfrm>
        </p:spPr>
        <p:txBody>
          <a:bodyPr vert="horz" lIns="91440" tIns="45720" rIns="91440" bIns="45720" rtlCol="0" anchor="ctr">
            <a:normAutofit/>
          </a:bodyPr>
          <a:lstStyle/>
          <a:p>
            <a:r>
              <a:rPr lang="en-US" sz="1300" dirty="0">
                <a:solidFill>
                  <a:schemeClr val="tx1">
                    <a:alpha val="80000"/>
                  </a:schemeClr>
                </a:solidFill>
                <a:cs typeface="Calibri"/>
              </a:rPr>
              <a:t> me and my dad installing the ethernet cables. </a:t>
            </a:r>
            <a:endParaRPr lang="en-US" dirty="0">
              <a:solidFill>
                <a:schemeClr val="tx1">
                  <a:alpha val="80000"/>
                </a:schemeClr>
              </a:solidFill>
            </a:endParaRPr>
          </a:p>
          <a:p>
            <a:r>
              <a:rPr lang="en-US" sz="1300">
                <a:solidFill>
                  <a:schemeClr val="tx1">
                    <a:alpha val="80000"/>
                  </a:schemeClr>
                </a:solidFill>
                <a:cs typeface="Calibri"/>
              </a:rPr>
              <a:t>Why I chose it</a:t>
            </a:r>
            <a:endParaRPr lang="en-US">
              <a:solidFill>
                <a:schemeClr val="tx1">
                  <a:alpha val="80000"/>
                </a:schemeClr>
              </a:solidFill>
              <a:cs typeface="Calibri"/>
            </a:endParaRPr>
          </a:p>
          <a:p>
            <a:r>
              <a:rPr lang="en-US" sz="1300" dirty="0">
                <a:solidFill>
                  <a:schemeClr val="tx1">
                    <a:alpha val="80000"/>
                  </a:schemeClr>
                </a:solidFill>
                <a:cs typeface="Calibri"/>
              </a:rPr>
              <a:t>My</a:t>
            </a:r>
            <a:r>
              <a:rPr lang="en-US" sz="1300">
                <a:solidFill>
                  <a:schemeClr val="tx1">
                    <a:alpha val="80000"/>
                  </a:schemeClr>
                </a:solidFill>
                <a:cs typeface="Calibri"/>
              </a:rPr>
              <a:t> growth and how this achievement represents it.</a:t>
            </a:r>
          </a:p>
          <a:p>
            <a:r>
              <a:rPr lang="en-US" sz="1300" dirty="0">
                <a:solidFill>
                  <a:schemeClr val="tx1">
                    <a:alpha val="80000"/>
                  </a:schemeClr>
                </a:solidFill>
                <a:cs typeface="Calibri"/>
              </a:rPr>
              <a:t>My skill set</a:t>
            </a:r>
          </a:p>
          <a:p>
            <a:r>
              <a:rPr lang="en-US" sz="1300" dirty="0">
                <a:solidFill>
                  <a:schemeClr val="tx1">
                    <a:alpha val="80000"/>
                  </a:schemeClr>
                </a:solidFill>
                <a:cs typeface="Calibri"/>
              </a:rPr>
              <a:t>Some</a:t>
            </a:r>
            <a:r>
              <a:rPr lang="en-US" sz="1300">
                <a:solidFill>
                  <a:schemeClr val="tx1">
                    <a:alpha val="80000"/>
                  </a:schemeClr>
                </a:solidFill>
                <a:cs typeface="Calibri"/>
              </a:rPr>
              <a:t> challenges I faced</a:t>
            </a:r>
            <a:endParaRPr lang="en-US" sz="1300" dirty="0">
              <a:solidFill>
                <a:schemeClr val="tx1">
                  <a:alpha val="80000"/>
                </a:schemeClr>
              </a:solidFill>
              <a:cs typeface="Calibri"/>
            </a:endParaRPr>
          </a:p>
          <a:p>
            <a:r>
              <a:rPr lang="en-US" sz="1300" dirty="0">
                <a:solidFill>
                  <a:schemeClr val="tx1">
                    <a:alpha val="80000"/>
                  </a:schemeClr>
                </a:solidFill>
                <a:cs typeface="Calibri"/>
              </a:rPr>
              <a:t>What I have learned for the future from this activity would be to use the stud finder more accurately and to not cut random holes in the walls to look for cords in the wrong places. I have also learnt how hot it is in the attic when it is hot outside. I have also learned and now practiced how to make and install </a:t>
            </a:r>
            <a:r>
              <a:rPr lang="en-US" sz="1300">
                <a:solidFill>
                  <a:schemeClr val="tx1">
                    <a:alpha val="80000"/>
                  </a:schemeClr>
                </a:solidFill>
                <a:cs typeface="Calibri"/>
              </a:rPr>
              <a:t>ethernet cables.</a:t>
            </a:r>
          </a:p>
          <a:p>
            <a:endParaRPr lang="en-US" sz="1300" dirty="0">
              <a:solidFill>
                <a:schemeClr val="tx1">
                  <a:alpha val="80000"/>
                </a:schemeClr>
              </a:solidFill>
              <a:cs typeface="Calibri"/>
            </a:endParaRPr>
          </a:p>
          <a:p>
            <a:r>
              <a:rPr lang="en-US" sz="1300" dirty="0">
                <a:solidFill>
                  <a:schemeClr val="tx1">
                    <a:alpha val="80000"/>
                  </a:schemeClr>
                </a:solidFill>
                <a:cs typeface="Calibri"/>
              </a:rPr>
              <a:t>Credit to </a:t>
            </a:r>
            <a:r>
              <a:rPr lang="en-US" sz="1300" dirty="0" err="1">
                <a:solidFill>
                  <a:schemeClr val="tx1">
                    <a:alpha val="80000"/>
                  </a:schemeClr>
                </a:solidFill>
                <a:cs typeface="Calibri"/>
              </a:rPr>
              <a:t>powerpoint</a:t>
            </a:r>
            <a:r>
              <a:rPr lang="en-US" sz="1300">
                <a:solidFill>
                  <a:schemeClr val="tx1">
                    <a:alpha val="80000"/>
                  </a:schemeClr>
                </a:solidFill>
                <a:cs typeface="Calibri"/>
              </a:rPr>
              <a:t> for the photo.</a:t>
            </a:r>
            <a:endParaRPr lang="en-US" sz="1300" dirty="0">
              <a:solidFill>
                <a:schemeClr val="tx1">
                  <a:alpha val="80000"/>
                </a:schemeClr>
              </a:solidFill>
              <a:cs typeface="Calibri"/>
            </a:endParaRPr>
          </a:p>
        </p:txBody>
      </p:sp>
      <p:sp>
        <p:nvSpPr>
          <p:cNvPr id="16" name="Graphic 10">
            <a:extLst>
              <a:ext uri="{FF2B5EF4-FFF2-40B4-BE49-F238E27FC236}">
                <a16:creationId xmlns:a16="http://schemas.microsoft.com/office/drawing/2014/main" id="{E3020543-B24B-4EC4-8FFC-8DD88EEA91A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436547" y="5751820"/>
            <a:ext cx="112426" cy="112426"/>
          </a:xfrm>
          <a:custGeom>
            <a:avLst/>
            <a:gdLst>
              <a:gd name="connsiteX0" fmla="*/ 112426 w 112426"/>
              <a:gd name="connsiteY0" fmla="*/ 56213 h 112426"/>
              <a:gd name="connsiteX1" fmla="*/ 56213 w 112426"/>
              <a:gd name="connsiteY1" fmla="*/ 112426 h 112426"/>
              <a:gd name="connsiteX2" fmla="*/ 0 w 112426"/>
              <a:gd name="connsiteY2" fmla="*/ 56213 h 112426"/>
              <a:gd name="connsiteX3" fmla="*/ 56213 w 112426"/>
              <a:gd name="connsiteY3" fmla="*/ 0 h 112426"/>
              <a:gd name="connsiteX4" fmla="*/ 112426 w 112426"/>
              <a:gd name="connsiteY4" fmla="*/ 56213 h 1124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2426" h="112426">
                <a:moveTo>
                  <a:pt x="112426" y="56213"/>
                </a:moveTo>
                <a:cubicBezTo>
                  <a:pt x="112426" y="87259"/>
                  <a:pt x="87259" y="112426"/>
                  <a:pt x="56213" y="112426"/>
                </a:cubicBezTo>
                <a:cubicBezTo>
                  <a:pt x="25167" y="112426"/>
                  <a:pt x="0" y="87259"/>
                  <a:pt x="0" y="56213"/>
                </a:cubicBezTo>
                <a:cubicBezTo>
                  <a:pt x="0" y="25167"/>
                  <a:pt x="25167" y="0"/>
                  <a:pt x="56213" y="0"/>
                </a:cubicBezTo>
                <a:cubicBezTo>
                  <a:pt x="87259" y="0"/>
                  <a:pt x="112426" y="25167"/>
                  <a:pt x="112426" y="56213"/>
                </a:cubicBezTo>
                <a:close/>
              </a:path>
            </a:pathLst>
          </a:custGeom>
          <a:solidFill>
            <a:schemeClr val="accent2"/>
          </a:solidFill>
          <a:ln w="516" cap="flat">
            <a:noFill/>
            <a:prstDash val="solid"/>
            <a:miter/>
          </a:ln>
        </p:spPr>
        <p:txBody>
          <a:bodyPr rtlCol="0" anchor="ctr"/>
          <a:lstStyle/>
          <a:p>
            <a:endParaRPr lang="en-US"/>
          </a:p>
        </p:txBody>
      </p:sp>
      <p:cxnSp>
        <p:nvCxnSpPr>
          <p:cNvPr id="18" name="Straight Connector 17">
            <a:extLst>
              <a:ext uri="{FF2B5EF4-FFF2-40B4-BE49-F238E27FC236}">
                <a16:creationId xmlns:a16="http://schemas.microsoft.com/office/drawing/2014/main" id="{C49DA8F6-BCC1-4447-B54C-57856834B94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1586162" y="3610394"/>
            <a:ext cx="0" cy="3238728"/>
          </a:xfrm>
          <a:prstGeom prst="line">
            <a:avLst/>
          </a:prstGeom>
          <a:ln w="25400" cap="sq">
            <a:gradFill flip="none" rotWithShape="1">
              <a:gsLst>
                <a:gs pos="0">
                  <a:schemeClr val="accent1"/>
                </a:gs>
                <a:gs pos="100000">
                  <a:schemeClr val="accent2"/>
                </a:gs>
              </a:gsLst>
              <a:lin ang="5400000" scaled="0"/>
              <a:tileRect/>
            </a:gradFill>
            <a:bevel/>
          </a:ln>
        </p:spPr>
        <p:style>
          <a:lnRef idx="1">
            <a:schemeClr val="accent1"/>
          </a:lnRef>
          <a:fillRef idx="0">
            <a:schemeClr val="accent1"/>
          </a:fillRef>
          <a:effectRef idx="0">
            <a:schemeClr val="accent1"/>
          </a:effectRef>
          <a:fontRef idx="minor">
            <a:schemeClr val="tx1"/>
          </a:fontRef>
        </p:style>
      </p:cxnSp>
      <p:pic>
        <p:nvPicPr>
          <p:cNvPr id="4" name="Recording3 MP3">
            <a:hlinkClick r:id="" action="ppaction://media"/>
            <a:extLst>
              <a:ext uri="{FF2B5EF4-FFF2-40B4-BE49-F238E27FC236}">
                <a16:creationId xmlns:a16="http://schemas.microsoft.com/office/drawing/2014/main" id="{20D2EE14-8705-11B6-7879-B3D0213F4049}"/>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10520589" y="5560332"/>
            <a:ext cx="730250" cy="730250"/>
          </a:xfrm>
          <a:prstGeom prst="rect">
            <a:avLst/>
          </a:prstGeom>
        </p:spPr>
      </p:pic>
    </p:spTree>
    <p:extLst>
      <p:ext uri="{BB962C8B-B14F-4D97-AF65-F5344CB8AC3E}">
        <p14:creationId xmlns:p14="http://schemas.microsoft.com/office/powerpoint/2010/main" val="741830682"/>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4"/>
                                        </p:tgtEl>
                                      </p:cBhvr>
                                    </p:cmd>
                                  </p:childTnLst>
                                </p:cTn>
                              </p:par>
                            </p:childTnLst>
                          </p:cTn>
                        </p:par>
                      </p:childTnLst>
                    </p:cTn>
                  </p:par>
                </p:childTnLst>
              </p:cTn>
              <p:nextCondLst>
                <p:cond evt="onClick" delay="0">
                  <p:tgtEl>
                    <p:spTgt spid="4"/>
                  </p:tgtEl>
                </p:cond>
              </p:nextCondLst>
            </p:seq>
            <p:audio>
              <p:cMediaNode>
                <p:cTn id="7" fill="hold" display="0">
                  <p:stCondLst>
                    <p:cond delay="indefinite"/>
                  </p:stCondLst>
                  <p:endCondLst>
                    <p:cond evt="onStopAudio" delay="0">
                      <p:tgtEl>
                        <p:sldTgt/>
                      </p:tgtEl>
                    </p:cond>
                  </p:endCondLst>
                </p:cTn>
                <p:tgtEl>
                  <p:spTgt spid="4"/>
                </p:tgtEl>
              </p:cMediaNode>
            </p:audio>
          </p:childTnLst>
        </p:cTn>
      </p:par>
    </p:tn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0</TotalTime>
  <Words>0</Words>
  <Application>Microsoft Office PowerPoint</Application>
  <PresentationFormat>Widescreen</PresentationFormat>
  <Paragraphs>0</Paragraphs>
  <Slides>4</Slides>
  <Notes>0</Notes>
  <HiddenSlides>0</HiddenSlides>
  <MMClips>0</MMClips>
  <ScaleCrop>false</ScaleCrop>
  <HeadingPairs>
    <vt:vector size="4" baseType="variant">
      <vt:variant>
        <vt:lpstr>Theme</vt:lpstr>
      </vt:variant>
      <vt:variant>
        <vt:i4>1</vt:i4>
      </vt:variant>
      <vt:variant>
        <vt:lpstr>Slide Titles</vt:lpstr>
      </vt:variant>
      <vt:variant>
        <vt:i4>4</vt:i4>
      </vt:variant>
    </vt:vector>
  </HeadingPairs>
  <TitlesOfParts>
    <vt:vector size="5" baseType="lpstr">
      <vt:lpstr>office theme</vt:lpstr>
      <vt:lpstr>Assignments I'm proud of </vt:lpstr>
      <vt:lpstr>Achievement 1</vt:lpstr>
      <vt:lpstr>Achievement 2</vt:lpstr>
      <vt:lpstr>Achievement three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
  <cp:lastModifiedBy/>
  <cp:revision>585</cp:revision>
  <dcterms:created xsi:type="dcterms:W3CDTF">2023-05-16T04:35:37Z</dcterms:created>
  <dcterms:modified xsi:type="dcterms:W3CDTF">2023-05-19T03:52:29Z</dcterms:modified>
</cp:coreProperties>
</file>