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6" r:id="rId5"/>
    <p:sldId id="259" r:id="rId6"/>
    <p:sldId id="260" r:id="rId7"/>
    <p:sldId id="262" r:id="rId8"/>
    <p:sldId id="263" r:id="rId9"/>
    <p:sldId id="264" r:id="rId10"/>
    <p:sldId id="265"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3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2749-2E3B-4FFA-BB27-2416CD4D8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E15332A-86F4-4486-B762-5AE84E4BC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7D70B1D-6C0C-459B-AE9F-6367602E5E9D}"/>
              </a:ext>
            </a:extLst>
          </p:cNvPr>
          <p:cNvSpPr>
            <a:spLocks noGrp="1"/>
          </p:cNvSpPr>
          <p:nvPr>
            <p:ph type="dt" sz="half" idx="10"/>
          </p:nvPr>
        </p:nvSpPr>
        <p:spPr/>
        <p:txBody>
          <a:bodyPr/>
          <a:lstStyle/>
          <a:p>
            <a:fld id="{2395C5C9-164C-46B3-A87E-7660D39D3106}" type="datetime2">
              <a:rPr lang="en-US" smtClean="0"/>
              <a:t>Monday, December 14, 2020</a:t>
            </a:fld>
            <a:endParaRPr lang="en-US" dirty="0"/>
          </a:p>
        </p:txBody>
      </p:sp>
      <p:sp>
        <p:nvSpPr>
          <p:cNvPr id="5" name="Footer Placeholder 4">
            <a:extLst>
              <a:ext uri="{FF2B5EF4-FFF2-40B4-BE49-F238E27FC236}">
                <a16:creationId xmlns:a16="http://schemas.microsoft.com/office/drawing/2014/main" id="{FFB97609-AABD-4775-96C1-B2C90FD3630A}"/>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7C7A7A4-75DB-4A51-8EFF-52E9B85C1380}"/>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9565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8D4F-4AE8-4D9C-83D2-B405379D2F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971358-723F-4041-991C-13706B4CE9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780F1C-D33D-45A5-9613-1E7C86C797C0}"/>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5" name="Footer Placeholder 4">
            <a:extLst>
              <a:ext uri="{FF2B5EF4-FFF2-40B4-BE49-F238E27FC236}">
                <a16:creationId xmlns:a16="http://schemas.microsoft.com/office/drawing/2014/main" id="{D592ABC9-F29C-4370-A2A0-AEB05E6D27C8}"/>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302E126D-E3D5-4167-8962-5B70769A5E94}"/>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609625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FD737-2DCA-4599-AAA8-8C2FF12E49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855863F-9C69-4F58-8820-AB2190DE06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679024-32C4-434A-A403-CE08CA607805}"/>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5" name="Footer Placeholder 4">
            <a:extLst>
              <a:ext uri="{FF2B5EF4-FFF2-40B4-BE49-F238E27FC236}">
                <a16:creationId xmlns:a16="http://schemas.microsoft.com/office/drawing/2014/main" id="{322A2B7F-0078-43AF-A43A-7BBB70589A5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4ABB3FD8-8712-484E-A6FD-2C2FE7FF4DE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80107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4163-DC55-45D4-859E-6F545E60B97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F29DBD9-CC2D-4626-9067-D1B126C3C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79CFCC-8B27-4F10-9859-E5A76C0CDEC5}"/>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5" name="Footer Placeholder 4">
            <a:extLst>
              <a:ext uri="{FF2B5EF4-FFF2-40B4-BE49-F238E27FC236}">
                <a16:creationId xmlns:a16="http://schemas.microsoft.com/office/drawing/2014/main" id="{669C2B9A-6F2A-4019-AED5-806511E524DF}"/>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4D53CD0-1C03-44C2-A6F8-2A81A9BB4C27}"/>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850276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4D51-7A76-4E84-9E50-951C8E7AE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06C0C9-E186-496B-8CFA-E2397B3E4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C4114-B037-4744-A3A0-2DF6CF9CD371}"/>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5" name="Footer Placeholder 4">
            <a:extLst>
              <a:ext uri="{FF2B5EF4-FFF2-40B4-BE49-F238E27FC236}">
                <a16:creationId xmlns:a16="http://schemas.microsoft.com/office/drawing/2014/main" id="{18F2D122-3BE1-46CB-8ECE-441917FD7E58}"/>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AFFA2B4F-182E-475B-ABA1-3B645B1956CA}"/>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7679666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A9AD-AC7A-4A37-A74C-603ED253A4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35B7DB-D5F7-4BAD-911F-EC151755C1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BF9D9FD-3445-4528-93A7-89F621BEAA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F04B20E-F8C3-44E4-AEE9-367FDF09190F}"/>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6" name="Footer Placeholder 5">
            <a:extLst>
              <a:ext uri="{FF2B5EF4-FFF2-40B4-BE49-F238E27FC236}">
                <a16:creationId xmlns:a16="http://schemas.microsoft.com/office/drawing/2014/main" id="{611ECA91-0EA1-4DA3-8566-DC84520921C5}"/>
              </a:ext>
            </a:extLst>
          </p:cNvPr>
          <p:cNvSpPr>
            <a:spLocks noGrp="1"/>
          </p:cNvSpPr>
          <p:nvPr>
            <p:ph type="ftr" sz="quarter" idx="11"/>
          </p:nvPr>
        </p:nvSpPr>
        <p:spPr/>
        <p:txBody>
          <a:bodyPr/>
          <a:lstStyle/>
          <a:p>
            <a:pPr algn="l"/>
            <a:r>
              <a:rPr lang="en-US"/>
              <a:t>Sample Footer Text</a:t>
            </a:r>
            <a:endParaRPr lang="en-US" dirty="0"/>
          </a:p>
        </p:txBody>
      </p:sp>
      <p:sp>
        <p:nvSpPr>
          <p:cNvPr id="7" name="Slide Number Placeholder 6">
            <a:extLst>
              <a:ext uri="{FF2B5EF4-FFF2-40B4-BE49-F238E27FC236}">
                <a16:creationId xmlns:a16="http://schemas.microsoft.com/office/drawing/2014/main" id="{E7901D2C-0F5B-4F4B-BD76-B79E61D6653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700950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C694-6AC6-4DDA-81DD-F1BAD8A9E6E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193BD19-9AC7-4483-820E-C100315F7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F0B44-1704-4DFF-AFE2-51F561C88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AB3D349-920C-430C-B4D7-4F258C4D1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68BC2-CEDE-45CD-9C8D-068C7D2FE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C53615F-981C-409A-B24E-74A3EEB82BBE}"/>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8" name="Footer Placeholder 7">
            <a:extLst>
              <a:ext uri="{FF2B5EF4-FFF2-40B4-BE49-F238E27FC236}">
                <a16:creationId xmlns:a16="http://schemas.microsoft.com/office/drawing/2014/main" id="{9829E15C-4F9A-4015-BE02-384B99328375}"/>
              </a:ext>
            </a:extLst>
          </p:cNvPr>
          <p:cNvSpPr>
            <a:spLocks noGrp="1"/>
          </p:cNvSpPr>
          <p:nvPr>
            <p:ph type="ftr" sz="quarter" idx="11"/>
          </p:nvPr>
        </p:nvSpPr>
        <p:spPr/>
        <p:txBody>
          <a:bodyPr/>
          <a:lstStyle/>
          <a:p>
            <a:pPr algn="l"/>
            <a:r>
              <a:rPr lang="en-US"/>
              <a:t>Sample Footer Text</a:t>
            </a:r>
            <a:endParaRPr lang="en-US" dirty="0"/>
          </a:p>
        </p:txBody>
      </p:sp>
      <p:sp>
        <p:nvSpPr>
          <p:cNvPr id="9" name="Slide Number Placeholder 8">
            <a:extLst>
              <a:ext uri="{FF2B5EF4-FFF2-40B4-BE49-F238E27FC236}">
                <a16:creationId xmlns:a16="http://schemas.microsoft.com/office/drawing/2014/main" id="{73F0A4AA-F2A5-4723-8B39-FED86B23AAF0}"/>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423841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A652-0991-44DA-B239-FF72BABCA3F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9C5A8EC-A965-45EB-BFB0-1FD2276341F3}"/>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4" name="Footer Placeholder 3">
            <a:extLst>
              <a:ext uri="{FF2B5EF4-FFF2-40B4-BE49-F238E27FC236}">
                <a16:creationId xmlns:a16="http://schemas.microsoft.com/office/drawing/2014/main" id="{67FF892C-698A-41FC-A86F-5E497E19BF68}"/>
              </a:ext>
            </a:extLst>
          </p:cNvPr>
          <p:cNvSpPr>
            <a:spLocks noGrp="1"/>
          </p:cNvSpPr>
          <p:nvPr>
            <p:ph type="ftr" sz="quarter" idx="11"/>
          </p:nvPr>
        </p:nvSpPr>
        <p:spPr/>
        <p:txBody>
          <a:bodyPr/>
          <a:lstStyle/>
          <a:p>
            <a:pPr algn="l"/>
            <a:r>
              <a:rPr lang="en-US"/>
              <a:t>Sample Footer Text</a:t>
            </a:r>
            <a:endParaRPr lang="en-US" dirty="0"/>
          </a:p>
        </p:txBody>
      </p:sp>
      <p:sp>
        <p:nvSpPr>
          <p:cNvPr id="5" name="Slide Number Placeholder 4">
            <a:extLst>
              <a:ext uri="{FF2B5EF4-FFF2-40B4-BE49-F238E27FC236}">
                <a16:creationId xmlns:a16="http://schemas.microsoft.com/office/drawing/2014/main" id="{28E7E550-ED6E-46D3-8123-2E2069B57128}"/>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426298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7514CB-71B6-4D34-B767-E40E2B3AB58A}"/>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3" name="Footer Placeholder 2">
            <a:extLst>
              <a:ext uri="{FF2B5EF4-FFF2-40B4-BE49-F238E27FC236}">
                <a16:creationId xmlns:a16="http://schemas.microsoft.com/office/drawing/2014/main" id="{8A11DF20-1B1C-4EB3-B0CE-70F20A40CE24}"/>
              </a:ext>
            </a:extLst>
          </p:cNvPr>
          <p:cNvSpPr>
            <a:spLocks noGrp="1"/>
          </p:cNvSpPr>
          <p:nvPr>
            <p:ph type="ftr" sz="quarter" idx="11"/>
          </p:nvPr>
        </p:nvSpPr>
        <p:spPr/>
        <p:txBody>
          <a:bodyPr/>
          <a:lstStyle/>
          <a:p>
            <a:pPr algn="l"/>
            <a:r>
              <a:rPr lang="en-US"/>
              <a:t>Sample Footer Text</a:t>
            </a:r>
            <a:endParaRPr lang="en-US" dirty="0"/>
          </a:p>
        </p:txBody>
      </p:sp>
      <p:sp>
        <p:nvSpPr>
          <p:cNvPr id="4" name="Slide Number Placeholder 3">
            <a:extLst>
              <a:ext uri="{FF2B5EF4-FFF2-40B4-BE49-F238E27FC236}">
                <a16:creationId xmlns:a16="http://schemas.microsoft.com/office/drawing/2014/main" id="{232BFD42-16FC-4706-9F29-A0007CCA297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444287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AA05-4F04-4532-922A-B23103E80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65F3E4-FC43-40E6-A056-68233E260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0BA92EE-C7EA-451F-8AB2-27E8A1BCD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335CF-992E-4754-B05C-FC4EF5F36290}"/>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6" name="Footer Placeholder 5">
            <a:extLst>
              <a:ext uri="{FF2B5EF4-FFF2-40B4-BE49-F238E27FC236}">
                <a16:creationId xmlns:a16="http://schemas.microsoft.com/office/drawing/2014/main" id="{94EE39F3-A476-4DB9-93D2-E1AC81E2900A}"/>
              </a:ext>
            </a:extLst>
          </p:cNvPr>
          <p:cNvSpPr>
            <a:spLocks noGrp="1"/>
          </p:cNvSpPr>
          <p:nvPr>
            <p:ph type="ftr" sz="quarter" idx="11"/>
          </p:nvPr>
        </p:nvSpPr>
        <p:spPr/>
        <p:txBody>
          <a:bodyPr/>
          <a:lstStyle/>
          <a:p>
            <a:pPr algn="l"/>
            <a:r>
              <a:rPr lang="en-US"/>
              <a:t>Sample Footer Text</a:t>
            </a:r>
            <a:endParaRPr lang="en-US" dirty="0"/>
          </a:p>
        </p:txBody>
      </p:sp>
      <p:sp>
        <p:nvSpPr>
          <p:cNvPr id="7" name="Slide Number Placeholder 6">
            <a:extLst>
              <a:ext uri="{FF2B5EF4-FFF2-40B4-BE49-F238E27FC236}">
                <a16:creationId xmlns:a16="http://schemas.microsoft.com/office/drawing/2014/main" id="{CE6D53A7-D5F2-4E63-B7EA-AEAF1CA995EE}"/>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55236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A2EC-DF2B-4E7C-A065-6AC8389AD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02019D1-0A59-4F6F-A86B-28BF8A34C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3ACA4CE-4973-4442-BCDF-68577318F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58D68-79F3-48F4-B3AF-0B56E7184F39}"/>
              </a:ext>
            </a:extLst>
          </p:cNvPr>
          <p:cNvSpPr>
            <a:spLocks noGrp="1"/>
          </p:cNvSpPr>
          <p:nvPr>
            <p:ph type="dt" sz="half" idx="10"/>
          </p:nvPr>
        </p:nvSpPr>
        <p:spPr/>
        <p:txBody>
          <a:bodyPr/>
          <a:lstStyle/>
          <a:p>
            <a:fld id="{8DEA2CF1-0EB2-4673-802D-3371233E4A77}" type="datetime2">
              <a:rPr lang="en-US" smtClean="0"/>
              <a:t>Monday, December 14, 2020</a:t>
            </a:fld>
            <a:endParaRPr lang="en-US" dirty="0"/>
          </a:p>
        </p:txBody>
      </p:sp>
      <p:sp>
        <p:nvSpPr>
          <p:cNvPr id="6" name="Footer Placeholder 5">
            <a:extLst>
              <a:ext uri="{FF2B5EF4-FFF2-40B4-BE49-F238E27FC236}">
                <a16:creationId xmlns:a16="http://schemas.microsoft.com/office/drawing/2014/main" id="{C6493960-B8AA-41D3-B8CA-BE33862A1F8F}"/>
              </a:ext>
            </a:extLst>
          </p:cNvPr>
          <p:cNvSpPr>
            <a:spLocks noGrp="1"/>
          </p:cNvSpPr>
          <p:nvPr>
            <p:ph type="ftr" sz="quarter" idx="11"/>
          </p:nvPr>
        </p:nvSpPr>
        <p:spPr/>
        <p:txBody>
          <a:bodyPr/>
          <a:lstStyle/>
          <a:p>
            <a:pPr algn="l"/>
            <a:r>
              <a:rPr lang="en-US"/>
              <a:t>Sample Footer Text</a:t>
            </a:r>
            <a:endParaRPr lang="en-US" dirty="0"/>
          </a:p>
        </p:txBody>
      </p:sp>
      <p:sp>
        <p:nvSpPr>
          <p:cNvPr id="7" name="Slide Number Placeholder 6">
            <a:extLst>
              <a:ext uri="{FF2B5EF4-FFF2-40B4-BE49-F238E27FC236}">
                <a16:creationId xmlns:a16="http://schemas.microsoft.com/office/drawing/2014/main" id="{50ABB67B-B3B1-43EC-AAF6-E8353A58FB00}"/>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68447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755FB-FC61-49AE-B5F0-48C2CFFB1E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F47E9DB-3AA9-4B77-B1F2-C84458370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4CDCB0-938B-4376-8E85-43C1F6339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Monday, December 14, 2020</a:t>
            </a:fld>
            <a:endParaRPr lang="en-US" dirty="0"/>
          </a:p>
        </p:txBody>
      </p:sp>
      <p:sp>
        <p:nvSpPr>
          <p:cNvPr id="5" name="Footer Placeholder 4">
            <a:extLst>
              <a:ext uri="{FF2B5EF4-FFF2-40B4-BE49-F238E27FC236}">
                <a16:creationId xmlns:a16="http://schemas.microsoft.com/office/drawing/2014/main" id="{C702F58A-F5C7-4F18-BBE1-55C88DE18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763AE9A1-6527-4FB2-AC25-7D13711EC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909059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5F3724-2E9F-4BBF-B3E0-6EF732969032}"/>
              </a:ext>
            </a:extLst>
          </p:cNvPr>
          <p:cNvPicPr>
            <a:picLocks noChangeAspect="1"/>
          </p:cNvPicPr>
          <p:nvPr/>
        </p:nvPicPr>
        <p:blipFill rotWithShape="1">
          <a:blip r:embed="rId2"/>
          <a:srcRect t="4338" r="13818" b="4753"/>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009ED-DDE0-4F9D-B669-FEA5A9A6A7DD}"/>
              </a:ext>
            </a:extLst>
          </p:cNvPr>
          <p:cNvSpPr>
            <a:spLocks noGrp="1"/>
          </p:cNvSpPr>
          <p:nvPr>
            <p:ph type="ctrTitle"/>
          </p:nvPr>
        </p:nvSpPr>
        <p:spPr>
          <a:xfrm>
            <a:off x="477981" y="1122363"/>
            <a:ext cx="4023360" cy="3204134"/>
          </a:xfrm>
        </p:spPr>
        <p:txBody>
          <a:bodyPr anchor="b">
            <a:normAutofit/>
          </a:bodyPr>
          <a:lstStyle/>
          <a:p>
            <a:pPr algn="l"/>
            <a:r>
              <a:rPr lang="en-US" sz="4800"/>
              <a:t>My Digital Footprint</a:t>
            </a:r>
            <a:endParaRPr lang="en-CA" sz="4800"/>
          </a:p>
        </p:txBody>
      </p:sp>
      <p:sp>
        <p:nvSpPr>
          <p:cNvPr id="3" name="Subtitle 2">
            <a:extLst>
              <a:ext uri="{FF2B5EF4-FFF2-40B4-BE49-F238E27FC236}">
                <a16:creationId xmlns:a16="http://schemas.microsoft.com/office/drawing/2014/main" id="{D6D8D5EC-0F17-4093-8E98-97468B8929C9}"/>
              </a:ext>
            </a:extLst>
          </p:cNvPr>
          <p:cNvSpPr>
            <a:spLocks noGrp="1"/>
          </p:cNvSpPr>
          <p:nvPr>
            <p:ph type="subTitle" idx="1"/>
          </p:nvPr>
        </p:nvSpPr>
        <p:spPr>
          <a:xfrm>
            <a:off x="477980" y="4872922"/>
            <a:ext cx="4023359" cy="1208141"/>
          </a:xfrm>
        </p:spPr>
        <p:txBody>
          <a:bodyPr>
            <a:normAutofit/>
          </a:bodyPr>
          <a:lstStyle/>
          <a:p>
            <a:pPr algn="l"/>
            <a:r>
              <a:rPr lang="en-US" sz="2000" dirty="0"/>
              <a:t>Aden Zhu</a:t>
            </a:r>
            <a:endParaRPr lang="en-CA"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17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71D5-44E9-4CD4-9FD2-F2B4E68516C0}"/>
              </a:ext>
            </a:extLst>
          </p:cNvPr>
          <p:cNvSpPr>
            <a:spLocks noGrp="1"/>
          </p:cNvSpPr>
          <p:nvPr>
            <p:ph type="title"/>
          </p:nvPr>
        </p:nvSpPr>
        <p:spPr/>
        <p:txBody>
          <a:bodyPr/>
          <a:lstStyle/>
          <a:p>
            <a:r>
              <a:rPr lang="en-US" dirty="0"/>
              <a:t>Digital Permanence</a:t>
            </a:r>
            <a:endParaRPr lang="en-CA" dirty="0"/>
          </a:p>
        </p:txBody>
      </p:sp>
      <p:sp>
        <p:nvSpPr>
          <p:cNvPr id="3" name="Content Placeholder 2">
            <a:extLst>
              <a:ext uri="{FF2B5EF4-FFF2-40B4-BE49-F238E27FC236}">
                <a16:creationId xmlns:a16="http://schemas.microsoft.com/office/drawing/2014/main" id="{A793769A-7AB4-40A5-B564-9EA275FE48B1}"/>
              </a:ext>
            </a:extLst>
          </p:cNvPr>
          <p:cNvSpPr>
            <a:spLocks noGrp="1"/>
          </p:cNvSpPr>
          <p:nvPr>
            <p:ph sz="half" idx="1"/>
          </p:nvPr>
        </p:nvSpPr>
        <p:spPr/>
        <p:txBody>
          <a:bodyPr>
            <a:normAutofit/>
          </a:bodyPr>
          <a:lstStyle/>
          <a:p>
            <a:r>
              <a:rPr lang="en-US" sz="1800" dirty="0"/>
              <a:t>Digital permanence is the idea that anything posted online is permanent. You may think this is false, since you can just delete something you posted, but anybody could’ve downloaded or taken a photo of your post before you deleted it. This means it is very hard to completely erase something from the internet, and you should be very careful before posting online. </a:t>
            </a:r>
          </a:p>
          <a:p>
            <a:r>
              <a:rPr lang="en-US" sz="1800" dirty="0"/>
              <a:t>Another way people can find old posts is through search browsers like the Wayback Machine, which can allow you to see a snapshot of what a website used to look like.</a:t>
            </a:r>
          </a:p>
        </p:txBody>
      </p:sp>
      <p:sp>
        <p:nvSpPr>
          <p:cNvPr id="4" name="Content Placeholder 3">
            <a:extLst>
              <a:ext uri="{FF2B5EF4-FFF2-40B4-BE49-F238E27FC236}">
                <a16:creationId xmlns:a16="http://schemas.microsoft.com/office/drawing/2014/main" id="{FCCA7AD7-ABDD-48CE-8BD4-4FF91D4C45AF}"/>
              </a:ext>
            </a:extLst>
          </p:cNvPr>
          <p:cNvSpPr>
            <a:spLocks noGrp="1"/>
          </p:cNvSpPr>
          <p:nvPr>
            <p:ph sz="half" idx="2"/>
          </p:nvPr>
        </p:nvSpPr>
        <p:spPr>
          <a:xfrm>
            <a:off x="6096000" y="387829"/>
            <a:ext cx="5181600" cy="4351338"/>
          </a:xfrm>
        </p:spPr>
        <p:txBody>
          <a:bodyPr>
            <a:normAutofit/>
          </a:bodyPr>
          <a:lstStyle/>
          <a:p>
            <a:r>
              <a:rPr lang="en-US" sz="1800" dirty="0"/>
              <a:t>It’s very important to be aware of digital permanence because being careless on the internet is very dangerous. </a:t>
            </a:r>
            <a:r>
              <a:rPr lang="en-CA" sz="1800" dirty="0"/>
              <a:t>Someone could easily save something you regret posting and it would exist virtually forever. </a:t>
            </a:r>
          </a:p>
          <a:p>
            <a:r>
              <a:rPr lang="en-CA" sz="1800" dirty="0"/>
              <a:t>Even posts that aren’t inherently bad are dangerous. Anything on the internet can be modified into something else and leave a bad look on you forever.</a:t>
            </a:r>
          </a:p>
          <a:p>
            <a:r>
              <a:rPr lang="en-CA" sz="1800" dirty="0"/>
              <a:t>You should constantly be thinking about digital permanence before doing something you might regret in the future. Always think twice before posting anything.</a:t>
            </a:r>
            <a:endParaRPr lang="en-US" sz="1800" dirty="0"/>
          </a:p>
        </p:txBody>
      </p:sp>
      <p:pic>
        <p:nvPicPr>
          <p:cNvPr id="5" name="Picture 4">
            <a:extLst>
              <a:ext uri="{FF2B5EF4-FFF2-40B4-BE49-F238E27FC236}">
                <a16:creationId xmlns:a16="http://schemas.microsoft.com/office/drawing/2014/main" id="{6E3770C6-F5E6-4E14-B0C4-1983D20B9AE8}"/>
              </a:ext>
            </a:extLst>
          </p:cNvPr>
          <p:cNvPicPr>
            <a:picLocks noChangeAspect="1"/>
          </p:cNvPicPr>
          <p:nvPr/>
        </p:nvPicPr>
        <p:blipFill>
          <a:blip r:embed="rId3"/>
          <a:stretch>
            <a:fillRect/>
          </a:stretch>
        </p:blipFill>
        <p:spPr>
          <a:xfrm>
            <a:off x="1795462" y="5053342"/>
            <a:ext cx="3267075" cy="1362075"/>
          </a:xfrm>
          <a:prstGeom prst="rect">
            <a:avLst/>
          </a:prstGeom>
        </p:spPr>
      </p:pic>
      <p:pic>
        <p:nvPicPr>
          <p:cNvPr id="4098" name="Picture 2" descr="Copy two paper sheets interface symbol - Free interface icons">
            <a:extLst>
              <a:ext uri="{FF2B5EF4-FFF2-40B4-BE49-F238E27FC236}">
                <a16:creationId xmlns:a16="http://schemas.microsoft.com/office/drawing/2014/main" id="{4A2126BF-1575-4F34-B163-1797B50D6357}"/>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7615237" y="427229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5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DFE9-FAAC-4A91-B242-0F52BEED1D07}"/>
              </a:ext>
            </a:extLst>
          </p:cNvPr>
          <p:cNvSpPr>
            <a:spLocks noGrp="1"/>
          </p:cNvSpPr>
          <p:nvPr>
            <p:ph type="title"/>
          </p:nvPr>
        </p:nvSpPr>
        <p:spPr/>
        <p:txBody>
          <a:bodyPr/>
          <a:lstStyle/>
          <a:p>
            <a:r>
              <a:rPr lang="en-US" dirty="0"/>
              <a:t>References</a:t>
            </a:r>
            <a:endParaRPr lang="en-CA" dirty="0"/>
          </a:p>
        </p:txBody>
      </p:sp>
      <p:sp>
        <p:nvSpPr>
          <p:cNvPr id="3" name="Content Placeholder 2">
            <a:extLst>
              <a:ext uri="{FF2B5EF4-FFF2-40B4-BE49-F238E27FC236}">
                <a16:creationId xmlns:a16="http://schemas.microsoft.com/office/drawing/2014/main" id="{EDD06DDE-DB4C-49DD-856F-9EA08A8C0799}"/>
              </a:ext>
            </a:extLst>
          </p:cNvPr>
          <p:cNvSpPr>
            <a:spLocks noGrp="1"/>
          </p:cNvSpPr>
          <p:nvPr>
            <p:ph idx="1"/>
          </p:nvPr>
        </p:nvSpPr>
        <p:spPr>
          <a:xfrm>
            <a:off x="838200" y="1417368"/>
            <a:ext cx="10515600" cy="5440632"/>
          </a:xfrm>
        </p:spPr>
        <p:txBody>
          <a:bodyPr>
            <a:noAutofit/>
          </a:bodyPr>
          <a:lstStyle/>
          <a:p>
            <a:r>
              <a:rPr lang="en-CA" sz="1200" dirty="0"/>
              <a:t>12 Tips for Students to Manage Their Digital Footprints. (2019, May 10). </a:t>
            </a:r>
            <a:r>
              <a:rPr lang="en-CA" sz="1200" i="1" dirty="0" err="1"/>
              <a:t>Teachthought</a:t>
            </a:r>
            <a:r>
              <a:rPr lang="en-CA" sz="1200" dirty="0"/>
              <a:t>. Https://Www.Teachthought.Com/The-Future-Of-Learning/11-Tips-For-Students-Tomanage-Their-Digital-Footprints/</a:t>
            </a:r>
          </a:p>
          <a:p>
            <a:r>
              <a:rPr lang="en-CA" sz="1200" dirty="0"/>
              <a:t>Conway, S. (2018, August 29). </a:t>
            </a:r>
            <a:r>
              <a:rPr lang="en-CA" sz="1200" i="1" dirty="0"/>
              <a:t>5 Communications Tips for Boosting Brand Awareness</a:t>
            </a:r>
            <a:r>
              <a:rPr lang="en-CA" sz="1200" dirty="0"/>
              <a:t>. Agility PR Solutions. Https://Www.Agilitypr.Com/Pr-News/Public-Relations/5-Communications-Tips-For-Boosting-Brand-Awareness/</a:t>
            </a:r>
          </a:p>
          <a:p>
            <a:r>
              <a:rPr lang="en-CA" sz="1200" i="1" dirty="0"/>
              <a:t>Cyber Security, Data Protection Banner, Lock Symbol, Abstract Background. Cloud Technology Design</a:t>
            </a:r>
            <a:r>
              <a:rPr lang="en-CA" sz="1200" dirty="0"/>
              <a:t>. (N.D.). </a:t>
            </a:r>
            <a:r>
              <a:rPr lang="en-CA" sz="1200" dirty="0" err="1"/>
              <a:t>Freepik</a:t>
            </a:r>
            <a:r>
              <a:rPr lang="en-CA" sz="1200" dirty="0"/>
              <a:t>. Retrieved December 9, 2020, From Https://Www.Freepik.Com/Premium-Vector/Cyber-Security-Data-Protection-Banner-Lock-Symbol-Abstract-Background-Cloud-Technology-Design_4619338.Htm</a:t>
            </a:r>
          </a:p>
          <a:p>
            <a:r>
              <a:rPr lang="en-CA" sz="1200" dirty="0"/>
              <a:t>Digital as a “Strategic Portfolio.” (2019, November 29). </a:t>
            </a:r>
            <a:r>
              <a:rPr lang="en-CA" sz="1200" i="1" dirty="0"/>
              <a:t>Capgemini Worldwide</a:t>
            </a:r>
            <a:r>
              <a:rPr lang="en-CA" sz="1200" dirty="0"/>
              <a:t>. Https://Www.Capgemini.Com/2019/11/Digital-As-A-Strategic-Portfolio/</a:t>
            </a:r>
          </a:p>
          <a:p>
            <a:r>
              <a:rPr lang="en-US" sz="1200" dirty="0"/>
              <a:t>Digital Footprint – What They Are and How to Manage Yours. (2019, October 12). Canto. https://www.canto.com/blog/digital-footprint/</a:t>
            </a:r>
            <a:endParaRPr lang="en-CA" sz="1200" dirty="0"/>
          </a:p>
          <a:p>
            <a:r>
              <a:rPr lang="en-CA" sz="1200" i="1" dirty="0"/>
              <a:t>Download Think Sticky Note Below the Hand Drawn Yellow Light Bulb on Blue Background for Free</a:t>
            </a:r>
            <a:r>
              <a:rPr lang="en-CA" sz="1200" dirty="0"/>
              <a:t>. (N.D.). </a:t>
            </a:r>
            <a:r>
              <a:rPr lang="en-CA" sz="1200" dirty="0" err="1"/>
              <a:t>Freepik</a:t>
            </a:r>
            <a:r>
              <a:rPr lang="en-CA" sz="1200" dirty="0"/>
              <a:t>. Retrieved December 9, 2020, From Https://Www.Freepik.Com/Free-Photo/Think-Sticky-Note-Hand-Drawn-Yellow-Light-Bulb-Blue-Background_2773609.Htm</a:t>
            </a:r>
          </a:p>
          <a:p>
            <a:r>
              <a:rPr lang="en-CA" sz="1200" i="1" dirty="0"/>
              <a:t>Help Protect Your Digital Footprint from Prying Eyes</a:t>
            </a:r>
            <a:r>
              <a:rPr lang="en-CA" sz="1200" dirty="0"/>
              <a:t>. (N.D.). Retrieved December 9, 2020, From Https://Us.Norton.Com/Internetsecurity-Privacy-Clean-Up-Online-Digital-Footprint.Html</a:t>
            </a:r>
          </a:p>
          <a:p>
            <a:r>
              <a:rPr lang="en-CA" sz="1200" dirty="0"/>
              <a:t>Kon, I. (N.D.). </a:t>
            </a:r>
            <a:r>
              <a:rPr lang="en-CA" sz="1200" i="1" dirty="0"/>
              <a:t>Download Search Vector Icon for Free</a:t>
            </a:r>
            <a:r>
              <a:rPr lang="en-CA" sz="1200" dirty="0"/>
              <a:t>. </a:t>
            </a:r>
            <a:r>
              <a:rPr lang="en-CA" sz="1200" dirty="0" err="1"/>
              <a:t>Vecteezy</a:t>
            </a:r>
            <a:r>
              <a:rPr lang="en-CA" sz="1200" dirty="0"/>
              <a:t>. Retrieved December 9, 2020, From Https://Www.Vecteezy.Com/Vector-Art/367249-Search-Vector-Icon</a:t>
            </a:r>
          </a:p>
          <a:p>
            <a:r>
              <a:rPr lang="en-CA" sz="1200" dirty="0"/>
              <a:t>Permanent Marker. (2020). In </a:t>
            </a:r>
            <a:r>
              <a:rPr lang="en-CA" sz="1200" i="1" dirty="0"/>
              <a:t>Wikipedia</a:t>
            </a:r>
            <a:r>
              <a:rPr lang="en-CA" sz="1200" dirty="0"/>
              <a:t>. Https://En.Wikipedia.Org/W/Index.Php?Title=Permanent_Marker&amp;Oldid=991703115</a:t>
            </a:r>
          </a:p>
          <a:p>
            <a:r>
              <a:rPr lang="en-CA" sz="1200" i="1" dirty="0"/>
              <a:t>Scratched Textured Permanent Stamp Seal Vector Image on </a:t>
            </a:r>
            <a:r>
              <a:rPr lang="en-CA" sz="1200" i="1" dirty="0" err="1"/>
              <a:t>Vectorstock</a:t>
            </a:r>
            <a:r>
              <a:rPr lang="en-CA" sz="1200" dirty="0"/>
              <a:t>. (n.d.). </a:t>
            </a:r>
            <a:r>
              <a:rPr lang="en-CA" sz="1200" dirty="0" err="1"/>
              <a:t>VectorStock</a:t>
            </a:r>
            <a:r>
              <a:rPr lang="en-CA" sz="1200" dirty="0"/>
              <a:t>. Retrieved December 9, 2020, from https://www.vectorstock.com/royalty-free-vector/scratched-textured-permanent-stamp-seal-vector-23785032</a:t>
            </a:r>
          </a:p>
          <a:p>
            <a:r>
              <a:rPr lang="en-CA" sz="1200" i="1" dirty="0"/>
              <a:t>T. H. I. N. K. Before You Post – Technology Pursuit</a:t>
            </a:r>
            <a:r>
              <a:rPr lang="en-CA" sz="1200" dirty="0"/>
              <a:t>. (n.d.). Retrieved December 9, 2020, from https://technologypursuit.edublogs.org/2015/10/18/t-h-i-n-k-before-you-post/</a:t>
            </a:r>
          </a:p>
          <a:p>
            <a:r>
              <a:rPr lang="en-CA" sz="1200" i="1" dirty="0"/>
              <a:t>The Beautiful Meaning and Hope Behind ‘Footprints in The Sand’&amp;</a:t>
            </a:r>
            <a:r>
              <a:rPr lang="en-CA" sz="1200" i="1" dirty="0" err="1"/>
              <a:t>Nbsp</a:t>
            </a:r>
            <a:r>
              <a:rPr lang="en-CA" sz="1200" i="1" dirty="0"/>
              <a:t>;</a:t>
            </a:r>
            <a:r>
              <a:rPr lang="en-CA" sz="1200" dirty="0"/>
              <a:t> (n.d.). </a:t>
            </a:r>
            <a:r>
              <a:rPr lang="en-CA" sz="1200" dirty="0" err="1"/>
              <a:t>Crosswalk.Com</a:t>
            </a:r>
            <a:r>
              <a:rPr lang="en-CA" sz="1200" dirty="0"/>
              <a:t>. Retrieved December 9, 2020, from https://www.crosswalk.com/faith/spiritual-life/beautiful-ways-footprints-in-the-sand-offers-solid-hope.html</a:t>
            </a:r>
          </a:p>
          <a:p>
            <a:r>
              <a:rPr lang="en-CA" sz="1200" dirty="0"/>
              <a:t>Townsend, T. (2016, July 28). </a:t>
            </a:r>
            <a:r>
              <a:rPr lang="en-CA" sz="1200" i="1" dirty="0"/>
              <a:t>The Right (And Wrong) Way to Use Google To Protect Your Reputation</a:t>
            </a:r>
            <a:r>
              <a:rPr lang="en-CA" sz="1200" dirty="0"/>
              <a:t>. </a:t>
            </a:r>
            <a:r>
              <a:rPr lang="en-CA" sz="1200" dirty="0" err="1"/>
              <a:t>Inc.Com</a:t>
            </a:r>
            <a:r>
              <a:rPr lang="en-CA" sz="1200" dirty="0"/>
              <a:t>. https://www.inc.com/tess-townsend/how-google-yourself-right-way.html</a:t>
            </a:r>
          </a:p>
        </p:txBody>
      </p:sp>
    </p:spTree>
    <p:extLst>
      <p:ext uri="{BB962C8B-B14F-4D97-AF65-F5344CB8AC3E}">
        <p14:creationId xmlns:p14="http://schemas.microsoft.com/office/powerpoint/2010/main" val="399383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7D6D46-EF40-4C34-B101-D507C4DA4432}"/>
              </a:ext>
            </a:extLst>
          </p:cNvPr>
          <p:cNvPicPr>
            <a:picLocks noChangeAspect="1"/>
          </p:cNvPicPr>
          <p:nvPr/>
        </p:nvPicPr>
        <p:blipFill rotWithShape="1">
          <a:blip r:embed="rId2"/>
          <a:srcRect l="54866" r="-1" b="-1"/>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0E8B5-514B-46F2-88D1-E1F44770CA57}"/>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a:solidFill>
                  <a:schemeClr val="bg1"/>
                </a:solidFill>
              </a:rPr>
              <a:t>Section 1</a:t>
            </a:r>
          </a:p>
        </p:txBody>
      </p:sp>
      <p:sp>
        <p:nvSpPr>
          <p:cNvPr id="4" name="Text Placeholder 3">
            <a:extLst>
              <a:ext uri="{FF2B5EF4-FFF2-40B4-BE49-F238E27FC236}">
                <a16:creationId xmlns:a16="http://schemas.microsoft.com/office/drawing/2014/main" id="{36721D08-51D0-4792-8EC1-21C14884E4D8}"/>
              </a:ext>
            </a:extLst>
          </p:cNvPr>
          <p:cNvSpPr>
            <a:spLocks noGrp="1"/>
          </p:cNvSpPr>
          <p:nvPr>
            <p:ph type="body" idx="1"/>
          </p:nvPr>
        </p:nvSpPr>
        <p:spPr>
          <a:xfrm>
            <a:off x="5277327" y="4156276"/>
            <a:ext cx="6274592" cy="2061645"/>
          </a:xfrm>
        </p:spPr>
        <p:txBody>
          <a:bodyPr vert="horz" lIns="91440" tIns="45720" rIns="91440" bIns="45720" rtlCol="0">
            <a:normAutofit/>
          </a:bodyPr>
          <a:lstStyle/>
          <a:p>
            <a:r>
              <a:rPr lang="en-US" dirty="0">
                <a:solidFill>
                  <a:schemeClr val="bg1"/>
                </a:solidFill>
              </a:rPr>
              <a:t>How might your digital footprint affect your personal brand and future opportunities? Why is it important to be aware of one's digital footprint?</a:t>
            </a:r>
          </a:p>
        </p:txBody>
      </p:sp>
    </p:spTree>
    <p:extLst>
      <p:ext uri="{BB962C8B-B14F-4D97-AF65-F5344CB8AC3E}">
        <p14:creationId xmlns:p14="http://schemas.microsoft.com/office/powerpoint/2010/main" val="203672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4000" r="-14000"/>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F94218-DF77-476A-9B73-2BFEEAE6387D}"/>
              </a:ext>
            </a:extLst>
          </p:cNvPr>
          <p:cNvSpPr>
            <a:spLocks noGrp="1"/>
          </p:cNvSpPr>
          <p:nvPr>
            <p:ph type="title"/>
          </p:nvPr>
        </p:nvSpPr>
        <p:spPr/>
        <p:txBody>
          <a:bodyPr/>
          <a:lstStyle/>
          <a:p>
            <a:r>
              <a:rPr lang="en-US" dirty="0"/>
              <a:t>How your digital footprint affects your personal brand and your future</a:t>
            </a:r>
            <a:endParaRPr lang="en-CA" dirty="0"/>
          </a:p>
        </p:txBody>
      </p:sp>
      <p:sp>
        <p:nvSpPr>
          <p:cNvPr id="9" name="Content Placeholder 8">
            <a:extLst>
              <a:ext uri="{FF2B5EF4-FFF2-40B4-BE49-F238E27FC236}">
                <a16:creationId xmlns:a16="http://schemas.microsoft.com/office/drawing/2014/main" id="{F4AF4297-DBF9-4324-AF97-3A6C6F76E117}"/>
              </a:ext>
            </a:extLst>
          </p:cNvPr>
          <p:cNvSpPr>
            <a:spLocks noGrp="1"/>
          </p:cNvSpPr>
          <p:nvPr>
            <p:ph sz="half" idx="1"/>
          </p:nvPr>
        </p:nvSpPr>
        <p:spPr/>
        <p:txBody>
          <a:bodyPr>
            <a:normAutofit/>
          </a:bodyPr>
          <a:lstStyle/>
          <a:p>
            <a:r>
              <a:rPr lang="en-US" sz="1800" dirty="0"/>
              <a:t>Anything you post online becomes part of your digital footprint. This means that it will be connected to you, and anybody can see it. This can be very good to build your personal brand but can also give others very negative impressions of you based on what you post.</a:t>
            </a:r>
          </a:p>
          <a:p>
            <a:r>
              <a:rPr lang="en-US" sz="1800" dirty="0"/>
              <a:t>If you are trying to get a job somewhere, your employer will most likely look at your social media before accepting you. If you post your accomplishments and experiences on social media, it could improve your chances.</a:t>
            </a:r>
          </a:p>
          <a:p>
            <a:r>
              <a:rPr lang="en-US" sz="1800" dirty="0"/>
              <a:t>On the other hand, if your social media is filled with lots of harmful posts and pictures that paint you in a negative light, it can severely harm your chances at the job.</a:t>
            </a:r>
          </a:p>
        </p:txBody>
      </p:sp>
      <p:sp>
        <p:nvSpPr>
          <p:cNvPr id="10" name="Content Placeholder 9">
            <a:extLst>
              <a:ext uri="{FF2B5EF4-FFF2-40B4-BE49-F238E27FC236}">
                <a16:creationId xmlns:a16="http://schemas.microsoft.com/office/drawing/2014/main" id="{E54CA60F-0979-490E-BEF1-B2D2EC411E56}"/>
              </a:ext>
            </a:extLst>
          </p:cNvPr>
          <p:cNvSpPr>
            <a:spLocks noGrp="1"/>
          </p:cNvSpPr>
          <p:nvPr>
            <p:ph sz="half" idx="2"/>
          </p:nvPr>
        </p:nvSpPr>
        <p:spPr>
          <a:xfrm>
            <a:off x="6172200" y="4028535"/>
            <a:ext cx="5181600" cy="2148427"/>
          </a:xfrm>
        </p:spPr>
        <p:txBody>
          <a:bodyPr/>
          <a:lstStyle/>
          <a:p>
            <a:r>
              <a:rPr lang="en-US" dirty="0"/>
              <a:t>Different people have different footprints. Make sure yours is a good one to have a higher chance at success in the future.</a:t>
            </a:r>
            <a:endParaRPr lang="en-CA" dirty="0"/>
          </a:p>
        </p:txBody>
      </p:sp>
      <p:pic>
        <p:nvPicPr>
          <p:cNvPr id="5122" name="Picture 2" descr="Q&amp;A: The Importance of Digital Footprint &amp; What Students Need To Know |  Schoology">
            <a:extLst>
              <a:ext uri="{FF2B5EF4-FFF2-40B4-BE49-F238E27FC236}">
                <a16:creationId xmlns:a16="http://schemas.microsoft.com/office/drawing/2014/main" id="{2675C9A9-61E2-426F-9183-538BDB550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20" y="1722091"/>
            <a:ext cx="4457610" cy="170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6346-FFBF-4B69-9169-199CE9BFF693}"/>
              </a:ext>
            </a:extLst>
          </p:cNvPr>
          <p:cNvSpPr>
            <a:spLocks noGrp="1"/>
          </p:cNvSpPr>
          <p:nvPr>
            <p:ph type="title"/>
          </p:nvPr>
        </p:nvSpPr>
        <p:spPr/>
        <p:txBody>
          <a:bodyPr/>
          <a:lstStyle/>
          <a:p>
            <a:r>
              <a:rPr lang="en-US" dirty="0"/>
              <a:t>Why you should be aware of your digital footprint</a:t>
            </a:r>
            <a:endParaRPr lang="en-CA" dirty="0"/>
          </a:p>
        </p:txBody>
      </p:sp>
      <p:sp>
        <p:nvSpPr>
          <p:cNvPr id="3" name="Content Placeholder 2">
            <a:extLst>
              <a:ext uri="{FF2B5EF4-FFF2-40B4-BE49-F238E27FC236}">
                <a16:creationId xmlns:a16="http://schemas.microsoft.com/office/drawing/2014/main" id="{5D9A07D5-ADC6-4175-ADD1-77F716FC1450}"/>
              </a:ext>
            </a:extLst>
          </p:cNvPr>
          <p:cNvSpPr>
            <a:spLocks noGrp="1"/>
          </p:cNvSpPr>
          <p:nvPr>
            <p:ph sz="half" idx="1"/>
          </p:nvPr>
        </p:nvSpPr>
        <p:spPr/>
        <p:txBody>
          <a:bodyPr>
            <a:normAutofit/>
          </a:bodyPr>
          <a:lstStyle/>
          <a:p>
            <a:r>
              <a:rPr lang="en-US" sz="1800" dirty="0"/>
              <a:t>Your digital footprint is increasingly important in this modern age of technology. Many jobs are heavily reliant on technology, and your digital footprint will make or break your chances at the job.</a:t>
            </a:r>
          </a:p>
          <a:p>
            <a:r>
              <a:rPr lang="en-CA" sz="1800" dirty="0"/>
              <a:t>If you are applying for a job and the company cannot decide between you and another applicant, they will usually base their decision on your digital footprint. </a:t>
            </a:r>
          </a:p>
          <a:p>
            <a:r>
              <a:rPr lang="en-CA" sz="1800" dirty="0"/>
              <a:t>Colleges will also check your digital footprint when looking at your application. If a college googles you and finds lots of good things, it will give you a huge advantage over someone with many negative things on their digital footprint.</a:t>
            </a:r>
          </a:p>
        </p:txBody>
      </p:sp>
      <p:sp>
        <p:nvSpPr>
          <p:cNvPr id="4" name="Content Placeholder 3">
            <a:extLst>
              <a:ext uri="{FF2B5EF4-FFF2-40B4-BE49-F238E27FC236}">
                <a16:creationId xmlns:a16="http://schemas.microsoft.com/office/drawing/2014/main" id="{61B976F6-320A-40F5-9130-69172DE0F1B5}"/>
              </a:ext>
            </a:extLst>
          </p:cNvPr>
          <p:cNvSpPr>
            <a:spLocks noGrp="1"/>
          </p:cNvSpPr>
          <p:nvPr>
            <p:ph sz="half" idx="2"/>
          </p:nvPr>
        </p:nvSpPr>
        <p:spPr>
          <a:xfrm>
            <a:off x="6172200" y="1825625"/>
            <a:ext cx="5181600" cy="1737084"/>
          </a:xfrm>
        </p:spPr>
        <p:txBody>
          <a:bodyPr/>
          <a:lstStyle/>
          <a:p>
            <a:r>
              <a:rPr lang="en-US" dirty="0"/>
              <a:t>If you have a positive digital footprint, you should try to promote yourself on social media for employers to see!</a:t>
            </a:r>
            <a:endParaRPr lang="en-CA" dirty="0"/>
          </a:p>
        </p:txBody>
      </p:sp>
      <p:pic>
        <p:nvPicPr>
          <p:cNvPr id="6146" name="Picture 2" descr="5 communications tips for boosting brand awareness - Agility PR Solutions">
            <a:extLst>
              <a:ext uri="{FF2B5EF4-FFF2-40B4-BE49-F238E27FC236}">
                <a16:creationId xmlns:a16="http://schemas.microsoft.com/office/drawing/2014/main" id="{B1D12769-CB35-4422-9B3A-7D2A99C53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88751"/>
            <a:ext cx="5230483" cy="19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7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23368-D416-479D-918E-8D00A04E0998}"/>
              </a:ext>
            </a:extLst>
          </p:cNvPr>
          <p:cNvPicPr>
            <a:picLocks noChangeAspect="1"/>
          </p:cNvPicPr>
          <p:nvPr/>
        </p:nvPicPr>
        <p:blipFill rotWithShape="1">
          <a:blip r:embed="rId2"/>
          <a:srcRect l="15755" r="39109" b="-1"/>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1E106-51E9-48DE-80EB-04FF38B258F8}"/>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a:solidFill>
                  <a:schemeClr val="bg1"/>
                </a:solidFill>
              </a:rPr>
              <a:t>Section 2</a:t>
            </a:r>
          </a:p>
        </p:txBody>
      </p:sp>
      <p:sp>
        <p:nvSpPr>
          <p:cNvPr id="3" name="Text Placeholder 2">
            <a:extLst>
              <a:ext uri="{FF2B5EF4-FFF2-40B4-BE49-F238E27FC236}">
                <a16:creationId xmlns:a16="http://schemas.microsoft.com/office/drawing/2014/main" id="{6BBA1C53-CB54-4A53-A806-9FFAC3717246}"/>
              </a:ext>
            </a:extLst>
          </p:cNvPr>
          <p:cNvSpPr>
            <a:spLocks noGrp="1"/>
          </p:cNvSpPr>
          <p:nvPr>
            <p:ph type="body" idx="1"/>
          </p:nvPr>
        </p:nvSpPr>
        <p:spPr>
          <a:xfrm>
            <a:off x="5277327" y="4156276"/>
            <a:ext cx="6274592" cy="2061645"/>
          </a:xfrm>
        </p:spPr>
        <p:txBody>
          <a:bodyPr vert="horz" lIns="91440" tIns="45720" rIns="91440" bIns="45720" rtlCol="0">
            <a:normAutofit/>
          </a:bodyPr>
          <a:lstStyle/>
          <a:p>
            <a:r>
              <a:rPr lang="en-US" dirty="0">
                <a:solidFill>
                  <a:schemeClr val="bg1"/>
                </a:solidFill>
              </a:rPr>
              <a:t>Three strategies you can use to keep your digital footprint appropriate and safe</a:t>
            </a:r>
          </a:p>
        </p:txBody>
      </p:sp>
    </p:spTree>
    <p:extLst>
      <p:ext uri="{BB962C8B-B14F-4D97-AF65-F5344CB8AC3E}">
        <p14:creationId xmlns:p14="http://schemas.microsoft.com/office/powerpoint/2010/main" val="356124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5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05AF-832E-4B30-B1AC-442E9C81595F}"/>
              </a:ext>
            </a:extLst>
          </p:cNvPr>
          <p:cNvSpPr>
            <a:spLocks noGrp="1"/>
          </p:cNvSpPr>
          <p:nvPr>
            <p:ph type="title"/>
          </p:nvPr>
        </p:nvSpPr>
        <p:spPr/>
        <p:txBody>
          <a:bodyPr/>
          <a:lstStyle/>
          <a:p>
            <a:r>
              <a:rPr lang="en-US" dirty="0"/>
              <a:t>THINK before you post!</a:t>
            </a:r>
            <a:endParaRPr lang="en-CA" dirty="0"/>
          </a:p>
        </p:txBody>
      </p:sp>
      <p:sp>
        <p:nvSpPr>
          <p:cNvPr id="3" name="Content Placeholder 2">
            <a:extLst>
              <a:ext uri="{FF2B5EF4-FFF2-40B4-BE49-F238E27FC236}">
                <a16:creationId xmlns:a16="http://schemas.microsoft.com/office/drawing/2014/main" id="{EA07FFB5-1082-46DD-94BB-9067D99EF0B7}"/>
              </a:ext>
            </a:extLst>
          </p:cNvPr>
          <p:cNvSpPr>
            <a:spLocks noGrp="1"/>
          </p:cNvSpPr>
          <p:nvPr>
            <p:ph sz="half" idx="1"/>
          </p:nvPr>
        </p:nvSpPr>
        <p:spPr>
          <a:xfrm>
            <a:off x="838200" y="1393794"/>
            <a:ext cx="5181600" cy="4783169"/>
          </a:xfrm>
        </p:spPr>
        <p:txBody>
          <a:bodyPr>
            <a:normAutofit lnSpcReduction="10000"/>
          </a:bodyPr>
          <a:lstStyle/>
          <a:p>
            <a:pPr marL="0" indent="0">
              <a:buNone/>
            </a:pPr>
            <a:r>
              <a:rPr lang="en-US" sz="1800" dirty="0"/>
              <a:t>Before you post, always remember to use the T.H.I.N.K acronym. </a:t>
            </a:r>
          </a:p>
          <a:p>
            <a:r>
              <a:rPr lang="en-US" sz="1800" dirty="0"/>
              <a:t>T: Is it true? Make sure the information you post online is true, and not misleading.</a:t>
            </a:r>
          </a:p>
          <a:p>
            <a:r>
              <a:rPr lang="en-US" sz="1800" dirty="0"/>
              <a:t>H: Is it helpful? Is your post going to help or benefit you or others in any way? If not, it might not be a post you want to make.</a:t>
            </a:r>
          </a:p>
          <a:p>
            <a:r>
              <a:rPr lang="en-US" sz="1800" dirty="0"/>
              <a:t>I: Is it inspiring? Will your post inspire others? Not all posts have to be inspiring, but you do need to make sure they are not meant to discourage or demean others.</a:t>
            </a:r>
          </a:p>
          <a:p>
            <a:r>
              <a:rPr lang="en-US" sz="1800" dirty="0"/>
              <a:t>N: Is it necessary? Not all posts need to be urgent in order to post them, but you shouldn’t post things others don’t need to see, like personal information.</a:t>
            </a:r>
          </a:p>
          <a:p>
            <a:r>
              <a:rPr lang="en-US" sz="1800" dirty="0"/>
              <a:t>K: Is it kind? Make sure your post isn’t hurtful to others. Even if you don’t intend to harm others, it might be interpreted that way.</a:t>
            </a:r>
          </a:p>
        </p:txBody>
      </p:sp>
      <p:sp>
        <p:nvSpPr>
          <p:cNvPr id="4" name="Content Placeholder 3">
            <a:extLst>
              <a:ext uri="{FF2B5EF4-FFF2-40B4-BE49-F238E27FC236}">
                <a16:creationId xmlns:a16="http://schemas.microsoft.com/office/drawing/2014/main" id="{2FCC4496-0397-4028-B974-2B7484FE2727}"/>
              </a:ext>
            </a:extLst>
          </p:cNvPr>
          <p:cNvSpPr>
            <a:spLocks noGrp="1"/>
          </p:cNvSpPr>
          <p:nvPr>
            <p:ph sz="half" idx="2"/>
          </p:nvPr>
        </p:nvSpPr>
        <p:spPr>
          <a:xfrm>
            <a:off x="6367508" y="627152"/>
            <a:ext cx="5271117" cy="1207362"/>
          </a:xfrm>
        </p:spPr>
        <p:txBody>
          <a:bodyPr>
            <a:normAutofit lnSpcReduction="10000"/>
          </a:bodyPr>
          <a:lstStyle/>
          <a:p>
            <a:r>
              <a:rPr lang="en-US" sz="2000" dirty="0"/>
              <a:t>If you THINK before you post, not only will you create a positive digital footprint, but you will avoid most conflicts that could arise from an inappropriate post.</a:t>
            </a:r>
            <a:endParaRPr lang="en-CA" sz="2000" dirty="0"/>
          </a:p>
        </p:txBody>
      </p:sp>
      <p:pic>
        <p:nvPicPr>
          <p:cNvPr id="1026" name="Picture 2" descr="large">
            <a:extLst>
              <a:ext uri="{FF2B5EF4-FFF2-40B4-BE49-F238E27FC236}">
                <a16:creationId xmlns:a16="http://schemas.microsoft.com/office/drawing/2014/main" id="{1F378B0F-B4B3-428A-84FD-6159ADA5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78" y="2173857"/>
            <a:ext cx="3052107" cy="431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1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4FE4-A36C-40B4-BA11-FB72BC6D1215}"/>
              </a:ext>
            </a:extLst>
          </p:cNvPr>
          <p:cNvSpPr>
            <a:spLocks noGrp="1"/>
          </p:cNvSpPr>
          <p:nvPr>
            <p:ph type="title"/>
          </p:nvPr>
        </p:nvSpPr>
        <p:spPr/>
        <p:txBody>
          <a:bodyPr/>
          <a:lstStyle/>
          <a:p>
            <a:r>
              <a:rPr lang="en-US" dirty="0"/>
              <a:t>Google yourself</a:t>
            </a:r>
            <a:endParaRPr lang="en-CA" dirty="0"/>
          </a:p>
        </p:txBody>
      </p:sp>
      <p:sp>
        <p:nvSpPr>
          <p:cNvPr id="3" name="Content Placeholder 2">
            <a:extLst>
              <a:ext uri="{FF2B5EF4-FFF2-40B4-BE49-F238E27FC236}">
                <a16:creationId xmlns:a16="http://schemas.microsoft.com/office/drawing/2014/main" id="{BD64C826-C5C6-4FCE-9874-39AA564555D6}"/>
              </a:ext>
            </a:extLst>
          </p:cNvPr>
          <p:cNvSpPr>
            <a:spLocks noGrp="1"/>
          </p:cNvSpPr>
          <p:nvPr>
            <p:ph sz="half" idx="1"/>
          </p:nvPr>
        </p:nvSpPr>
        <p:spPr/>
        <p:txBody>
          <a:bodyPr>
            <a:normAutofit/>
          </a:bodyPr>
          <a:lstStyle/>
          <a:p>
            <a:r>
              <a:rPr lang="en-US" sz="1800" dirty="0"/>
              <a:t>It’s a good idea to google yourself occasionally. There’s no reason not to, and you might be surprised what you find. </a:t>
            </a:r>
          </a:p>
          <a:p>
            <a:r>
              <a:rPr lang="en-US" sz="1800" dirty="0"/>
              <a:t>Many colleges and employers will google someone before considering them, so googling yourself will show you what they see. </a:t>
            </a:r>
          </a:p>
          <a:p>
            <a:r>
              <a:rPr lang="en-US" sz="1800" dirty="0"/>
              <a:t>When you google yourself, use a private window or incognito tab so that your search results aren’t skewed based on your previous searches and location.</a:t>
            </a:r>
          </a:p>
          <a:p>
            <a:r>
              <a:rPr lang="en-US" sz="1800" dirty="0"/>
              <a:t>Make sure to do it often, because things posted online are very hard to erase. If you find something negative about yourself online, it’s much easier to suppress it if you find it earlier on. </a:t>
            </a:r>
            <a:endParaRPr lang="en-CA" sz="1800" dirty="0"/>
          </a:p>
        </p:txBody>
      </p:sp>
      <p:pic>
        <p:nvPicPr>
          <p:cNvPr id="5" name="Picture 4">
            <a:extLst>
              <a:ext uri="{FF2B5EF4-FFF2-40B4-BE49-F238E27FC236}">
                <a16:creationId xmlns:a16="http://schemas.microsoft.com/office/drawing/2014/main" id="{BA362529-E1E9-4C5A-BAC1-BC0502F176AB}"/>
              </a:ext>
            </a:extLst>
          </p:cNvPr>
          <p:cNvPicPr>
            <a:picLocks noChangeAspect="1"/>
          </p:cNvPicPr>
          <p:nvPr/>
        </p:nvPicPr>
        <p:blipFill>
          <a:blip r:embed="rId3">
            <a:alphaModFix amt="78000"/>
          </a:blip>
          <a:stretch>
            <a:fillRect/>
          </a:stretch>
        </p:blipFill>
        <p:spPr>
          <a:xfrm>
            <a:off x="7213479" y="1404996"/>
            <a:ext cx="4381860" cy="4953121"/>
          </a:xfrm>
          <a:prstGeom prst="rect">
            <a:avLst/>
          </a:prstGeom>
          <a:noFill/>
        </p:spPr>
      </p:pic>
      <p:sp>
        <p:nvSpPr>
          <p:cNvPr id="6" name="TextBox 5">
            <a:extLst>
              <a:ext uri="{FF2B5EF4-FFF2-40B4-BE49-F238E27FC236}">
                <a16:creationId xmlns:a16="http://schemas.microsoft.com/office/drawing/2014/main" id="{C734B263-5D12-4B24-AFCF-7BC2945C3615}"/>
              </a:ext>
            </a:extLst>
          </p:cNvPr>
          <p:cNvSpPr txBox="1"/>
          <p:nvPr/>
        </p:nvSpPr>
        <p:spPr>
          <a:xfrm>
            <a:off x="6721415" y="365125"/>
            <a:ext cx="4744528" cy="1477328"/>
          </a:xfrm>
          <a:prstGeom prst="rect">
            <a:avLst/>
          </a:prstGeom>
          <a:noFill/>
        </p:spPr>
        <p:txBody>
          <a:bodyPr wrap="square" rtlCol="0">
            <a:spAutoFit/>
          </a:bodyPr>
          <a:lstStyle/>
          <a:p>
            <a:r>
              <a:rPr lang="en-US" dirty="0"/>
              <a:t>Google is a very powerful tool that can enable you to find many things. However, you won’t be able to find much if you aren’t searching for the right things. Searching all your different aliases can be very helpful if you know you have many.</a:t>
            </a:r>
            <a:endParaRPr lang="en-CA" dirty="0"/>
          </a:p>
        </p:txBody>
      </p:sp>
    </p:spTree>
    <p:extLst>
      <p:ext uri="{BB962C8B-B14F-4D97-AF65-F5344CB8AC3E}">
        <p14:creationId xmlns:p14="http://schemas.microsoft.com/office/powerpoint/2010/main" val="196071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BEE5-430C-40B7-A896-FA6A914EAA28}"/>
              </a:ext>
            </a:extLst>
          </p:cNvPr>
          <p:cNvSpPr>
            <a:spLocks noGrp="1"/>
          </p:cNvSpPr>
          <p:nvPr>
            <p:ph type="title"/>
          </p:nvPr>
        </p:nvSpPr>
        <p:spPr/>
        <p:txBody>
          <a:bodyPr/>
          <a:lstStyle/>
          <a:p>
            <a:r>
              <a:rPr lang="en-US" dirty="0">
                <a:solidFill>
                  <a:schemeClr val="bg1"/>
                </a:solidFill>
              </a:rPr>
              <a:t>Use privacy settings</a:t>
            </a:r>
            <a:endParaRPr lang="en-CA" dirty="0">
              <a:solidFill>
                <a:schemeClr val="bg1"/>
              </a:solidFill>
            </a:endParaRPr>
          </a:p>
        </p:txBody>
      </p:sp>
      <p:sp>
        <p:nvSpPr>
          <p:cNvPr id="3" name="Content Placeholder 2">
            <a:extLst>
              <a:ext uri="{FF2B5EF4-FFF2-40B4-BE49-F238E27FC236}">
                <a16:creationId xmlns:a16="http://schemas.microsoft.com/office/drawing/2014/main" id="{4A8EA955-4911-4C45-BFD7-AEBA8C716286}"/>
              </a:ext>
            </a:extLst>
          </p:cNvPr>
          <p:cNvSpPr>
            <a:spLocks noGrp="1"/>
          </p:cNvSpPr>
          <p:nvPr>
            <p:ph sz="half" idx="1"/>
          </p:nvPr>
        </p:nvSpPr>
        <p:spPr>
          <a:xfrm>
            <a:off x="838200" y="1825623"/>
            <a:ext cx="5181600" cy="4351339"/>
          </a:xfrm>
        </p:spPr>
        <p:txBody>
          <a:bodyPr>
            <a:normAutofit/>
          </a:bodyPr>
          <a:lstStyle/>
          <a:p>
            <a:r>
              <a:rPr lang="en-US" sz="1800" dirty="0">
                <a:solidFill>
                  <a:schemeClr val="bg1"/>
                </a:solidFill>
              </a:rPr>
              <a:t>Many social media apps have privacy settings that can control who sees your posts. Turning these on are very helpful if you only want a select group of people to see your posts.</a:t>
            </a:r>
          </a:p>
          <a:p>
            <a:r>
              <a:rPr lang="en-US" sz="1800" dirty="0">
                <a:solidFill>
                  <a:schemeClr val="bg1"/>
                </a:solidFill>
              </a:rPr>
              <a:t>Though privacy settings can hide your bad posts from others, it’s much better to just delete your posts instead. Some apps like Facebook might still allow others to see those posts if they are relevant enough.</a:t>
            </a:r>
          </a:p>
          <a:p>
            <a:r>
              <a:rPr lang="en-US" sz="1800" dirty="0">
                <a:solidFill>
                  <a:schemeClr val="bg1"/>
                </a:solidFill>
              </a:rPr>
              <a:t>If you want to keep some posts hidden but want your more positive posts displayed for everyone to see, you can consider creating one private account for yourself and another public account for others to see all your accomplishments.</a:t>
            </a:r>
            <a:endParaRPr lang="en-CA" sz="1800" dirty="0">
              <a:solidFill>
                <a:schemeClr val="bg1"/>
              </a:solidFill>
            </a:endParaRPr>
          </a:p>
        </p:txBody>
      </p:sp>
      <p:sp>
        <p:nvSpPr>
          <p:cNvPr id="4" name="Content Placeholder 3">
            <a:extLst>
              <a:ext uri="{FF2B5EF4-FFF2-40B4-BE49-F238E27FC236}">
                <a16:creationId xmlns:a16="http://schemas.microsoft.com/office/drawing/2014/main" id="{D2DE3359-0F11-4ED0-B350-6833496ECC61}"/>
              </a:ext>
            </a:extLst>
          </p:cNvPr>
          <p:cNvSpPr>
            <a:spLocks noGrp="1"/>
          </p:cNvSpPr>
          <p:nvPr>
            <p:ph sz="half" idx="2"/>
          </p:nvPr>
        </p:nvSpPr>
        <p:spPr>
          <a:xfrm>
            <a:off x="6172200" y="482673"/>
            <a:ext cx="5181600" cy="1604875"/>
          </a:xfrm>
        </p:spPr>
        <p:txBody>
          <a:bodyPr>
            <a:normAutofit/>
          </a:bodyPr>
          <a:lstStyle/>
          <a:p>
            <a:r>
              <a:rPr lang="en-US" sz="2000" dirty="0">
                <a:solidFill>
                  <a:schemeClr val="bg1"/>
                </a:solidFill>
              </a:rPr>
              <a:t>Privacy settings differ from app to app, so make sure you understand what they do in all your different apps.</a:t>
            </a:r>
            <a:endParaRPr lang="en-CA" sz="2000" dirty="0">
              <a:solidFill>
                <a:schemeClr val="bg1"/>
              </a:solidFill>
            </a:endParaRPr>
          </a:p>
        </p:txBody>
      </p:sp>
      <p:pic>
        <p:nvPicPr>
          <p:cNvPr id="2050" name="Picture 2" descr="Privacy settings you need to use for Facebook">
            <a:extLst>
              <a:ext uri="{FF2B5EF4-FFF2-40B4-BE49-F238E27FC236}">
                <a16:creationId xmlns:a16="http://schemas.microsoft.com/office/drawing/2014/main" id="{2E708B1D-72F5-4B11-A6B8-C285B4117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177" y="2475781"/>
            <a:ext cx="4938623" cy="305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ermanent marker - Wikipedia">
            <a:extLst>
              <a:ext uri="{FF2B5EF4-FFF2-40B4-BE49-F238E27FC236}">
                <a16:creationId xmlns:a16="http://schemas.microsoft.com/office/drawing/2014/main" id="{650A8132-1923-40DD-81D7-FCF9046196E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6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6A2B06-83F7-4EE4-822F-5C2FCC7ECDF5}"/>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Section 3</a:t>
            </a:r>
          </a:p>
        </p:txBody>
      </p:sp>
      <p:sp>
        <p:nvSpPr>
          <p:cNvPr id="3" name="Text Placeholder 2">
            <a:extLst>
              <a:ext uri="{FF2B5EF4-FFF2-40B4-BE49-F238E27FC236}">
                <a16:creationId xmlns:a16="http://schemas.microsoft.com/office/drawing/2014/main" id="{897D6686-E6C7-4AF7-BC62-8FD630E3510C}"/>
              </a:ext>
            </a:extLst>
          </p:cNvPr>
          <p:cNvSpPr>
            <a:spLocks noGrp="1"/>
          </p:cNvSpPr>
          <p:nvPr>
            <p:ph type="body" idx="1"/>
          </p:nvPr>
        </p:nvSpPr>
        <p:spPr>
          <a:xfrm>
            <a:off x="965200" y="4572002"/>
            <a:ext cx="10261600" cy="1202995"/>
          </a:xfrm>
        </p:spPr>
        <p:txBody>
          <a:bodyPr vert="horz" lIns="91440" tIns="45720" rIns="91440" bIns="45720" rtlCol="0">
            <a:normAutofit/>
          </a:bodyPr>
          <a:lstStyle/>
          <a:p>
            <a:r>
              <a:rPr lang="en-US" sz="3200">
                <a:solidFill>
                  <a:schemeClr val="tx1"/>
                </a:solidFill>
              </a:rPr>
              <a:t>What digital permanence is, and why we should be aware of it</a:t>
            </a:r>
          </a:p>
        </p:txBody>
      </p:sp>
    </p:spTree>
    <p:extLst>
      <p:ext uri="{BB962C8B-B14F-4D97-AF65-F5344CB8AC3E}">
        <p14:creationId xmlns:p14="http://schemas.microsoft.com/office/powerpoint/2010/main" val="37173291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1552</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My Digital Footprint</vt:lpstr>
      <vt:lpstr>Section 1</vt:lpstr>
      <vt:lpstr>How your digital footprint affects your personal brand and your future</vt:lpstr>
      <vt:lpstr>Why you should be aware of your digital footprint</vt:lpstr>
      <vt:lpstr>Section 2</vt:lpstr>
      <vt:lpstr>THINK before you post!</vt:lpstr>
      <vt:lpstr>Google yourself</vt:lpstr>
      <vt:lpstr>Use privacy settings</vt:lpstr>
      <vt:lpstr>Section 3</vt:lpstr>
      <vt:lpstr>Digital Permanence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Digital Footprint</dc:title>
  <dc:creator>Aden Zhu</dc:creator>
  <cp:lastModifiedBy>Aden Zhu</cp:lastModifiedBy>
  <cp:revision>8</cp:revision>
  <dcterms:created xsi:type="dcterms:W3CDTF">2020-12-15T07:46:56Z</dcterms:created>
  <dcterms:modified xsi:type="dcterms:W3CDTF">2020-12-15T08:30:31Z</dcterms:modified>
</cp:coreProperties>
</file>