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45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3/3/2021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58477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3/3/2021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8900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3/3/2021</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2572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a:buFont typeface="+mj-lt"/>
              <a:buAutoNum type="arabicPeriod"/>
              <a:defRPr/>
            </a:lvl1pPr>
            <a:lvl2pPr marL="228600" indent="-228600">
              <a:buFont typeface="+mj-lt"/>
              <a:buAutoNum type="arabicPeriod"/>
              <a:defRPr/>
            </a:lvl2pPr>
            <a:lvl3pPr marL="228600">
              <a:buFont typeface="+mj-lt"/>
              <a:buAutoNum type="arabicPeriod"/>
              <a:defRPr/>
            </a:lvl3pPr>
            <a:lvl4pPr marL="228600" indent="-228600">
              <a:buFont typeface="+mj-lt"/>
              <a:buAutoNum type="arabicPeriod"/>
              <a:defRPr/>
            </a:lvl4pPr>
            <a:lvl5pPr marL="2286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3/3/2021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93692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3/3/2021</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54443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3/3/2021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50476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3/3/2021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95420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3/3/2021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81666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3/3/2021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59791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3/3/2021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895197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3/3/2021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12972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6214" y="-1"/>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3/3/2021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307431854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mj-lt"/>
        <a:buAutoNum type="arabicPeriod"/>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mj-lt"/>
        <a:buAutoNum type="arabicPeriod"/>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mj-lt"/>
        <a:buAutoNum type="arabicPeriod"/>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mj-lt"/>
        <a:buAutoNum type="arabicPeriod"/>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a:extLst>
              <a:ext uri="{FF2B5EF4-FFF2-40B4-BE49-F238E27FC236}">
                <a16:creationId xmlns:a16="http://schemas.microsoft.com/office/drawing/2014/main" id="{203C979F-CD43-4B23-AFF0-B1C99B76130A}"/>
              </a:ext>
            </a:extLst>
          </p:cNvPr>
          <p:cNvPicPr>
            <a:picLocks noChangeAspect="1"/>
          </p:cNvPicPr>
          <p:nvPr/>
        </p:nvPicPr>
        <p:blipFill rotWithShape="1">
          <a:blip r:embed="rId2">
            <a:alphaModFix amt="30000"/>
          </a:blip>
          <a:srcRect t="29670" r="-1" b="-1"/>
          <a:stretch/>
        </p:blipFill>
        <p:spPr>
          <a:xfrm>
            <a:off x="20" y="10"/>
            <a:ext cx="12188932" cy="6857990"/>
          </a:xfrm>
          <a:prstGeom prst="rect">
            <a:avLst/>
          </a:prstGeom>
        </p:spPr>
      </p:pic>
      <p:grpSp>
        <p:nvGrpSpPr>
          <p:cNvPr id="13" name="Group 12">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BB4C3DA-D98D-44BC-B258-7165451AB841}"/>
              </a:ext>
            </a:extLst>
          </p:cNvPr>
          <p:cNvSpPr>
            <a:spLocks noGrp="1"/>
          </p:cNvSpPr>
          <p:nvPr>
            <p:ph type="ctrTitle"/>
          </p:nvPr>
        </p:nvSpPr>
        <p:spPr>
          <a:xfrm>
            <a:off x="2186949" y="3522133"/>
            <a:ext cx="7974719" cy="2288382"/>
          </a:xfrm>
        </p:spPr>
        <p:txBody>
          <a:bodyPr anchor="t">
            <a:normAutofit/>
          </a:bodyPr>
          <a:lstStyle/>
          <a:p>
            <a:r>
              <a:rPr lang="en-US">
                <a:solidFill>
                  <a:schemeClr val="tx2"/>
                </a:solidFill>
              </a:rPr>
              <a:t>Social Media and Me</a:t>
            </a:r>
            <a:endParaRPr lang="en-CA">
              <a:solidFill>
                <a:schemeClr val="tx2"/>
              </a:solidFill>
            </a:endParaRPr>
          </a:p>
        </p:txBody>
      </p:sp>
      <p:sp>
        <p:nvSpPr>
          <p:cNvPr id="3" name="Subtitle 2">
            <a:extLst>
              <a:ext uri="{FF2B5EF4-FFF2-40B4-BE49-F238E27FC236}">
                <a16:creationId xmlns:a16="http://schemas.microsoft.com/office/drawing/2014/main" id="{C6D62162-4819-4A49-BA59-0E5ABCDF1639}"/>
              </a:ext>
            </a:extLst>
          </p:cNvPr>
          <p:cNvSpPr>
            <a:spLocks noGrp="1"/>
          </p:cNvSpPr>
          <p:nvPr>
            <p:ph type="subTitle" idx="1"/>
          </p:nvPr>
        </p:nvSpPr>
        <p:spPr>
          <a:xfrm>
            <a:off x="2186949" y="725465"/>
            <a:ext cx="7974719" cy="2796668"/>
          </a:xfrm>
        </p:spPr>
        <p:txBody>
          <a:bodyPr anchor="b">
            <a:normAutofit/>
          </a:bodyPr>
          <a:lstStyle/>
          <a:p>
            <a:r>
              <a:rPr lang="en-US">
                <a:solidFill>
                  <a:schemeClr val="tx2"/>
                </a:solidFill>
              </a:rPr>
              <a:t>Aden Zhu</a:t>
            </a:r>
            <a:endParaRPr lang="en-CA">
              <a:solidFill>
                <a:schemeClr val="tx2"/>
              </a:solidFill>
            </a:endParaRPr>
          </a:p>
        </p:txBody>
      </p:sp>
      <p:sp>
        <p:nvSpPr>
          <p:cNvPr id="44" name="Right Triangle 43">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5012" y="-284145"/>
            <a:ext cx="568289" cy="568289"/>
          </a:xfrm>
          <a:prstGeom prst="rtTriangle">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49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0E98-49AF-433C-A8C0-232DC5562B98}"/>
              </a:ext>
            </a:extLst>
          </p:cNvPr>
          <p:cNvSpPr>
            <a:spLocks noGrp="1"/>
          </p:cNvSpPr>
          <p:nvPr>
            <p:ph type="title"/>
          </p:nvPr>
        </p:nvSpPr>
        <p:spPr/>
        <p:txBody>
          <a:bodyPr/>
          <a:lstStyle/>
          <a:p>
            <a:r>
              <a:rPr lang="en-US" dirty="0"/>
              <a:t>Similarities between our world and theirs</a:t>
            </a:r>
            <a:endParaRPr lang="en-CA" dirty="0"/>
          </a:p>
        </p:txBody>
      </p:sp>
      <p:sp>
        <p:nvSpPr>
          <p:cNvPr id="3" name="Content Placeholder 2">
            <a:extLst>
              <a:ext uri="{FF2B5EF4-FFF2-40B4-BE49-F238E27FC236}">
                <a16:creationId xmlns:a16="http://schemas.microsoft.com/office/drawing/2014/main" id="{2DA6FE8A-E76E-47F2-A86C-7329B4FC629D}"/>
              </a:ext>
            </a:extLst>
          </p:cNvPr>
          <p:cNvSpPr>
            <a:spLocks noGrp="1"/>
          </p:cNvSpPr>
          <p:nvPr>
            <p:ph sz="half" idx="1"/>
          </p:nvPr>
        </p:nvSpPr>
        <p:spPr>
          <a:xfrm>
            <a:off x="457201" y="1825625"/>
            <a:ext cx="5562600" cy="4351338"/>
          </a:xfrm>
        </p:spPr>
        <p:txBody>
          <a:bodyPr>
            <a:normAutofit/>
          </a:bodyPr>
          <a:lstStyle/>
          <a:p>
            <a:pPr marL="285750" indent="-285750">
              <a:buFont typeface="Arial" panose="020B0604020202020204" pitchFamily="34" charset="0"/>
              <a:buChar char="•"/>
            </a:pPr>
            <a:r>
              <a:rPr lang="en-US" sz="1600" dirty="0"/>
              <a:t>Though these videos might seem ridiculous and a very far future from reality, there are still many similarities between these videos and our society. </a:t>
            </a:r>
          </a:p>
          <a:p>
            <a:pPr marL="285750" indent="-285750">
              <a:buFont typeface="Arial" panose="020B0604020202020204" pitchFamily="34" charset="0"/>
              <a:buChar char="•"/>
            </a:pPr>
            <a:r>
              <a:rPr lang="en-US" sz="1600" dirty="0"/>
              <a:t>These people all constantly have phones in their hands. Clearly, not all of us are like this, but there are many people these days that will go out and just sit with each other on their phones, unable to look away.</a:t>
            </a:r>
            <a:endParaRPr lang="en-CA" sz="1600" dirty="0"/>
          </a:p>
        </p:txBody>
      </p:sp>
      <p:sp>
        <p:nvSpPr>
          <p:cNvPr id="4" name="Content Placeholder 3">
            <a:extLst>
              <a:ext uri="{FF2B5EF4-FFF2-40B4-BE49-F238E27FC236}">
                <a16:creationId xmlns:a16="http://schemas.microsoft.com/office/drawing/2014/main" id="{76227882-AC06-4BEF-9A7B-3C729833F57E}"/>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US" sz="1600" dirty="0"/>
              <a:t>In these videos, people are seen buying food just to take photos and post them. Many people in our world take photos of everything they eat, and often value how something looks over whether they really want to eat it or not.</a:t>
            </a:r>
          </a:p>
          <a:p>
            <a:pPr marL="285750" indent="-285750">
              <a:buFont typeface="Arial" panose="020B0604020202020204" pitchFamily="34" charset="0"/>
              <a:buChar char="•"/>
            </a:pPr>
            <a:r>
              <a:rPr lang="en-US" sz="1600" dirty="0"/>
              <a:t>Another example is how people are treated based on their status on social media. All everyone cares about is their rating, and when it drops too low everybody stops liking them. Though not to this extreme extent, many people are treated differently based on their social capital. </a:t>
            </a:r>
            <a:endParaRPr lang="en-CA" sz="1600" dirty="0"/>
          </a:p>
        </p:txBody>
      </p:sp>
      <p:pic>
        <p:nvPicPr>
          <p:cNvPr id="3074" name="Picture 2" descr="Yummi is a Social Network for Sharing Your Food Porn | Digital Trends">
            <a:extLst>
              <a:ext uri="{FF2B5EF4-FFF2-40B4-BE49-F238E27FC236}">
                <a16:creationId xmlns:a16="http://schemas.microsoft.com/office/drawing/2014/main" id="{09DF5078-4F0A-4745-9DD8-C5466ACD6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236" y="5007006"/>
            <a:ext cx="2611161" cy="17386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lued to Your Phone on Your Lunch Break? Do This Instead. | Rewire">
            <a:extLst>
              <a:ext uri="{FF2B5EF4-FFF2-40B4-BE49-F238E27FC236}">
                <a16:creationId xmlns:a16="http://schemas.microsoft.com/office/drawing/2014/main" id="{CC1253BC-5038-432D-AB76-A017AD157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277" y="4057095"/>
            <a:ext cx="2473593" cy="259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2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83DF8-140A-465E-80B0-0CEED690885D}"/>
              </a:ext>
            </a:extLst>
          </p:cNvPr>
          <p:cNvSpPr>
            <a:spLocks noGrp="1"/>
          </p:cNvSpPr>
          <p:nvPr>
            <p:ph type="title"/>
          </p:nvPr>
        </p:nvSpPr>
        <p:spPr/>
        <p:txBody>
          <a:bodyPr/>
          <a:lstStyle/>
          <a:p>
            <a:r>
              <a:rPr lang="en-US" dirty="0"/>
              <a:t>Social interactions in this world</a:t>
            </a:r>
            <a:endParaRPr lang="en-CA" dirty="0"/>
          </a:p>
        </p:txBody>
      </p:sp>
      <p:sp>
        <p:nvSpPr>
          <p:cNvPr id="3" name="Content Placeholder 2">
            <a:extLst>
              <a:ext uri="{FF2B5EF4-FFF2-40B4-BE49-F238E27FC236}">
                <a16:creationId xmlns:a16="http://schemas.microsoft.com/office/drawing/2014/main" id="{6D195003-85BC-43A5-BC79-88E791B0AEBB}"/>
              </a:ext>
            </a:extLst>
          </p:cNvPr>
          <p:cNvSpPr>
            <a:spLocks noGrp="1"/>
          </p:cNvSpPr>
          <p:nvPr>
            <p:ph sz="half" idx="1"/>
          </p:nvPr>
        </p:nvSpPr>
        <p:spPr/>
        <p:txBody>
          <a:bodyPr>
            <a:normAutofit/>
          </a:bodyPr>
          <a:lstStyle/>
          <a:p>
            <a:pPr marL="457200" indent="-457200">
              <a:buFont typeface="Arial" panose="020B0604020202020204" pitchFamily="34" charset="0"/>
              <a:buChar char="•"/>
            </a:pPr>
            <a:r>
              <a:rPr lang="en-US" sz="1600" dirty="0"/>
              <a:t>In these clips, the main character is seen gaining and losing points based on how people rate her. When somebody gives her a high review, her score goes up. She, along with everybody else in this world cares a lot about these points because the way they are perceived is based entirely upon these points. If you have a high score, people like you substantially more, and you’re viewed as a better person.</a:t>
            </a:r>
            <a:endParaRPr lang="en-CA" sz="1600" dirty="0"/>
          </a:p>
        </p:txBody>
      </p:sp>
      <p:sp>
        <p:nvSpPr>
          <p:cNvPr id="4" name="Content Placeholder 3">
            <a:extLst>
              <a:ext uri="{FF2B5EF4-FFF2-40B4-BE49-F238E27FC236}">
                <a16:creationId xmlns:a16="http://schemas.microsoft.com/office/drawing/2014/main" id="{242C3307-2444-4EF7-93E6-A1EB4847EBCA}"/>
              </a:ext>
            </a:extLst>
          </p:cNvPr>
          <p:cNvSpPr>
            <a:spLocks noGrp="1"/>
          </p:cNvSpPr>
          <p:nvPr>
            <p:ph sz="half" idx="2"/>
          </p:nvPr>
        </p:nvSpPr>
        <p:spPr/>
        <p:txBody>
          <a:bodyPr>
            <a:normAutofit/>
          </a:bodyPr>
          <a:lstStyle/>
          <a:p>
            <a:pPr marL="457200" indent="-457200">
              <a:buFont typeface="Arial" panose="020B0604020202020204" pitchFamily="34" charset="0"/>
              <a:buChar char="•"/>
            </a:pPr>
            <a:r>
              <a:rPr lang="en-US" sz="1600" dirty="0"/>
              <a:t>In this world, your presumed worth or value can be viewed at any time by anybody, and what you do is shared all over. This can motivate people to do good things (or at least pretend to) so that they can see their score go higher. </a:t>
            </a:r>
          </a:p>
          <a:p>
            <a:pPr marL="457200" indent="-457200">
              <a:buFont typeface="Arial" panose="020B0604020202020204" pitchFamily="34" charset="0"/>
              <a:buChar char="•"/>
            </a:pPr>
            <a:r>
              <a:rPr lang="en-US" sz="1600" dirty="0"/>
              <a:t>Social interaction is wildly different in this world compared to ours. People would almost never interact with those who have a lower score and rely on their phones to decide who is and isn’t worth talking to. People would constantly be worried about their image and their score, trying to get as many people as possible to give them a good rating.</a:t>
            </a:r>
            <a:endParaRPr lang="en-CA" sz="1600" dirty="0"/>
          </a:p>
        </p:txBody>
      </p:sp>
      <p:pic>
        <p:nvPicPr>
          <p:cNvPr id="4098" name="Picture 2" descr="210,215 Social Media Illustrations &amp; Clip Art - iStock">
            <a:extLst>
              <a:ext uri="{FF2B5EF4-FFF2-40B4-BE49-F238E27FC236}">
                <a16:creationId xmlns:a16="http://schemas.microsoft.com/office/drawing/2014/main" id="{267547A9-174D-4A3C-BF27-9318D901A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872" y="4189148"/>
            <a:ext cx="2556646" cy="25566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5 Star Rating Cliparts, Download Free Clip Art, Free Clip Art on  Clipart Library">
            <a:extLst>
              <a:ext uri="{FF2B5EF4-FFF2-40B4-BE49-F238E27FC236}">
                <a16:creationId xmlns:a16="http://schemas.microsoft.com/office/drawing/2014/main" id="{A9793700-3EFC-40AA-8759-6475F3D645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918" y="4189149"/>
            <a:ext cx="2402365" cy="255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1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Rectangle 76">
            <a:extLst>
              <a:ext uri="{FF2B5EF4-FFF2-40B4-BE49-F238E27FC236}">
                <a16:creationId xmlns:a16="http://schemas.microsoft.com/office/drawing/2014/main" id="{A08F75C9-6503-4894-B4F5-0E181C9F4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ight Triangle 78">
            <a:extLst>
              <a:ext uri="{FF2B5EF4-FFF2-40B4-BE49-F238E27FC236}">
                <a16:creationId xmlns:a16="http://schemas.microsoft.com/office/drawing/2014/main" id="{69CC4D24-95F1-4CC0-B8CE-9C6E748DA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5255" y="-277985"/>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A9702B8E-3529-45A9-9AA5-FD0A05C6C5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2" name="Straight Connector 81">
              <a:extLst>
                <a:ext uri="{FF2B5EF4-FFF2-40B4-BE49-F238E27FC236}">
                  <a16:creationId xmlns:a16="http://schemas.microsoft.com/office/drawing/2014/main" id="{D85D91D2-F070-4D36-A08F-99633534F3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15206C6-4244-47A8-A3F2-8797B265F1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9FF1744-7544-4431-8E41-9BC2865DBB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5D65F6B-DA2A-4860-A7A7-DAAF6DF8D5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7A6D4D2-F652-4781-B48F-722B50C785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7707FD8-EA9D-47A8-BA96-CF786D28CC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24D361D-9FDD-4F56-AFBA-E8F2269702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CE962C1-9A73-47A2-A180-7D858700EB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8C8FCBD-E025-4333-9901-906E18097B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81578B1-A838-401A-8539-676BC12B10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0EEC47D-959A-4043-8614-8ADB0422C3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6DB79A6-2754-44FA-A467-0457E8B4A5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F164FEB-FBAD-4A98-A098-0970CB94F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2760B59-88B9-4F80-BA04-F258BD7ED5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324317C-192B-4B1C-96B0-6AA84AC164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217E7BC-94FC-4CB7-AD1D-39FB103296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DB2ED43-2650-402E-ACC5-29F101F3C0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61807D4-E1DB-4ADF-8994-3CB5F7E3EE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40AABBC-9C7A-403C-A6BC-B2B4D12C03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2E9145D-0EA2-4EC7-B7BA-6D49FA2350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08C4C48-567D-4D07-85FF-2E2EF98231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4A738E3-E123-4E54-A282-021925052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5613068-A3BB-498C-AA8C-468DA7A849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6A01B9E-7FE5-46FB-A961-E45663592D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78FBDC0-19BF-4B63-BD53-75819B94A5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DEFE772-ECAF-4337-8234-0244EF366F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F50F34-C80E-44F8-8199-AC5521268B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428E59FD-14EB-404F-BD55-A07C14646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F30BAB4-93A5-41A7-B41B-EDF9C48BE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04649FE-75C0-41CF-87A3-655B3D621F17}"/>
              </a:ext>
            </a:extLst>
          </p:cNvPr>
          <p:cNvSpPr>
            <a:spLocks noGrp="1"/>
          </p:cNvSpPr>
          <p:nvPr>
            <p:ph type="title"/>
          </p:nvPr>
        </p:nvSpPr>
        <p:spPr>
          <a:xfrm>
            <a:off x="594274" y="284181"/>
            <a:ext cx="4952999" cy="2248409"/>
          </a:xfrm>
        </p:spPr>
        <p:txBody>
          <a:bodyPr>
            <a:normAutofit/>
          </a:bodyPr>
          <a:lstStyle/>
          <a:p>
            <a:r>
              <a:rPr lang="en-US" dirty="0"/>
              <a:t>Reflection</a:t>
            </a:r>
            <a:endParaRPr lang="en-CA" dirty="0"/>
          </a:p>
        </p:txBody>
      </p:sp>
      <p:sp>
        <p:nvSpPr>
          <p:cNvPr id="3" name="Content Placeholder 2">
            <a:extLst>
              <a:ext uri="{FF2B5EF4-FFF2-40B4-BE49-F238E27FC236}">
                <a16:creationId xmlns:a16="http://schemas.microsoft.com/office/drawing/2014/main" id="{E0160261-AC57-4214-9DE3-5D5111BF5769}"/>
              </a:ext>
            </a:extLst>
          </p:cNvPr>
          <p:cNvSpPr>
            <a:spLocks noGrp="1"/>
          </p:cNvSpPr>
          <p:nvPr>
            <p:ph idx="1"/>
          </p:nvPr>
        </p:nvSpPr>
        <p:spPr>
          <a:xfrm>
            <a:off x="513906" y="1895694"/>
            <a:ext cx="5591035" cy="4678119"/>
          </a:xfrm>
        </p:spPr>
        <p:txBody>
          <a:bodyPr>
            <a:normAutofit/>
          </a:bodyPr>
          <a:lstStyle/>
          <a:p>
            <a:pPr marL="457200" indent="-457200">
              <a:lnSpc>
                <a:spcPct val="100000"/>
              </a:lnSpc>
              <a:buFont typeface="Arial" panose="020B0604020202020204" pitchFamily="34" charset="0"/>
              <a:buChar char="•"/>
            </a:pPr>
            <a:r>
              <a:rPr lang="en-US" sz="1500" dirty="0"/>
              <a:t>Sometimes fact and opinion are hard to tell apart. It’s hard to find out which is which, especially when the person writing might think their opinions are facts. However, usually if somebody is trying to persuade you to think a certain way, that is an opinion. Often, they will only include things that support their case, and omit information that could convince you to think differently. If somebody is just posting evidence and letting you make your own decision, it is safe to say that what they are posting are facts.</a:t>
            </a:r>
          </a:p>
          <a:p>
            <a:pPr marL="457200" indent="-457200">
              <a:lnSpc>
                <a:spcPct val="100000"/>
              </a:lnSpc>
              <a:buFont typeface="Arial" panose="020B0604020202020204" pitchFamily="34" charset="0"/>
              <a:buChar char="•"/>
            </a:pPr>
            <a:r>
              <a:rPr lang="en-US" sz="1500" dirty="0"/>
              <a:t>When looking through evidence as a third party, it is important to look from different perspectives. When analyzing evidence from different perspectives it is very important to consider all evidence, and make sure all information is correct. Sometimes it is easy to convince yourself to think a certain way before reviewing all the evidence, but that will make it very difficult to come to an unbiased conclusion.</a:t>
            </a:r>
            <a:endParaRPr lang="en-CA" sz="1500" dirty="0"/>
          </a:p>
        </p:txBody>
      </p:sp>
      <p:pic>
        <p:nvPicPr>
          <p:cNvPr id="5124" name="Picture 4" descr="Facts and Opinions are not Contraries | by Michael Prinzing | The Practical  Philosopher">
            <a:extLst>
              <a:ext uri="{FF2B5EF4-FFF2-40B4-BE49-F238E27FC236}">
                <a16:creationId xmlns:a16="http://schemas.microsoft.com/office/drawing/2014/main" id="{1C2108A7-3401-4705-89B8-0F1ED7DEDF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3204"/>
          <a:stretch/>
        </p:blipFill>
        <p:spPr bwMode="auto">
          <a:xfrm>
            <a:off x="6307738" y="-12"/>
            <a:ext cx="5884248" cy="3434754"/>
          </a:xfrm>
          <a:custGeom>
            <a:avLst/>
            <a:gdLst/>
            <a:ahLst/>
            <a:cxnLst/>
            <a:rect l="l" t="t" r="r" b="b"/>
            <a:pathLst>
              <a:path w="5884248" h="3434754">
                <a:moveTo>
                  <a:pt x="316869" y="0"/>
                </a:moveTo>
                <a:lnTo>
                  <a:pt x="5884248" y="0"/>
                </a:lnTo>
                <a:lnTo>
                  <a:pt x="5884248" y="3434754"/>
                </a:lnTo>
                <a:lnTo>
                  <a:pt x="325503" y="3434754"/>
                </a:lnTo>
                <a:lnTo>
                  <a:pt x="323244" y="3429005"/>
                </a:lnTo>
                <a:cubicBezTo>
                  <a:pt x="17667" y="2624343"/>
                  <a:pt x="-174229" y="1819680"/>
                  <a:pt x="229286" y="307795"/>
                </a:cubicBezTo>
                <a:close/>
              </a:path>
            </a:pathLst>
          </a:custGeom>
          <a:noFill/>
          <a:extLst>
            <a:ext uri="{909E8E84-426E-40DD-AFC4-6F175D3DCCD1}">
              <a14:hiddenFill xmlns:a14="http://schemas.microsoft.com/office/drawing/2010/main">
                <a:solidFill>
                  <a:srgbClr val="FFFFFF"/>
                </a:solidFill>
              </a14:hiddenFill>
            </a:ext>
          </a:extLst>
        </p:spPr>
      </p:pic>
      <p:pic>
        <p:nvPicPr>
          <p:cNvPr id="5126" name="Picture 6" descr="How Your Company Can Best Leverage Different Perspectives - Jeff DeGraff">
            <a:extLst>
              <a:ext uri="{FF2B5EF4-FFF2-40B4-BE49-F238E27FC236}">
                <a16:creationId xmlns:a16="http://schemas.microsoft.com/office/drawing/2014/main" id="{26B1DFAF-B4E8-451C-8E00-A46B61B844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1" r="-1" b="-1"/>
          <a:stretch/>
        </p:blipFill>
        <p:spPr bwMode="auto">
          <a:xfrm>
            <a:off x="6632063" y="3431708"/>
            <a:ext cx="5559947" cy="3430537"/>
          </a:xfrm>
          <a:custGeom>
            <a:avLst/>
            <a:gdLst/>
            <a:ahLst/>
            <a:cxnLst/>
            <a:rect l="l" t="t" r="r" b="b"/>
            <a:pathLst>
              <a:path w="5559947" h="3430537">
                <a:moveTo>
                  <a:pt x="0" y="0"/>
                </a:moveTo>
                <a:lnTo>
                  <a:pt x="5559947" y="0"/>
                </a:lnTo>
                <a:lnTo>
                  <a:pt x="5559947" y="3430537"/>
                </a:lnTo>
                <a:lnTo>
                  <a:pt x="780186" y="3430537"/>
                </a:lnTo>
                <a:cubicBezTo>
                  <a:pt x="780186" y="1928500"/>
                  <a:pt x="431602" y="1083605"/>
                  <a:pt x="126095" y="32085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03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0A867D-C52F-49DB-B328-77F431246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ight Triangle 11">
            <a:extLst>
              <a:ext uri="{FF2B5EF4-FFF2-40B4-BE49-F238E27FC236}">
                <a16:creationId xmlns:a16="http://schemas.microsoft.com/office/drawing/2014/main" id="{DA1A4301-6FFC-4C82-A1FA-7634D8CAA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5" y="3241897"/>
            <a:ext cx="568289" cy="568289"/>
          </a:xfrm>
          <a:prstGeom prst="rtTriangle">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04BAD56-1DA3-4EE3-ABAF-4A03C8DF3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9082" y="5791200"/>
            <a:ext cx="3561733" cy="1066800"/>
          </a:xfrm>
          <a:custGeom>
            <a:avLst/>
            <a:gdLst>
              <a:gd name="connsiteX0" fmla="*/ 1780866 w 3561733"/>
              <a:gd name="connsiteY0" fmla="*/ 0 h 1066800"/>
              <a:gd name="connsiteX1" fmla="*/ 3557091 w 3561733"/>
              <a:gd name="connsiteY1" fmla="*/ 1057165 h 1066800"/>
              <a:gd name="connsiteX2" fmla="*/ 3561733 w 3561733"/>
              <a:gd name="connsiteY2" fmla="*/ 1066800 h 1066800"/>
              <a:gd name="connsiteX3" fmla="*/ 2549614 w 3561733"/>
              <a:gd name="connsiteY3" fmla="*/ 1066800 h 1066800"/>
              <a:gd name="connsiteX4" fmla="*/ 2465837 w 3561733"/>
              <a:gd name="connsiteY4" fmla="*/ 1004153 h 1066800"/>
              <a:gd name="connsiteX5" fmla="*/ 1780866 w 3561733"/>
              <a:gd name="connsiteY5" fmla="*/ 794923 h 1066800"/>
              <a:gd name="connsiteX6" fmla="*/ 1095896 w 3561733"/>
              <a:gd name="connsiteY6" fmla="*/ 1004153 h 1066800"/>
              <a:gd name="connsiteX7" fmla="*/ 1012119 w 3561733"/>
              <a:gd name="connsiteY7" fmla="*/ 1066800 h 1066800"/>
              <a:gd name="connsiteX8" fmla="*/ 0 w 3561733"/>
              <a:gd name="connsiteY8" fmla="*/ 1066800 h 1066800"/>
              <a:gd name="connsiteX9" fmla="*/ 4641 w 3561733"/>
              <a:gd name="connsiteY9" fmla="*/ 1057165 h 1066800"/>
              <a:gd name="connsiteX10" fmla="*/ 1780866 w 3561733"/>
              <a:gd name="connsiteY10"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1733" h="1066800">
                <a:moveTo>
                  <a:pt x="1780866" y="0"/>
                </a:moveTo>
                <a:cubicBezTo>
                  <a:pt x="2547864" y="0"/>
                  <a:pt x="3215021" y="427470"/>
                  <a:pt x="3557091" y="1057165"/>
                </a:cubicBezTo>
                <a:lnTo>
                  <a:pt x="3561733" y="1066800"/>
                </a:lnTo>
                <a:lnTo>
                  <a:pt x="2549614" y="1066800"/>
                </a:lnTo>
                <a:lnTo>
                  <a:pt x="2465837" y="1004153"/>
                </a:lnTo>
                <a:cubicBezTo>
                  <a:pt x="2270308" y="872056"/>
                  <a:pt x="2034595" y="794923"/>
                  <a:pt x="1780866" y="794923"/>
                </a:cubicBezTo>
                <a:cubicBezTo>
                  <a:pt x="1527138" y="794923"/>
                  <a:pt x="1291425" y="872056"/>
                  <a:pt x="1095896" y="1004153"/>
                </a:cubicBezTo>
                <a:lnTo>
                  <a:pt x="1012119" y="1066800"/>
                </a:lnTo>
                <a:lnTo>
                  <a:pt x="0" y="1066800"/>
                </a:lnTo>
                <a:lnTo>
                  <a:pt x="4641" y="1057165"/>
                </a:lnTo>
                <a:cubicBezTo>
                  <a:pt x="346712" y="427470"/>
                  <a:pt x="1013869" y="0"/>
                  <a:pt x="1780866" y="0"/>
                </a:cubicBezTo>
                <a:close/>
              </a:path>
            </a:pathLst>
          </a:custGeom>
          <a:solidFill>
            <a:schemeClr val="accent5">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a:extLst>
              <a:ext uri="{FF2B5EF4-FFF2-40B4-BE49-F238E27FC236}">
                <a16:creationId xmlns:a16="http://schemas.microsoft.com/office/drawing/2014/main" id="{8323DD1D-77DE-48B2-A0A0-6265801531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17" name="Straight Connector 16">
              <a:extLst>
                <a:ext uri="{FF2B5EF4-FFF2-40B4-BE49-F238E27FC236}">
                  <a16:creationId xmlns:a16="http://schemas.microsoft.com/office/drawing/2014/main" id="{5C230063-C474-48F9-AD35-F649415C2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51EB77-6139-46FD-BABC-8576465948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8177B72-4955-469C-BAF0-E076263794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09269C7-DB34-4A8C-BAC9-2496A058B8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A42117-D401-4236-8EAA-EC9095D4C6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746B91E-6053-4974-B374-9D1B8FBD7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DA8D3-12FB-4731-BDBC-93B6113D0C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16B49A-4893-4729-87B8-9A0B8E592D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6D93EE-2329-4706-89C0-BB6C94A39A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DC3E76F-2DB4-40DA-8C45-943861B17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6318F6-E559-4DA6-95C0-D2BB10BA6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243B57-CFAA-461A-AE56-A61CF60F3A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AEACE9-7BE6-4FC5-9686-47F15ABA56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CAE5B4-5700-44A8-91DA-D8415FB04F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F9D9C9-D01B-4870-8B33-310D77DF5B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05DDC7F-2142-41F1-B1E3-A37A0B6FD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1B19576-1AA2-4552-8D7D-831B137814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504D005-AC5D-4160-8184-5BB45CE004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540368-C5A6-4F28-A60E-763362A6E5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67B4722-C810-495C-BB11-45141E367D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B1706B-6FE4-44FB-B429-E59AE3B16D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DD5DAD-1CA2-48BA-94BF-70B1AC2BB5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6A21FA-0159-4468-9737-BDBD342618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870688F-0FB0-4A4A-9F90-7EAE14CAE2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7D7D25-8970-4DD6-A3D7-0D550BA85C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480E32-418E-4DE3-B6E7-2F803A2C75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985F833-A609-4B9C-A0D7-6DF88DB7BA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AA9A587-B078-4028-A924-4A6DDDA2C4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2E5E8E-3025-4C93-9E63-9C47C5BBA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FC06B4A-7771-434D-B3CF-FF38E9F2CEE1}"/>
              </a:ext>
            </a:extLst>
          </p:cNvPr>
          <p:cNvSpPr>
            <a:spLocks noGrp="1"/>
          </p:cNvSpPr>
          <p:nvPr>
            <p:ph type="title"/>
          </p:nvPr>
        </p:nvSpPr>
        <p:spPr>
          <a:xfrm>
            <a:off x="457200" y="725466"/>
            <a:ext cx="5638769" cy="5548851"/>
          </a:xfrm>
        </p:spPr>
        <p:txBody>
          <a:bodyPr anchor="ctr">
            <a:normAutofit/>
          </a:bodyPr>
          <a:lstStyle/>
          <a:p>
            <a:r>
              <a:rPr lang="en-US" dirty="0"/>
              <a:t>Citations</a:t>
            </a:r>
            <a:endParaRPr lang="en-CA" dirty="0"/>
          </a:p>
        </p:txBody>
      </p:sp>
      <p:sp>
        <p:nvSpPr>
          <p:cNvPr id="3" name="Content Placeholder 2">
            <a:extLst>
              <a:ext uri="{FF2B5EF4-FFF2-40B4-BE49-F238E27FC236}">
                <a16:creationId xmlns:a16="http://schemas.microsoft.com/office/drawing/2014/main" id="{4B29FF7E-56AE-4E3A-87D4-44BD17A6E86F}"/>
              </a:ext>
            </a:extLst>
          </p:cNvPr>
          <p:cNvSpPr>
            <a:spLocks noGrp="1"/>
          </p:cNvSpPr>
          <p:nvPr>
            <p:ph idx="1"/>
          </p:nvPr>
        </p:nvSpPr>
        <p:spPr>
          <a:xfrm>
            <a:off x="4114803" y="732349"/>
            <a:ext cx="7076004" cy="5541977"/>
          </a:xfrm>
        </p:spPr>
        <p:txBody>
          <a:bodyPr anchor="ctr">
            <a:normAutofit fontScale="77500" lnSpcReduction="20000"/>
          </a:bodyPr>
          <a:lstStyle/>
          <a:p>
            <a:r>
              <a:rPr lang="en-US" sz="1200" dirty="0"/>
              <a:t>“First Impression Stock Illustrations – 251 First Impression Stock Illustrations, Vectors &amp; Clipart - </a:t>
            </a:r>
            <a:r>
              <a:rPr lang="en-US" sz="1200" dirty="0" err="1"/>
              <a:t>Dreamstime</a:t>
            </a:r>
            <a:r>
              <a:rPr lang="en-US" sz="1200" dirty="0"/>
              <a:t>.” </a:t>
            </a:r>
            <a:r>
              <a:rPr lang="en-US" sz="1200" i="1" dirty="0"/>
              <a:t>First Impression Stock Illustrations – 251 First Impression Stock Illustrations, Vectors &amp; Clipart - </a:t>
            </a:r>
            <a:r>
              <a:rPr lang="en-US" sz="1200" i="1" dirty="0" err="1"/>
              <a:t>Dreamstime</a:t>
            </a:r>
            <a:r>
              <a:rPr lang="en-US" sz="1200" dirty="0"/>
              <a:t>, https://www.dreamstime.com/illustration/first-impression.html. Accessed 3 Mar. 2021.</a:t>
            </a:r>
          </a:p>
          <a:p>
            <a:r>
              <a:rPr lang="en-US" sz="1200" i="1" dirty="0"/>
              <a:t>Free 5 Star Rating </a:t>
            </a:r>
            <a:r>
              <a:rPr lang="en-US" sz="1200" i="1" dirty="0" err="1"/>
              <a:t>Cliparts</a:t>
            </a:r>
            <a:r>
              <a:rPr lang="en-US" sz="1200" i="1" dirty="0"/>
              <a:t>, Download Free Clip Art, Free Clip Art on Clipart Library</a:t>
            </a:r>
            <a:r>
              <a:rPr lang="en-US" sz="1200" dirty="0"/>
              <a:t>. http://clipart-library.com/5-star-rating-cliparts.html. Accessed 3 Mar. 2021.</a:t>
            </a:r>
          </a:p>
          <a:p>
            <a:r>
              <a:rPr lang="en-US" sz="1200" dirty="0"/>
              <a:t>“Glued to Your Phone on Your Lunch Break? Do This Instead.” </a:t>
            </a:r>
            <a:r>
              <a:rPr lang="en-US" sz="1200" i="1" dirty="0"/>
              <a:t>Rewire</a:t>
            </a:r>
            <a:r>
              <a:rPr lang="en-US" sz="1200" dirty="0"/>
              <a:t>, 18 Oct. 2019, https://www.rewire.org/lunch-break-phone-no-break/.</a:t>
            </a:r>
          </a:p>
          <a:p>
            <a:r>
              <a:rPr lang="en-US" sz="1200" dirty="0"/>
              <a:t>“How Your Company Can Best Leverage Different Perspectives.” </a:t>
            </a:r>
            <a:r>
              <a:rPr lang="en-US" sz="1200" i="1" dirty="0"/>
              <a:t>Jeff DeGraff</a:t>
            </a:r>
            <a:r>
              <a:rPr lang="en-US" sz="1200" dirty="0"/>
              <a:t>, 9 Jan. 2019, https://jeffdegraff.com/blog/2019/01/how-your-company-can-best-leverage-different-perspectives/.</a:t>
            </a:r>
          </a:p>
          <a:p>
            <a:r>
              <a:rPr lang="en-US" sz="1200" dirty="0"/>
              <a:t>Inc, </a:t>
            </a:r>
            <a:r>
              <a:rPr lang="en-US" sz="1200" dirty="0" err="1"/>
              <a:t>Depositphotos</a:t>
            </a:r>
            <a:r>
              <a:rPr lang="en-US" sz="1200" dirty="0"/>
              <a:t>. “ᐈ Quicksand Stock Pictures, Royalty Free Quicksand Clip Art Images | Download on </a:t>
            </a:r>
            <a:r>
              <a:rPr lang="en-US" sz="1200" dirty="0" err="1"/>
              <a:t>Depositphotos</a:t>
            </a:r>
            <a:r>
              <a:rPr lang="en-US" sz="1200" dirty="0"/>
              <a:t>®.” </a:t>
            </a:r>
            <a:r>
              <a:rPr lang="en-US" sz="1200" i="1" dirty="0" err="1"/>
              <a:t>Depositphotos</a:t>
            </a:r>
            <a:r>
              <a:rPr lang="en-US" sz="1200" dirty="0"/>
              <a:t>, https://depositphotos.com/vector-images/quicksand.html. Accessed 3 Mar. 2021.</a:t>
            </a:r>
          </a:p>
          <a:p>
            <a:r>
              <a:rPr lang="en-US" sz="1200" dirty="0"/>
              <a:t>jennawilliamson87. “Social Capital.” </a:t>
            </a:r>
            <a:r>
              <a:rPr lang="en-US" sz="1200" i="1" dirty="0"/>
              <a:t>Sustainable Development</a:t>
            </a:r>
            <a:r>
              <a:rPr lang="en-US" sz="1200" dirty="0"/>
              <a:t>, 2 Mar. 2013, https://jennawilliamson87.wordpress.com/2013/03/02/social-capital/.</a:t>
            </a:r>
          </a:p>
          <a:p>
            <a:r>
              <a:rPr lang="en-US" sz="1200" dirty="0"/>
              <a:t>Li, Abner. “</a:t>
            </a:r>
            <a:r>
              <a:rPr lang="en-US" sz="1200" dirty="0" err="1"/>
              <a:t>Google.Com</a:t>
            </a:r>
            <a:r>
              <a:rPr lang="en-US" sz="1200" dirty="0"/>
              <a:t> on Mobile Web Rolling out Voice Search in Chrome for Android.” </a:t>
            </a:r>
            <a:r>
              <a:rPr lang="en-US" sz="1200" i="1" dirty="0"/>
              <a:t>9to5Google</a:t>
            </a:r>
            <a:r>
              <a:rPr lang="en-US" sz="1200" dirty="0"/>
              <a:t>, 28 Jan. 2019, https://9to5google.com/2019/01/28/google-mobile-voice-search-chrome-android/.</a:t>
            </a:r>
          </a:p>
          <a:p>
            <a:r>
              <a:rPr lang="en-US" sz="1200" dirty="0"/>
              <a:t>“‘Misinformation’ vs. ‘Disinformation’: Get Informed On The Difference.” </a:t>
            </a:r>
            <a:r>
              <a:rPr lang="en-US" sz="1200" i="1" dirty="0" err="1"/>
              <a:t>Dictionary.Com</a:t>
            </a:r>
            <a:r>
              <a:rPr lang="en-US" sz="1200" dirty="0"/>
              <a:t>, 15 May 2020, https://www.dictionary.com/e/misinformation-vs-disinformation-get-informed-on-the-difference/.</a:t>
            </a:r>
          </a:p>
          <a:p>
            <a:r>
              <a:rPr lang="en-US" sz="1200" dirty="0" err="1"/>
              <a:t>Prinzing</a:t>
            </a:r>
            <a:r>
              <a:rPr lang="en-US" sz="1200" dirty="0"/>
              <a:t>, Michael. “Facts and Opinions Are Not Contraries.” </a:t>
            </a:r>
            <a:r>
              <a:rPr lang="en-US" sz="1200" i="1" dirty="0"/>
              <a:t>Medium</a:t>
            </a:r>
            <a:r>
              <a:rPr lang="en-US" sz="1200" dirty="0"/>
              <a:t>, 29 Dec. 2019, https://practicalphilosopher.prinzing.net/facts-and-opinions-are-not-contraries-3da8d787885b.</a:t>
            </a:r>
          </a:p>
          <a:p>
            <a:r>
              <a:rPr lang="en-US" sz="1200" dirty="0"/>
              <a:t>“</a:t>
            </a:r>
            <a:r>
              <a:rPr lang="en-US" sz="1200" dirty="0" err="1"/>
              <a:t>Snopes.Com</a:t>
            </a:r>
            <a:r>
              <a:rPr lang="en-US" sz="1200" dirty="0"/>
              <a:t>.” </a:t>
            </a:r>
            <a:r>
              <a:rPr lang="en-US" sz="1200" i="1" dirty="0" err="1"/>
              <a:t>Snopes.Com</a:t>
            </a:r>
            <a:r>
              <a:rPr lang="en-US" sz="1200" dirty="0"/>
              <a:t>, https://www.snopes.com/. Accessed 3 Mar. 2021.</a:t>
            </a:r>
          </a:p>
          <a:p>
            <a:r>
              <a:rPr lang="en-US" sz="1200" i="1" dirty="0"/>
              <a:t>Social Media Illustrations, Royalty-Free Vector Graphics &amp; Clip Art - </a:t>
            </a:r>
            <a:r>
              <a:rPr lang="en-US" sz="1200" i="1" dirty="0" err="1"/>
              <a:t>IStock</a:t>
            </a:r>
            <a:r>
              <a:rPr lang="en-US" sz="1200" dirty="0"/>
              <a:t>. https://www.istockphoto.com/illustrations/social-media. Accessed 3 Mar. 2021.</a:t>
            </a:r>
          </a:p>
          <a:p>
            <a:r>
              <a:rPr lang="en-US" sz="1200" i="1" dirty="0"/>
              <a:t>The Synergy Organization | Staying In Touch Is Important</a:t>
            </a:r>
            <a:r>
              <a:rPr lang="en-US" sz="1200" dirty="0"/>
              <a:t>. https://synergyorg.com/staying-in-touch-is-important/. Accessed 3 Mar. 2021.</a:t>
            </a:r>
          </a:p>
          <a:p>
            <a:r>
              <a:rPr lang="en-US" sz="1200" dirty="0"/>
              <a:t>Unknown. “Personal Injury Defenders: Winning Your Claims through the Responsible Use of Social Media.” </a:t>
            </a:r>
            <a:r>
              <a:rPr lang="en-US" sz="1200" i="1" dirty="0"/>
              <a:t>Personal Injury Defenders</a:t>
            </a:r>
            <a:r>
              <a:rPr lang="en-US" sz="1200" dirty="0"/>
              <a:t>, 24 July 2014, http://personalinjurydefenders.blogspot.com/2014/07/winning-your-claims-through-responsible.html.</a:t>
            </a:r>
          </a:p>
          <a:p>
            <a:r>
              <a:rPr lang="en-US" sz="1200" dirty="0"/>
              <a:t>“</a:t>
            </a:r>
            <a:r>
              <a:rPr lang="en-US" sz="1200" dirty="0" err="1"/>
              <a:t>Yummi</a:t>
            </a:r>
            <a:r>
              <a:rPr lang="en-US" sz="1200" dirty="0"/>
              <a:t> Is a Social Network for Sharing Your Food Porn.” </a:t>
            </a:r>
            <a:r>
              <a:rPr lang="en-US" sz="1200" i="1" dirty="0"/>
              <a:t>Digital Trends</a:t>
            </a:r>
            <a:r>
              <a:rPr lang="en-US" sz="1200" dirty="0"/>
              <a:t>, 8 July 2016, https://www.digitaltrends.com/photography/yummy-is-the-social-media-for-food/.</a:t>
            </a:r>
          </a:p>
          <a:p>
            <a:pPr marL="0" indent="0">
              <a:lnSpc>
                <a:spcPct val="100000"/>
              </a:lnSpc>
              <a:buNone/>
            </a:pPr>
            <a:endParaRPr lang="en-US" sz="1200" dirty="0"/>
          </a:p>
        </p:txBody>
      </p:sp>
    </p:spTree>
    <p:extLst>
      <p:ext uri="{BB962C8B-B14F-4D97-AF65-F5344CB8AC3E}">
        <p14:creationId xmlns:p14="http://schemas.microsoft.com/office/powerpoint/2010/main" val="333013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1" name="Freeform: Shape 40">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3" name="Freeform: Shape 42">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5" name="Group 44">
            <a:extLst>
              <a:ext uri="{FF2B5EF4-FFF2-40B4-BE49-F238E27FC236}">
                <a16:creationId xmlns:a16="http://schemas.microsoft.com/office/drawing/2014/main" id="{CFB42397-759B-4110-90F9-11A099A04F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6" name="Straight Connector 45">
              <a:extLst>
                <a:ext uri="{FF2B5EF4-FFF2-40B4-BE49-F238E27FC236}">
                  <a16:creationId xmlns:a16="http://schemas.microsoft.com/office/drawing/2014/main" id="{7CE16B93-748F-4AF3-90C6-D3EE861E78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1F2252F-DB74-4990-8E43-3B46EB31A8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BBB0339-E325-46BB-A951-96F1A4651B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21A6F6B-EBF5-41B9-BDDB-AF519B8AD4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2CB88A6-ABF0-4981-8112-89F17060AF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207B5CF-3BA7-46DE-A98B-C46A77F219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E055E6-5758-4FD1-A969-1AB1F47EE5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5B9E002-9254-431A-BEE3-BC744C6D41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5BB4EB4-8685-4464-8EAE-D44D7770B6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3239F69-CDD7-49E2-9C2E-B56A6D009A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6C507C8-734D-457D-A4EA-3C1F17BC8C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139D922-20CB-41E9-B69E-FA643C51A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FE3C40B-0A70-4224-BC24-365327DC6C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22999B0-1AA0-4D8B-BB3E-1BEAD972B8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9737CB6-048C-4FD9-9663-0D214A0A3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1A2328-0FD2-449E-A066-56A7D096AB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3212297-7D47-455C-B574-D4A450A6B9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F88725D-F086-42CF-A0A4-F335D03F9E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EE97B27-B4E2-45AF-ACC9-5EC22DB7A8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FADBC7B-7D04-4E57-9B78-3FC78B9030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CD44BB5-3236-443E-BDD8-7E145E32D6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85E742B-9320-4785-A94F-2CAE2855CC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A42F567-7F15-4D7B-8F9C-5F8F6B2832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DAD4DF-0FE8-401C-AE04-738B80B258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101394A-2A38-4F45-B5B6-A025C4B43F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9D4873B-257C-4327-907C-0829469214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5350388-C37B-41E0-8172-2F7D79DBB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DA0A053-52F2-4D51-BEB7-31B0A3CA0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23551FA-C6B2-4251-A24C-021D7B64EA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9A50F0F9-04C8-47E4-AF66-B3CAF8C819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7" name="Straight Connector 76">
              <a:extLst>
                <a:ext uri="{FF2B5EF4-FFF2-40B4-BE49-F238E27FC236}">
                  <a16:creationId xmlns:a16="http://schemas.microsoft.com/office/drawing/2014/main" id="{2017C593-7166-4110-8447-086A8A2DB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792CE38-231D-4EFB-BD1C-B0DFC4714A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7902244-3120-4F1E-BCA7-C414F8CA5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C2A9BEC-6FBD-4C4E-9D8F-6797108601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D05CAB2-3C3D-4649-A904-7115E0A40D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79ECC96-BB36-4A8A-ACFC-0CDAC9A3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6C3BBC2-CEC2-44E9-B82B-34488E7E3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73074D9-0CF2-46DC-8D7A-871B6FE4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573F54A-11A1-4A06-8130-294B4D5CEE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2F69BFB-91DF-4F4E-BE91-2D6805CD68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BA93DEE-828E-4AC5-A89A-B3FCC1689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043F28B-A5B8-4573-89CC-A68E27A72E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41EDE26-6F99-4FF5-A50B-255FEF1CAC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C69229A-861A-4B33-A690-B89F20F21A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1FF5E2F-2AD1-485A-8981-8905C2357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2E9781F-DF28-41A8-8A6B-7DC5409F9E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CDF5C52-5A30-4182-9FF7-118DB1BB64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C8008CF-A1BC-4A0E-B9A2-05FB501EBD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DF1A43F-5E26-4631-8775-BC3BACEB16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8A5A284-AA4F-43C1-84B9-947642136B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B3BE54E-1FBA-4E64-982C-9CA2C0C48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E7BA94A-1A8A-45C6-9B8F-AFEC955F1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5C6D3A0-6B84-4021-87FB-3179A711BB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A87903E-EEC8-47F4-8730-06C5FD14BC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8A92A2B-3460-4608-B3EA-4FFEAF83B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B0E1020-452C-4B7F-A1D2-BA8F1B83F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03CF7B-6947-4932-AD73-020495EDC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453FA51-CE2D-4B84-9F4F-3263D1BC4D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327B132-AD8C-4732-93AA-C136586C22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07" name="Rectangle 106">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9" name="Rectangle 108">
            <a:extLst>
              <a:ext uri="{FF2B5EF4-FFF2-40B4-BE49-F238E27FC236}">
                <a16:creationId xmlns:a16="http://schemas.microsoft.com/office/drawing/2014/main" id="{F25649CC-2F8D-4B4A-909E-0269173E1D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1" name="Freeform: Shape 110">
            <a:extLst>
              <a:ext uri="{FF2B5EF4-FFF2-40B4-BE49-F238E27FC236}">
                <a16:creationId xmlns:a16="http://schemas.microsoft.com/office/drawing/2014/main" id="{EFA7FFE7-B4B1-4C77-ABD3-FE284CE2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66" y="3892"/>
            <a:ext cx="3203591" cy="1532868"/>
          </a:xfrm>
          <a:custGeom>
            <a:avLst/>
            <a:gdLst>
              <a:gd name="connsiteX0" fmla="*/ 2281425 w 3203591"/>
              <a:gd name="connsiteY0" fmla="*/ 0 h 1532868"/>
              <a:gd name="connsiteX1" fmla="*/ 3203591 w 3203591"/>
              <a:gd name="connsiteY1" fmla="*/ 0 h 1532868"/>
              <a:gd name="connsiteX2" fmla="*/ 3190098 w 3203591"/>
              <a:gd name="connsiteY2" fmla="*/ 36867 h 1532868"/>
              <a:gd name="connsiteX3" fmla="*/ 933156 w 3203591"/>
              <a:gd name="connsiteY3" fmla="*/ 1532868 h 1532868"/>
              <a:gd name="connsiteX4" fmla="*/ 204771 w 3203591"/>
              <a:gd name="connsiteY4" fmla="*/ 1422747 h 1532868"/>
              <a:gd name="connsiteX5" fmla="*/ 0 w 3203591"/>
              <a:gd name="connsiteY5" fmla="*/ 1347800 h 1532868"/>
              <a:gd name="connsiteX6" fmla="*/ 0 w 3203591"/>
              <a:gd name="connsiteY6" fmla="*/ 419299 h 1532868"/>
              <a:gd name="connsiteX7" fmla="*/ 21562 w 3203591"/>
              <a:gd name="connsiteY7" fmla="*/ 435423 h 1532868"/>
              <a:gd name="connsiteX8" fmla="*/ 933155 w 3203591"/>
              <a:gd name="connsiteY8" fmla="*/ 713876 h 1532868"/>
              <a:gd name="connsiteX9" fmla="*/ 2191281 w 3203591"/>
              <a:gd name="connsiteY9" fmla="*/ 120548 h 153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3591" h="1532868">
                <a:moveTo>
                  <a:pt x="2281425" y="0"/>
                </a:moveTo>
                <a:lnTo>
                  <a:pt x="3203591" y="0"/>
                </a:lnTo>
                <a:lnTo>
                  <a:pt x="3190098" y="36867"/>
                </a:lnTo>
                <a:cubicBezTo>
                  <a:pt x="2818254" y="916004"/>
                  <a:pt x="1947743" y="1532868"/>
                  <a:pt x="933156" y="1532868"/>
                </a:cubicBezTo>
                <a:cubicBezTo>
                  <a:pt x="679509" y="1532868"/>
                  <a:pt x="434867" y="1494314"/>
                  <a:pt x="204771" y="1422747"/>
                </a:cubicBezTo>
                <a:lnTo>
                  <a:pt x="0" y="1347800"/>
                </a:lnTo>
                <a:lnTo>
                  <a:pt x="0" y="419299"/>
                </a:lnTo>
                <a:lnTo>
                  <a:pt x="21562" y="435423"/>
                </a:lnTo>
                <a:cubicBezTo>
                  <a:pt x="281781" y="611224"/>
                  <a:pt x="595480" y="713876"/>
                  <a:pt x="933155" y="713876"/>
                </a:cubicBezTo>
                <a:cubicBezTo>
                  <a:pt x="1439667" y="713876"/>
                  <a:pt x="1892234" y="482908"/>
                  <a:pt x="2191281" y="120548"/>
                </a:cubicBezTo>
                <a:close/>
              </a:path>
            </a:pathLst>
          </a:cu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Right Triangle 112">
            <a:extLst>
              <a:ext uri="{FF2B5EF4-FFF2-40B4-BE49-F238E27FC236}">
                <a16:creationId xmlns:a16="http://schemas.microsoft.com/office/drawing/2014/main" id="{DE6FA2BA-220F-4070-A46C-D437A6D24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902647" y="-284144"/>
            <a:ext cx="568289" cy="568289"/>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37CE8AAF-11BE-4CD8-AFF3-BD3038B18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3778" y="5295840"/>
            <a:ext cx="2305174" cy="1562160"/>
          </a:xfrm>
          <a:custGeom>
            <a:avLst/>
            <a:gdLst>
              <a:gd name="connsiteX0" fmla="*/ 2281156 w 2305174"/>
              <a:gd name="connsiteY0" fmla="*/ 0 h 1562160"/>
              <a:gd name="connsiteX1" fmla="*/ 2305174 w 2305174"/>
              <a:gd name="connsiteY1" fmla="*/ 1213 h 1562160"/>
              <a:gd name="connsiteX2" fmla="*/ 2305174 w 2305174"/>
              <a:gd name="connsiteY2" fmla="*/ 820205 h 1562160"/>
              <a:gd name="connsiteX3" fmla="*/ 2281155 w 2305174"/>
              <a:gd name="connsiteY3" fmla="*/ 818992 h 1562160"/>
              <a:gd name="connsiteX4" fmla="*/ 929170 w 2305174"/>
              <a:gd name="connsiteY4" fmla="*/ 1537837 h 1562160"/>
              <a:gd name="connsiteX5" fmla="*/ 914393 w 2305174"/>
              <a:gd name="connsiteY5" fmla="*/ 1562160 h 1562160"/>
              <a:gd name="connsiteX6" fmla="*/ 0 w 2305174"/>
              <a:gd name="connsiteY6" fmla="*/ 1562160 h 1562160"/>
              <a:gd name="connsiteX7" fmla="*/ 24214 w 2305174"/>
              <a:gd name="connsiteY7" fmla="*/ 1496002 h 1562160"/>
              <a:gd name="connsiteX8" fmla="*/ 2281156 w 2305174"/>
              <a:gd name="connsiteY8" fmla="*/ 0 h 156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5174" h="1562160">
                <a:moveTo>
                  <a:pt x="2281156" y="0"/>
                </a:moveTo>
                <a:lnTo>
                  <a:pt x="2305174" y="1213"/>
                </a:lnTo>
                <a:lnTo>
                  <a:pt x="2305174" y="820205"/>
                </a:lnTo>
                <a:lnTo>
                  <a:pt x="2281155" y="818992"/>
                </a:lnTo>
                <a:cubicBezTo>
                  <a:pt x="1718364" y="818992"/>
                  <a:pt x="1222172" y="1104138"/>
                  <a:pt x="929170" y="1537837"/>
                </a:cubicBezTo>
                <a:lnTo>
                  <a:pt x="914393" y="1562160"/>
                </a:lnTo>
                <a:lnTo>
                  <a:pt x="0" y="1562160"/>
                </a:lnTo>
                <a:lnTo>
                  <a:pt x="24214" y="1496002"/>
                </a:lnTo>
                <a:cubicBezTo>
                  <a:pt x="396058" y="616864"/>
                  <a:pt x="1266569" y="0"/>
                  <a:pt x="2281156" y="0"/>
                </a:cubicBezTo>
                <a:close/>
              </a:path>
            </a:pathLst>
          </a:cu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7" name="Group 116">
            <a:extLst>
              <a:ext uri="{FF2B5EF4-FFF2-40B4-BE49-F238E27FC236}">
                <a16:creationId xmlns:a16="http://schemas.microsoft.com/office/drawing/2014/main" id="{E8BBA9B4-EF00-4579-A73A-061C5F902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8" name="Straight Connector 117">
              <a:extLst>
                <a:ext uri="{FF2B5EF4-FFF2-40B4-BE49-F238E27FC236}">
                  <a16:creationId xmlns:a16="http://schemas.microsoft.com/office/drawing/2014/main" id="{2671F1C5-E931-49D9-9767-24576DE539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6B0B37E-E738-4DEC-9C41-BF6269C066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046BA41-68C0-40C2-BC53-B4CEE44975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76E7620-A012-4D01-82AC-46D48B7ED0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5B0D3EE-EC46-46BC-91C4-5DF8E23956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3AFB8B0-64A4-4D83-9BD8-9E66B562B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D476192-29F6-47CF-BCF9-7380667EE3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0DFCCF7-D983-4E21-9508-BD55CE628F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5B9C6DA-F76E-45A2-8BB3-40FAF6D8CB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4210E6D-AADD-4805-A5EA-9A52D0D304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75DC64F-453E-4AEA-AE65-D99FAE789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D802B56-7408-46D4-8EAA-BE6E22347E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1C2DD0F-4A07-4510-B9BC-EE4560F6D6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D788BD1-17A6-41DE-9EFA-533C6D3D711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9AC2388-5F15-4D60-B816-F7AC60F798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26E0780-8DF3-4637-8C1A-7A3E623B00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9CE402E-8C2D-4EC6-A180-FBF8116EE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5F8AC4E-9C7D-42D3-89A2-33C30FA518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7F715C8-AA23-4912-8669-61553682B8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183C1D-030E-4775-9670-0936C809C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70DC51B-15B9-4F37-9BF3-F4E762B92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33834603-F0EF-42F7-8341-C4BF2931DD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3E31C74-18A8-4EB2-8034-B2BF4C20E8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3E618E4-2AD8-4E68-AEEE-8D11DC4D1D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5CBF929-71E3-4CCC-A912-A0E1D135F5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AB384EE-8795-4C64-B229-D57CB4BADC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10E8CCD-425C-4DCD-A08B-8947BAC17A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EDFBB1E-CA08-43FD-9A7A-F1B29EFDB6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23D0689-9AC6-4F16-AFFD-D68F95A0ED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B0FB7DF-B6CF-41FB-94D7-9DD224BA432B}"/>
              </a:ext>
            </a:extLst>
          </p:cNvPr>
          <p:cNvSpPr>
            <a:spLocks noGrp="1"/>
          </p:cNvSpPr>
          <p:nvPr>
            <p:ph type="title"/>
          </p:nvPr>
        </p:nvSpPr>
        <p:spPr>
          <a:xfrm>
            <a:off x="838200" y="2952773"/>
            <a:ext cx="10733204" cy="3292172"/>
          </a:xfrm>
        </p:spPr>
        <p:txBody>
          <a:bodyPr vert="horz" lIns="91440" tIns="45720" rIns="91440" bIns="45720" rtlCol="0" anchor="t">
            <a:normAutofit/>
          </a:bodyPr>
          <a:lstStyle/>
          <a:p>
            <a:pPr algn="ctr"/>
            <a:r>
              <a:rPr lang="en-US">
                <a:solidFill>
                  <a:schemeClr val="tx2"/>
                </a:solidFill>
              </a:rPr>
              <a:t>Section 1</a:t>
            </a:r>
          </a:p>
        </p:txBody>
      </p:sp>
      <p:sp>
        <p:nvSpPr>
          <p:cNvPr id="3" name="Text Placeholder 2">
            <a:extLst>
              <a:ext uri="{FF2B5EF4-FFF2-40B4-BE49-F238E27FC236}">
                <a16:creationId xmlns:a16="http://schemas.microsoft.com/office/drawing/2014/main" id="{5BCCEAF8-977C-4BE5-B54B-D5F5BA67895D}"/>
              </a:ext>
            </a:extLst>
          </p:cNvPr>
          <p:cNvSpPr>
            <a:spLocks noGrp="1"/>
          </p:cNvSpPr>
          <p:nvPr>
            <p:ph type="body" idx="1"/>
          </p:nvPr>
        </p:nvSpPr>
        <p:spPr>
          <a:xfrm>
            <a:off x="838200" y="763525"/>
            <a:ext cx="10733204" cy="2192819"/>
          </a:xfrm>
        </p:spPr>
        <p:txBody>
          <a:bodyPr vert="horz" lIns="91440" tIns="45720" rIns="91440" bIns="45720" rtlCol="0" anchor="b">
            <a:normAutofit/>
          </a:bodyPr>
          <a:lstStyle/>
          <a:p>
            <a:pPr algn="ctr"/>
            <a:r>
              <a:rPr lang="en-US" kern="1200">
                <a:solidFill>
                  <a:schemeClr val="tx2"/>
                </a:solidFill>
                <a:latin typeface="+mn-lt"/>
                <a:ea typeface="+mn-ea"/>
                <a:cs typeface="+mn-cs"/>
              </a:rPr>
              <a:t>Information and Social Media</a:t>
            </a:r>
          </a:p>
        </p:txBody>
      </p:sp>
    </p:spTree>
    <p:extLst>
      <p:ext uri="{BB962C8B-B14F-4D97-AF65-F5344CB8AC3E}">
        <p14:creationId xmlns:p14="http://schemas.microsoft.com/office/powerpoint/2010/main" val="353958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2DE8-8349-4592-BC16-D716D71C9EC9}"/>
              </a:ext>
            </a:extLst>
          </p:cNvPr>
          <p:cNvSpPr>
            <a:spLocks noGrp="1"/>
          </p:cNvSpPr>
          <p:nvPr>
            <p:ph type="title"/>
          </p:nvPr>
        </p:nvSpPr>
        <p:spPr/>
        <p:txBody>
          <a:bodyPr>
            <a:normAutofit fontScale="90000"/>
          </a:bodyPr>
          <a:lstStyle/>
          <a:p>
            <a:r>
              <a:rPr lang="en-US" dirty="0"/>
              <a:t>How have social media platforms changed the way we consume and understand information?</a:t>
            </a:r>
            <a:endParaRPr lang="en-CA" dirty="0"/>
          </a:p>
        </p:txBody>
      </p:sp>
      <p:sp>
        <p:nvSpPr>
          <p:cNvPr id="3" name="Content Placeholder 2">
            <a:extLst>
              <a:ext uri="{FF2B5EF4-FFF2-40B4-BE49-F238E27FC236}">
                <a16:creationId xmlns:a16="http://schemas.microsoft.com/office/drawing/2014/main" id="{84571EC1-E739-4DDD-843F-FC5A6C4F1373}"/>
              </a:ext>
            </a:extLst>
          </p:cNvPr>
          <p:cNvSpPr>
            <a:spLocks noGrp="1"/>
          </p:cNvSpPr>
          <p:nvPr>
            <p:ph sz="half" idx="1"/>
          </p:nvPr>
        </p:nvSpPr>
        <p:spPr/>
        <p:txBody>
          <a:bodyPr>
            <a:normAutofit/>
          </a:bodyPr>
          <a:lstStyle/>
          <a:p>
            <a:pPr marL="457200" indent="-457200">
              <a:buFont typeface="Arial" panose="020B0604020202020204" pitchFamily="34" charset="0"/>
              <a:buChar char="•"/>
            </a:pPr>
            <a:r>
              <a:rPr lang="en-US" sz="1600" dirty="0"/>
              <a:t>Misinformation runs rampant on social media these days thanks to how easy it is to get anyone to believe something. Many people rely on social media to instantly get the latest information and news without really looking further. People always want more information on an interesting story, so when they find it, they often don’t even think twice before believing it.</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endParaRPr lang="en-CA" sz="1600" dirty="0"/>
          </a:p>
        </p:txBody>
      </p:sp>
      <p:sp>
        <p:nvSpPr>
          <p:cNvPr id="4" name="Content Placeholder 3">
            <a:extLst>
              <a:ext uri="{FF2B5EF4-FFF2-40B4-BE49-F238E27FC236}">
                <a16:creationId xmlns:a16="http://schemas.microsoft.com/office/drawing/2014/main" id="{4DD27EB6-EACD-40CA-A8BE-6C3270DB6467}"/>
              </a:ext>
            </a:extLst>
          </p:cNvPr>
          <p:cNvSpPr>
            <a:spLocks noGrp="1"/>
          </p:cNvSpPr>
          <p:nvPr>
            <p:ph sz="half" idx="2"/>
          </p:nvPr>
        </p:nvSpPr>
        <p:spPr/>
        <p:txBody>
          <a:bodyPr>
            <a:normAutofit/>
          </a:bodyPr>
          <a:lstStyle/>
          <a:p>
            <a:pPr marL="457200" indent="-457200">
              <a:buFont typeface="Arial" panose="020B0604020202020204" pitchFamily="34" charset="0"/>
              <a:buChar char="•"/>
            </a:pPr>
            <a:r>
              <a:rPr lang="en-US" sz="1600" dirty="0"/>
              <a:t>People are becoming more and more reliant on social media to find the “right” side of a story. However, social media doesn’t help us clear up the muddy water, it just constantly throws more mud in. When people are confused and left wanting more, they will keep looking for it on social media.</a:t>
            </a:r>
            <a:endParaRPr lang="en-CA" sz="1600" dirty="0"/>
          </a:p>
        </p:txBody>
      </p:sp>
      <p:pic>
        <p:nvPicPr>
          <p:cNvPr id="1028" name="Picture 4" descr="Misinformation” vs. “Disinformation”: Get Informed On The Difference -  Dictionary.com">
            <a:extLst>
              <a:ext uri="{FF2B5EF4-FFF2-40B4-BE49-F238E27FC236}">
                <a16:creationId xmlns:a16="http://schemas.microsoft.com/office/drawing/2014/main" id="{08A26FEA-68EF-41E5-BA7C-F775D1DCC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863" y="4129967"/>
            <a:ext cx="6021605" cy="2362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151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8107-5E60-47D2-9A36-95ED05981DAC}"/>
              </a:ext>
            </a:extLst>
          </p:cNvPr>
          <p:cNvSpPr>
            <a:spLocks noGrp="1"/>
          </p:cNvSpPr>
          <p:nvPr>
            <p:ph type="title"/>
          </p:nvPr>
        </p:nvSpPr>
        <p:spPr/>
        <p:txBody>
          <a:bodyPr>
            <a:normAutofit fontScale="90000"/>
          </a:bodyPr>
          <a:lstStyle/>
          <a:p>
            <a:r>
              <a:rPr lang="en-US" dirty="0"/>
              <a:t>When you see or read “news” on social media, do you take time to research the story further?</a:t>
            </a:r>
            <a:endParaRPr lang="en-CA" dirty="0"/>
          </a:p>
        </p:txBody>
      </p:sp>
      <p:sp>
        <p:nvSpPr>
          <p:cNvPr id="3" name="Content Placeholder 2">
            <a:extLst>
              <a:ext uri="{FF2B5EF4-FFF2-40B4-BE49-F238E27FC236}">
                <a16:creationId xmlns:a16="http://schemas.microsoft.com/office/drawing/2014/main" id="{4444C91C-AD6B-470A-AB41-25375743BA21}"/>
              </a:ext>
            </a:extLst>
          </p:cNvPr>
          <p:cNvSpPr>
            <a:spLocks noGrp="1"/>
          </p:cNvSpPr>
          <p:nvPr>
            <p:ph sz="half" idx="1"/>
          </p:nvPr>
        </p:nvSpPr>
        <p:spPr/>
        <p:txBody>
          <a:bodyPr>
            <a:normAutofit/>
          </a:bodyPr>
          <a:lstStyle/>
          <a:p>
            <a:pPr marL="457200" indent="-457200">
              <a:buFont typeface="Arial" panose="020B0604020202020204" pitchFamily="34" charset="0"/>
              <a:buChar char="•"/>
            </a:pPr>
            <a:r>
              <a:rPr lang="en-US" sz="1600" dirty="0"/>
              <a:t>Whenever I find news on social media, I always start off a bit skeptical. I’ve heard everywhere from all sorts of people about how there’s always fake news and misinformation on social media, so if there’s ever a story I’m interested in, I usually make a quick google search to see if there are any matching headlines or similar results.</a:t>
            </a:r>
            <a:endParaRPr lang="en-CA" sz="1600" dirty="0"/>
          </a:p>
        </p:txBody>
      </p:sp>
      <p:sp>
        <p:nvSpPr>
          <p:cNvPr id="4" name="Content Placeholder 3">
            <a:extLst>
              <a:ext uri="{FF2B5EF4-FFF2-40B4-BE49-F238E27FC236}">
                <a16:creationId xmlns:a16="http://schemas.microsoft.com/office/drawing/2014/main" id="{64E6A11F-6E2E-4A37-9AA4-20F9933A1C46}"/>
              </a:ext>
            </a:extLst>
          </p:cNvPr>
          <p:cNvSpPr>
            <a:spLocks noGrp="1"/>
          </p:cNvSpPr>
          <p:nvPr>
            <p:ph sz="half" idx="2"/>
          </p:nvPr>
        </p:nvSpPr>
        <p:spPr/>
        <p:txBody>
          <a:bodyPr>
            <a:normAutofit/>
          </a:bodyPr>
          <a:lstStyle/>
          <a:p>
            <a:pPr marL="457200" indent="-457200">
              <a:buFont typeface="Arial" panose="020B0604020202020204" pitchFamily="34" charset="0"/>
              <a:buChar char="•"/>
            </a:pPr>
            <a:r>
              <a:rPr lang="en-US" sz="1600" dirty="0"/>
              <a:t>Though this helps me weed out most misinformation, it’s not 100% effective. Headlines can be misleading too, and many news sources are not as reputable as they seem. If you want to be sure you’re getting all the right information, Snopes.com is a great resource to check all the facts.</a:t>
            </a:r>
            <a:endParaRPr lang="en-CA" sz="1600" dirty="0"/>
          </a:p>
        </p:txBody>
      </p:sp>
      <p:pic>
        <p:nvPicPr>
          <p:cNvPr id="2050" name="Picture 2" descr="Snopes.com | The definitive fact-checking site and reference source for  urban legends, folklore, myths, rumors, and misinformation.">
            <a:extLst>
              <a:ext uri="{FF2B5EF4-FFF2-40B4-BE49-F238E27FC236}">
                <a16:creationId xmlns:a16="http://schemas.microsoft.com/office/drawing/2014/main" id="{826700D7-F951-4D93-BEB7-62096BCC6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331" y="4001294"/>
            <a:ext cx="4351338" cy="21756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oogle.com on mobile web rolling out voice search in Chrome for Android -  9to5Google">
            <a:extLst>
              <a:ext uri="{FF2B5EF4-FFF2-40B4-BE49-F238E27FC236}">
                <a16:creationId xmlns:a16="http://schemas.microsoft.com/office/drawing/2014/main" id="{1AF7BC04-2FA5-4007-ABE8-274030C1A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129" y="4001294"/>
            <a:ext cx="4244741" cy="212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40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 name="Straight Connector 10">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1" name="Freeform: Shape 40">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3" name="Freeform: Shape 42">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5" name="Group 44">
            <a:extLst>
              <a:ext uri="{FF2B5EF4-FFF2-40B4-BE49-F238E27FC236}">
                <a16:creationId xmlns:a16="http://schemas.microsoft.com/office/drawing/2014/main" id="{CFB42397-759B-4110-90F9-11A099A04F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6" name="Straight Connector 45">
              <a:extLst>
                <a:ext uri="{FF2B5EF4-FFF2-40B4-BE49-F238E27FC236}">
                  <a16:creationId xmlns:a16="http://schemas.microsoft.com/office/drawing/2014/main" id="{7CE16B93-748F-4AF3-90C6-D3EE861E78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1F2252F-DB74-4990-8E43-3B46EB31A8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BBB0339-E325-46BB-A951-96F1A4651B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21A6F6B-EBF5-41B9-BDDB-AF519B8AD4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2CB88A6-ABF0-4981-8112-89F17060AF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207B5CF-3BA7-46DE-A98B-C46A77F219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E055E6-5758-4FD1-A969-1AB1F47EE5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5B9E002-9254-431A-BEE3-BC744C6D41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5BB4EB4-8685-4464-8EAE-D44D7770B6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3239F69-CDD7-49E2-9C2E-B56A6D009A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6C507C8-734D-457D-A4EA-3C1F17BC8C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139D922-20CB-41E9-B69E-FA643C51A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FE3C40B-0A70-4224-BC24-365327DC6C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22999B0-1AA0-4D8B-BB3E-1BEAD972B8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9737CB6-048C-4FD9-9663-0D214A0A3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1A2328-0FD2-449E-A066-56A7D096AB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3212297-7D47-455C-B574-D4A450A6B9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F88725D-F086-42CF-A0A4-F335D03F9E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EE97B27-B4E2-45AF-ACC9-5EC22DB7A8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FADBC7B-7D04-4E57-9B78-3FC78B9030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CD44BB5-3236-443E-BDD8-7E145E32D6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85E742B-9320-4785-A94F-2CAE2855CC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A42F567-7F15-4D7B-8F9C-5F8F6B2832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9DAD4DF-0FE8-401C-AE04-738B80B258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101394A-2A38-4F45-B5B6-A025C4B43F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9D4873B-257C-4327-907C-0829469214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5350388-C37B-41E0-8172-2F7D79DBBA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DA0A053-52F2-4D51-BEB7-31B0A3CA0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23551FA-C6B2-4251-A24C-021D7B64EA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9A50F0F9-04C8-47E4-AF66-B3CAF8C819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7" name="Straight Connector 76">
              <a:extLst>
                <a:ext uri="{FF2B5EF4-FFF2-40B4-BE49-F238E27FC236}">
                  <a16:creationId xmlns:a16="http://schemas.microsoft.com/office/drawing/2014/main" id="{2017C593-7166-4110-8447-086A8A2DB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792CE38-231D-4EFB-BD1C-B0DFC4714A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7902244-3120-4F1E-BCA7-C414F8CA57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C2A9BEC-6FBD-4C4E-9D8F-6797108601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D05CAB2-3C3D-4649-A904-7115E0A40D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79ECC96-BB36-4A8A-ACFC-0CDAC9A3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6C3BBC2-CEC2-44E9-B82B-34488E7E33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73074D9-0CF2-46DC-8D7A-871B6FE4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573F54A-11A1-4A06-8130-294B4D5CEE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2F69BFB-91DF-4F4E-BE91-2D6805CD68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BA93DEE-828E-4AC5-A89A-B3FCC1689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043F28B-A5B8-4573-89CC-A68E27A72E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41EDE26-6F99-4FF5-A50B-255FEF1CAC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C69229A-861A-4B33-A690-B89F20F21A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1FF5E2F-2AD1-485A-8981-8905C2357C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2E9781F-DF28-41A8-8A6B-7DC5409F9E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CDF5C52-5A30-4182-9FF7-118DB1BB64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C8008CF-A1BC-4A0E-B9A2-05FB501EBD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DF1A43F-5E26-4631-8775-BC3BACEB16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8A5A284-AA4F-43C1-84B9-947642136B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B3BE54E-1FBA-4E64-982C-9CA2C0C484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E7BA94A-1A8A-45C6-9B8F-AFEC955F1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5C6D3A0-6B84-4021-87FB-3179A711BB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A87903E-EEC8-47F4-8730-06C5FD14BC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8A92A2B-3460-4608-B3EA-4FFEAF83B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B0E1020-452C-4B7F-A1D2-BA8F1B83F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03CF7B-6947-4932-AD73-020495EDC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453FA51-CE2D-4B84-9F4F-3263D1BC4D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327B132-AD8C-4732-93AA-C136586C22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07" name="Rectangle 106">
            <a:extLst>
              <a:ext uri="{FF2B5EF4-FFF2-40B4-BE49-F238E27FC236}">
                <a16:creationId xmlns:a16="http://schemas.microsoft.com/office/drawing/2014/main" id="{BD171828-588A-47D6-A2EB-80F1A1E50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9" name="Rectangle 108">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1" name="Right Triangle 110">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C2F991D5-67E9-4AB4-812B-D031F57AC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78228" y="-1"/>
            <a:ext cx="4343876" cy="1319545"/>
          </a:xfrm>
          <a:custGeom>
            <a:avLst/>
            <a:gdLst>
              <a:gd name="connsiteX0" fmla="*/ 0 w 4343876"/>
              <a:gd name="connsiteY0" fmla="*/ 0 h 1319545"/>
              <a:gd name="connsiteX1" fmla="*/ 998131 w 4343876"/>
              <a:gd name="connsiteY1" fmla="*/ 0 h 1319545"/>
              <a:gd name="connsiteX2" fmla="*/ 1019043 w 4343876"/>
              <a:gd name="connsiteY2" fmla="*/ 23009 h 1319545"/>
              <a:gd name="connsiteX3" fmla="*/ 2171937 w 4343876"/>
              <a:gd name="connsiteY3" fmla="*/ 500553 h 1319545"/>
              <a:gd name="connsiteX4" fmla="*/ 3324831 w 4343876"/>
              <a:gd name="connsiteY4" fmla="*/ 23009 h 1319545"/>
              <a:gd name="connsiteX5" fmla="*/ 3345743 w 4343876"/>
              <a:gd name="connsiteY5" fmla="*/ 0 h 1319545"/>
              <a:gd name="connsiteX6" fmla="*/ 4343876 w 4343876"/>
              <a:gd name="connsiteY6" fmla="*/ 0 h 1319545"/>
              <a:gd name="connsiteX7" fmla="*/ 4325735 w 4343876"/>
              <a:gd name="connsiteY7" fmla="*/ 37659 h 1319545"/>
              <a:gd name="connsiteX8" fmla="*/ 2171938 w 4343876"/>
              <a:gd name="connsiteY8" fmla="*/ 1319545 h 1319545"/>
              <a:gd name="connsiteX9" fmla="*/ 18141 w 4343876"/>
              <a:gd name="connsiteY9" fmla="*/ 37659 h 13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3876" h="1319545">
                <a:moveTo>
                  <a:pt x="0" y="0"/>
                </a:moveTo>
                <a:lnTo>
                  <a:pt x="998131" y="0"/>
                </a:lnTo>
                <a:lnTo>
                  <a:pt x="1019043" y="23009"/>
                </a:lnTo>
                <a:cubicBezTo>
                  <a:pt x="1314094" y="318060"/>
                  <a:pt x="1721704" y="500553"/>
                  <a:pt x="2171937" y="500553"/>
                </a:cubicBezTo>
                <a:cubicBezTo>
                  <a:pt x="2622170" y="500553"/>
                  <a:pt x="3029780" y="318060"/>
                  <a:pt x="3324831" y="23009"/>
                </a:cubicBezTo>
                <a:lnTo>
                  <a:pt x="3345743" y="0"/>
                </a:lnTo>
                <a:lnTo>
                  <a:pt x="4343876" y="0"/>
                </a:lnTo>
                <a:lnTo>
                  <a:pt x="4325735" y="37659"/>
                </a:lnTo>
                <a:cubicBezTo>
                  <a:pt x="3910950" y="801208"/>
                  <a:pt x="3101976" y="1319545"/>
                  <a:pt x="2171938" y="1319545"/>
                </a:cubicBezTo>
                <a:cubicBezTo>
                  <a:pt x="1241900" y="1319545"/>
                  <a:pt x="432926" y="801208"/>
                  <a:pt x="18141" y="37659"/>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Freeform: Shape 114">
            <a:extLst>
              <a:ext uri="{FF2B5EF4-FFF2-40B4-BE49-F238E27FC236}">
                <a16:creationId xmlns:a16="http://schemas.microsoft.com/office/drawing/2014/main" id="{96D6B74B-7A1B-4F67-B350-FF989FCE9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113576"/>
            <a:ext cx="2863499" cy="1744424"/>
          </a:xfrm>
          <a:custGeom>
            <a:avLst/>
            <a:gdLst>
              <a:gd name="connsiteX0" fmla="*/ 518179 w 2863499"/>
              <a:gd name="connsiteY0" fmla="*/ 0 h 1744424"/>
              <a:gd name="connsiteX1" fmla="*/ 2857488 w 2863499"/>
              <a:gd name="connsiteY1" fmla="*/ 1721045 h 1744424"/>
              <a:gd name="connsiteX2" fmla="*/ 2863499 w 2863499"/>
              <a:gd name="connsiteY2" fmla="*/ 1744424 h 1744424"/>
              <a:gd name="connsiteX3" fmla="*/ 1986591 w 2863499"/>
              <a:gd name="connsiteY3" fmla="*/ 1744424 h 1744424"/>
              <a:gd name="connsiteX4" fmla="*/ 1951831 w 2863499"/>
              <a:gd name="connsiteY4" fmla="*/ 1672267 h 1744424"/>
              <a:gd name="connsiteX5" fmla="*/ 518178 w 2863499"/>
              <a:gd name="connsiteY5" fmla="*/ 818992 h 1744424"/>
              <a:gd name="connsiteX6" fmla="*/ 33336 w 2863499"/>
              <a:gd name="connsiteY6" fmla="*/ 892293 h 1744424"/>
              <a:gd name="connsiteX7" fmla="*/ 0 w 2863499"/>
              <a:gd name="connsiteY7" fmla="*/ 904495 h 1744424"/>
              <a:gd name="connsiteX8" fmla="*/ 0 w 2863499"/>
              <a:gd name="connsiteY8" fmla="*/ 56072 h 1744424"/>
              <a:gd name="connsiteX9" fmla="*/ 24534 w 2863499"/>
              <a:gd name="connsiteY9" fmla="*/ 49764 h 1744424"/>
              <a:gd name="connsiteX10" fmla="*/ 518179 w 2863499"/>
              <a:gd name="connsiteY10" fmla="*/ 0 h 174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3499" h="1744424">
                <a:moveTo>
                  <a:pt x="518179" y="0"/>
                </a:moveTo>
                <a:cubicBezTo>
                  <a:pt x="1617315" y="0"/>
                  <a:pt x="2547362" y="723959"/>
                  <a:pt x="2857488" y="1721045"/>
                </a:cubicBezTo>
                <a:lnTo>
                  <a:pt x="2863499" y="1744424"/>
                </a:lnTo>
                <a:lnTo>
                  <a:pt x="1986591" y="1744424"/>
                </a:lnTo>
                <a:lnTo>
                  <a:pt x="1951831" y="1672267"/>
                </a:lnTo>
                <a:cubicBezTo>
                  <a:pt x="1675734" y="1164018"/>
                  <a:pt x="1137249" y="818992"/>
                  <a:pt x="518178" y="818992"/>
                </a:cubicBezTo>
                <a:cubicBezTo>
                  <a:pt x="349341" y="818992"/>
                  <a:pt x="186497" y="844655"/>
                  <a:pt x="33336" y="892293"/>
                </a:cubicBezTo>
                <a:lnTo>
                  <a:pt x="0" y="904495"/>
                </a:lnTo>
                <a:lnTo>
                  <a:pt x="0" y="56072"/>
                </a:lnTo>
                <a:lnTo>
                  <a:pt x="24534" y="49764"/>
                </a:lnTo>
                <a:cubicBezTo>
                  <a:pt x="183986" y="17135"/>
                  <a:pt x="349081" y="0"/>
                  <a:pt x="518179" y="0"/>
                </a:cubicBezTo>
                <a:close/>
              </a:path>
            </a:pathLst>
          </a:custGeom>
          <a:solidFill>
            <a:schemeClr val="accent5">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7" name="Group 116">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8" name="Straight Connector 117">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C65E202C-6A8D-456C-9810-F76A21B9868E}"/>
              </a:ext>
            </a:extLst>
          </p:cNvPr>
          <p:cNvSpPr>
            <a:spLocks noGrp="1"/>
          </p:cNvSpPr>
          <p:nvPr>
            <p:ph type="title"/>
          </p:nvPr>
        </p:nvSpPr>
        <p:spPr>
          <a:xfrm>
            <a:off x="453142" y="715279"/>
            <a:ext cx="10733204" cy="2799578"/>
          </a:xfrm>
        </p:spPr>
        <p:txBody>
          <a:bodyPr vert="horz" lIns="91440" tIns="45720" rIns="91440" bIns="45720" rtlCol="0" anchor="b">
            <a:normAutofit/>
          </a:bodyPr>
          <a:lstStyle/>
          <a:p>
            <a:r>
              <a:rPr lang="en-US" dirty="0"/>
              <a:t>Section 2</a:t>
            </a:r>
            <a:endParaRPr lang="en-US"/>
          </a:p>
        </p:txBody>
      </p:sp>
      <p:sp>
        <p:nvSpPr>
          <p:cNvPr id="3" name="Text Placeholder 2">
            <a:extLst>
              <a:ext uri="{FF2B5EF4-FFF2-40B4-BE49-F238E27FC236}">
                <a16:creationId xmlns:a16="http://schemas.microsoft.com/office/drawing/2014/main" id="{E6F41E0A-FFF0-47AB-969D-C520F1198672}"/>
              </a:ext>
            </a:extLst>
          </p:cNvPr>
          <p:cNvSpPr>
            <a:spLocks noGrp="1"/>
          </p:cNvSpPr>
          <p:nvPr>
            <p:ph type="body" idx="1"/>
          </p:nvPr>
        </p:nvSpPr>
        <p:spPr>
          <a:xfrm>
            <a:off x="453142" y="3528483"/>
            <a:ext cx="10733204" cy="1605533"/>
          </a:xfrm>
        </p:spPr>
        <p:txBody>
          <a:bodyPr vert="horz" lIns="91440" tIns="45720" rIns="91440" bIns="45720" rtlCol="0" anchor="t">
            <a:normAutofit/>
          </a:bodyPr>
          <a:lstStyle/>
          <a:p>
            <a:r>
              <a:rPr lang="en-US" dirty="0"/>
              <a:t>Social Media and Youth Culture</a:t>
            </a:r>
            <a:endParaRPr lang="en-US" kern="1200" dirty="0">
              <a:latin typeface="+mn-lt"/>
              <a:ea typeface="+mn-ea"/>
              <a:cs typeface="+mn-cs"/>
            </a:endParaRPr>
          </a:p>
        </p:txBody>
      </p:sp>
    </p:spTree>
    <p:extLst>
      <p:ext uri="{BB962C8B-B14F-4D97-AF65-F5344CB8AC3E}">
        <p14:creationId xmlns:p14="http://schemas.microsoft.com/office/powerpoint/2010/main" val="117676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7376-035C-48E6-80AD-75CB4A8D8000}"/>
              </a:ext>
            </a:extLst>
          </p:cNvPr>
          <p:cNvSpPr>
            <a:spLocks noGrp="1"/>
          </p:cNvSpPr>
          <p:nvPr>
            <p:ph type="title"/>
          </p:nvPr>
        </p:nvSpPr>
        <p:spPr/>
        <p:txBody>
          <a:bodyPr/>
          <a:lstStyle/>
          <a:p>
            <a:r>
              <a:rPr lang="en-US" dirty="0"/>
              <a:t>What value do you get from online social interactions?</a:t>
            </a:r>
            <a:endParaRPr lang="en-CA" dirty="0"/>
          </a:p>
        </p:txBody>
      </p:sp>
      <p:sp>
        <p:nvSpPr>
          <p:cNvPr id="3" name="Content Placeholder 2">
            <a:extLst>
              <a:ext uri="{FF2B5EF4-FFF2-40B4-BE49-F238E27FC236}">
                <a16:creationId xmlns:a16="http://schemas.microsoft.com/office/drawing/2014/main" id="{DEAE2DF8-739E-4473-B1C2-74D7B052E014}"/>
              </a:ext>
            </a:extLst>
          </p:cNvPr>
          <p:cNvSpPr>
            <a:spLocks noGrp="1"/>
          </p:cNvSpPr>
          <p:nvPr>
            <p:ph sz="half" idx="1"/>
          </p:nvPr>
        </p:nvSpPr>
        <p:spPr/>
        <p:txBody>
          <a:bodyPr>
            <a:normAutofit/>
          </a:bodyPr>
          <a:lstStyle/>
          <a:p>
            <a:pPr marL="457200" indent="-457200">
              <a:buFont typeface="Arial" panose="020B0604020202020204" pitchFamily="34" charset="0"/>
              <a:buChar char="•"/>
            </a:pPr>
            <a:r>
              <a:rPr lang="en-US" sz="1600" dirty="0"/>
              <a:t>Social media is a great way to connect with new people or old friends. It can help you stay in touch with people you don’t see anymore and talk to anyone at any time.</a:t>
            </a:r>
            <a:endParaRPr lang="en-CA" sz="1600" dirty="0"/>
          </a:p>
        </p:txBody>
      </p:sp>
      <p:sp>
        <p:nvSpPr>
          <p:cNvPr id="4" name="Content Placeholder 3">
            <a:extLst>
              <a:ext uri="{FF2B5EF4-FFF2-40B4-BE49-F238E27FC236}">
                <a16:creationId xmlns:a16="http://schemas.microsoft.com/office/drawing/2014/main" id="{F32D3973-12B9-4CB0-9323-430EADD8CA8E}"/>
              </a:ext>
            </a:extLst>
          </p:cNvPr>
          <p:cNvSpPr>
            <a:spLocks noGrp="1"/>
          </p:cNvSpPr>
          <p:nvPr>
            <p:ph sz="half" idx="2"/>
          </p:nvPr>
        </p:nvSpPr>
        <p:spPr/>
        <p:txBody>
          <a:bodyPr>
            <a:normAutofit/>
          </a:bodyPr>
          <a:lstStyle/>
          <a:p>
            <a:pPr marL="285750" indent="-285750">
              <a:buFont typeface="Arial" panose="020B0604020202020204" pitchFamily="34" charset="0"/>
              <a:buChar char="•"/>
            </a:pPr>
            <a:r>
              <a:rPr lang="en-US" sz="1600" dirty="0"/>
              <a:t>Though I don’t use social media often, it is a very useful tool that I can use to see what my friends are up to or to connect with someone I haven’t seen in a long time. </a:t>
            </a:r>
            <a:endParaRPr lang="en-CA" sz="1600" dirty="0"/>
          </a:p>
        </p:txBody>
      </p:sp>
      <p:pic>
        <p:nvPicPr>
          <p:cNvPr id="3074" name="Picture 2" descr="The Synergy Organization | Staying In Touch Is Important">
            <a:extLst>
              <a:ext uri="{FF2B5EF4-FFF2-40B4-BE49-F238E27FC236}">
                <a16:creationId xmlns:a16="http://schemas.microsoft.com/office/drawing/2014/main" id="{85FA7728-BC18-4C50-B863-418B29554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181" y="3429000"/>
            <a:ext cx="6165237" cy="296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04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6EE8-F542-4429-AE29-1A191E25FD7A}"/>
              </a:ext>
            </a:extLst>
          </p:cNvPr>
          <p:cNvSpPr>
            <a:spLocks noGrp="1"/>
          </p:cNvSpPr>
          <p:nvPr>
            <p:ph type="title"/>
          </p:nvPr>
        </p:nvSpPr>
        <p:spPr/>
        <p:txBody>
          <a:bodyPr/>
          <a:lstStyle/>
          <a:p>
            <a:r>
              <a:rPr lang="en-US" dirty="0"/>
              <a:t>How is social media and social capital helping to form youth culture?</a:t>
            </a:r>
            <a:endParaRPr lang="en-CA" dirty="0"/>
          </a:p>
        </p:txBody>
      </p:sp>
      <p:sp>
        <p:nvSpPr>
          <p:cNvPr id="3" name="Content Placeholder 2">
            <a:extLst>
              <a:ext uri="{FF2B5EF4-FFF2-40B4-BE49-F238E27FC236}">
                <a16:creationId xmlns:a16="http://schemas.microsoft.com/office/drawing/2014/main" id="{C5411D79-B446-45CC-9CD2-6C62E355D109}"/>
              </a:ext>
            </a:extLst>
          </p:cNvPr>
          <p:cNvSpPr>
            <a:spLocks noGrp="1"/>
          </p:cNvSpPr>
          <p:nvPr>
            <p:ph sz="half" idx="1"/>
          </p:nvPr>
        </p:nvSpPr>
        <p:spPr/>
        <p:txBody>
          <a:bodyPr>
            <a:normAutofit/>
          </a:bodyPr>
          <a:lstStyle/>
          <a:p>
            <a:pPr marL="457200" indent="-457200">
              <a:buFont typeface="Arial" panose="020B0604020202020204" pitchFamily="34" charset="0"/>
              <a:buChar char="•"/>
            </a:pPr>
            <a:r>
              <a:rPr lang="en-US" sz="1600" dirty="0"/>
              <a:t>Many of today’s youth use social media almost obsessively. Since social media is such a prevalent part of their lives, many fall into the trap of defining their self-worth through their social capital.</a:t>
            </a:r>
            <a:endParaRPr lang="en-CA" sz="1600" dirty="0"/>
          </a:p>
        </p:txBody>
      </p:sp>
      <p:sp>
        <p:nvSpPr>
          <p:cNvPr id="4" name="Content Placeholder 3">
            <a:extLst>
              <a:ext uri="{FF2B5EF4-FFF2-40B4-BE49-F238E27FC236}">
                <a16:creationId xmlns:a16="http://schemas.microsoft.com/office/drawing/2014/main" id="{0100DB06-79A7-4FDB-B187-D8FD457BD197}"/>
              </a:ext>
            </a:extLst>
          </p:cNvPr>
          <p:cNvSpPr>
            <a:spLocks noGrp="1"/>
          </p:cNvSpPr>
          <p:nvPr>
            <p:ph sz="half" idx="2"/>
          </p:nvPr>
        </p:nvSpPr>
        <p:spPr/>
        <p:txBody>
          <a:bodyPr>
            <a:normAutofit/>
          </a:bodyPr>
          <a:lstStyle/>
          <a:p>
            <a:pPr marL="457200" indent="-457200">
              <a:buFont typeface="Arial" panose="020B0604020202020204" pitchFamily="34" charset="0"/>
              <a:buChar char="•"/>
            </a:pPr>
            <a:r>
              <a:rPr lang="en-US" sz="1600" dirty="0"/>
              <a:t>This is a very toxic mentality that can keep people absorbed completely on their phones, focused on only their worth on social media based on their likes or followers. This can often lead to depression and other types of mental illnesses, and is very important to avoid if you are going to use social media.</a:t>
            </a:r>
            <a:endParaRPr lang="en-CA" sz="1600" dirty="0"/>
          </a:p>
        </p:txBody>
      </p:sp>
      <p:pic>
        <p:nvPicPr>
          <p:cNvPr id="1026" name="Picture 2" descr="ᐈ Quicksand stock pictures, Royalty Free quicksand clip art images |  download on Depositphotos®">
            <a:extLst>
              <a:ext uri="{FF2B5EF4-FFF2-40B4-BE49-F238E27FC236}">
                <a16:creationId xmlns:a16="http://schemas.microsoft.com/office/drawing/2014/main" id="{A8DEFB64-3145-4C17-BA7C-269E70432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826" y="4030462"/>
            <a:ext cx="2371446" cy="23714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cial Capital | Sustainable Development">
            <a:extLst>
              <a:ext uri="{FF2B5EF4-FFF2-40B4-BE49-F238E27FC236}">
                <a16:creationId xmlns:a16="http://schemas.microsoft.com/office/drawing/2014/main" id="{A7015A12-0856-48E4-8F9B-7634FEF6D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354440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075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736D-EA3B-4C07-A09C-9506490ADC66}"/>
              </a:ext>
            </a:extLst>
          </p:cNvPr>
          <p:cNvSpPr>
            <a:spLocks noGrp="1"/>
          </p:cNvSpPr>
          <p:nvPr>
            <p:ph type="title"/>
          </p:nvPr>
        </p:nvSpPr>
        <p:spPr/>
        <p:txBody>
          <a:bodyPr/>
          <a:lstStyle/>
          <a:p>
            <a:r>
              <a:rPr lang="en-US" dirty="0"/>
              <a:t>When you post online do you consider how the post may be seen by others?</a:t>
            </a:r>
            <a:endParaRPr lang="en-CA" dirty="0"/>
          </a:p>
        </p:txBody>
      </p:sp>
      <p:sp>
        <p:nvSpPr>
          <p:cNvPr id="3" name="Content Placeholder 2">
            <a:extLst>
              <a:ext uri="{FF2B5EF4-FFF2-40B4-BE49-F238E27FC236}">
                <a16:creationId xmlns:a16="http://schemas.microsoft.com/office/drawing/2014/main" id="{9A931171-CB56-4124-A75F-6C67EE56249F}"/>
              </a:ext>
            </a:extLst>
          </p:cNvPr>
          <p:cNvSpPr>
            <a:spLocks noGrp="1"/>
          </p:cNvSpPr>
          <p:nvPr>
            <p:ph sz="half" idx="1"/>
          </p:nvPr>
        </p:nvSpPr>
        <p:spPr/>
        <p:txBody>
          <a:bodyPr>
            <a:normAutofit/>
          </a:bodyPr>
          <a:lstStyle/>
          <a:p>
            <a:pPr marL="285750" indent="-285750">
              <a:buFont typeface="Arial" panose="020B0604020202020204" pitchFamily="34" charset="0"/>
              <a:buChar char="•"/>
            </a:pPr>
            <a:r>
              <a:rPr lang="en-US" sz="1600" dirty="0"/>
              <a:t>When posting online, you should always keep your digital footprint in mind. Don’t post something you’ll regret posting in the future, because somebody can easily save it and share it when you might not want them to. For many people, social media is a first impression of you, and if it’s not positive, you could lose out on a spot in a good university or a job opportunity.</a:t>
            </a:r>
            <a:endParaRPr lang="en-CA" sz="1600" dirty="0"/>
          </a:p>
        </p:txBody>
      </p:sp>
      <p:sp>
        <p:nvSpPr>
          <p:cNvPr id="4" name="Content Placeholder 3">
            <a:extLst>
              <a:ext uri="{FF2B5EF4-FFF2-40B4-BE49-F238E27FC236}">
                <a16:creationId xmlns:a16="http://schemas.microsoft.com/office/drawing/2014/main" id="{A08C9204-84A6-4D4C-95F6-9C542EB26611}"/>
              </a:ext>
            </a:extLst>
          </p:cNvPr>
          <p:cNvSpPr>
            <a:spLocks noGrp="1"/>
          </p:cNvSpPr>
          <p:nvPr>
            <p:ph sz="half" idx="2"/>
          </p:nvPr>
        </p:nvSpPr>
        <p:spPr/>
        <p:txBody>
          <a:bodyPr>
            <a:normAutofit/>
          </a:bodyPr>
          <a:lstStyle/>
          <a:p>
            <a:pPr marL="457200" indent="-457200">
              <a:buFont typeface="Arial" panose="020B0604020202020204" pitchFamily="34" charset="0"/>
              <a:buChar char="•"/>
            </a:pPr>
            <a:r>
              <a:rPr lang="en-US" sz="1600" dirty="0"/>
              <a:t>I generally stay away from social media apps where too many people will see the things I post. However, I always make sure the things I’m posting will paint me in a positive light as opposed to something that can be used against me.</a:t>
            </a:r>
            <a:endParaRPr lang="en-CA" sz="1600" dirty="0"/>
          </a:p>
        </p:txBody>
      </p:sp>
      <p:pic>
        <p:nvPicPr>
          <p:cNvPr id="2050" name="Picture 2" descr="First Impression Stock Illustrations – 251 First Impression Stock  Illustrations, Vectors &amp; Clipart - Dreamstime">
            <a:extLst>
              <a:ext uri="{FF2B5EF4-FFF2-40B4-BE49-F238E27FC236}">
                <a16:creationId xmlns:a16="http://schemas.microsoft.com/office/drawing/2014/main" id="{22832024-DCBA-423F-9AC9-A2F06B18B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465" y="4094951"/>
            <a:ext cx="3058357" cy="25651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ersonal Injury Defenders: Winning Your Claims through the Responsible Use  of Social Media">
            <a:extLst>
              <a:ext uri="{FF2B5EF4-FFF2-40B4-BE49-F238E27FC236}">
                <a16:creationId xmlns:a16="http://schemas.microsoft.com/office/drawing/2014/main" id="{3B5D4507-1BA7-411D-A2B3-DE6A43A39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227" y="4088327"/>
            <a:ext cx="3227635" cy="257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69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Freeform: Shape 41">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4" name="Freeform: Shape 43">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6" name="Freeform: Shape 45">
            <a:extLst>
              <a:ext uri="{FF2B5EF4-FFF2-40B4-BE49-F238E27FC236}">
                <a16:creationId xmlns:a16="http://schemas.microsoft.com/office/drawing/2014/main" id="{9A0D6220-3DFE-4182-9152-9135493A6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grpSp>
        <p:nvGrpSpPr>
          <p:cNvPr id="48" name="Group 47">
            <a:extLst>
              <a:ext uri="{FF2B5EF4-FFF2-40B4-BE49-F238E27FC236}">
                <a16:creationId xmlns:a16="http://schemas.microsoft.com/office/drawing/2014/main" id="{44C729BC-90F1-4823-A305-F6F124E93A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49" name="Straight Connector 48">
              <a:extLst>
                <a:ext uri="{FF2B5EF4-FFF2-40B4-BE49-F238E27FC236}">
                  <a16:creationId xmlns:a16="http://schemas.microsoft.com/office/drawing/2014/main" id="{640014BD-8822-4EFD-B887-1E95DBBB42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E9445DF-509C-4993-834C-4A95C90E30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DCB110E-203A-4D63-810B-7AB453AB9B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64073E-6737-44FE-BC04-BFEE371334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DA24A7E-F63B-4B87-ABA5-BDD8F8F65F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CC2C5D2-CEDF-4390-A89D-71DBD7C37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956D0DF-B8DD-44AB-A831-329B2973EE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AB17CF4-098C-43B0-A0E0-235CEB55FB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CA7C27-06AF-4DB3-A3B2-F81C41D52B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D2BB17-7774-4215-872F-9CF37633BB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2E1C172-AA18-42F1-B952-4791B50351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9D5EBAC-D904-4410-A575-1A2B810D8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B38425E-0189-47B9-9F42-67DC5386E3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6584C8E-A8AC-49AB-8E5B-337E14D4F8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8FCDC21-75B9-4F36-AEB4-186CDD994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9AAC1FD-FBB6-4E21-A267-E4B9029BB4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0FDEAF3-AB6A-41DF-BF11-245120818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F9892F-F26B-4C6F-A949-097D3EBC7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CA59EA-5156-402B-82A4-AAE14B2D9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1E175D8-17F1-46B8-807F-89A75CD4D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E169C4-F6B2-44D0-A73C-88C304E8A3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CE19136-3F8D-4350-A424-8241923BCD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F937350-E379-4C45-BC56-20808BBED3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E4F6988-3981-46A0-B744-EE972197D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B419A9-FCB9-4B39-8D9E-91CC0B8E77A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D6861DB-43A8-4624-9ECC-5A96BE3AF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AFBD701-C20E-441D-8596-4BBBF49556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C41C88-00F9-45AF-8D64-37BA70969B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6420BDA-21B9-4B17-A82E-A9EB28138A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79" name="Rectangle 7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5" name="Picture 4" descr="Sound wave pattern on pixilated monitor">
            <a:extLst>
              <a:ext uri="{FF2B5EF4-FFF2-40B4-BE49-F238E27FC236}">
                <a16:creationId xmlns:a16="http://schemas.microsoft.com/office/drawing/2014/main" id="{E4C584ED-A609-45C7-BB9B-6D29C9D60D8E}"/>
              </a:ext>
            </a:extLst>
          </p:cNvPr>
          <p:cNvPicPr>
            <a:picLocks noChangeAspect="1"/>
          </p:cNvPicPr>
          <p:nvPr/>
        </p:nvPicPr>
        <p:blipFill rotWithShape="1">
          <a:blip r:embed="rId2"/>
          <a:srcRect b="15730"/>
          <a:stretch/>
        </p:blipFill>
        <p:spPr>
          <a:xfrm>
            <a:off x="20" y="10"/>
            <a:ext cx="12191980" cy="6857989"/>
          </a:xfrm>
          <a:prstGeom prst="rect">
            <a:avLst/>
          </a:prstGeom>
        </p:spPr>
      </p:pic>
      <p:grpSp>
        <p:nvGrpSpPr>
          <p:cNvPr id="81" name="Group 80">
            <a:extLst>
              <a:ext uri="{FF2B5EF4-FFF2-40B4-BE49-F238E27FC236}">
                <a16:creationId xmlns:a16="http://schemas.microsoft.com/office/drawing/2014/main" id="{E14ED0B8-5CE6-4AC7-8B17-EA48222717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2" name="Straight Connector 81">
              <a:extLst>
                <a:ext uri="{FF2B5EF4-FFF2-40B4-BE49-F238E27FC236}">
                  <a16:creationId xmlns:a16="http://schemas.microsoft.com/office/drawing/2014/main" id="{F29A6D1E-B2C5-4EA5-AE1C-38B013F2F9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9931AB8-CF9B-4AD8-AC1D-4C2601AACD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C2CCADA-1B82-43E3-833B-4060BE7F57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7F08988-F992-4294-949D-DDCE169A3C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85FC3C8-5C9D-43F8-9E30-0803257695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6C109A7-0606-445C-9BD7-D34D2D5631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222D562A-981A-4601-A486-56FF6166F2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3ED2D30-01A5-481E-BC98-230A36B19F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99B6A44-3E5B-4A1B-9F08-91A9AC7D5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CEAA436-3B60-4F4D-969C-F9E59166B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012AB3E-0EB0-401C-AEB9-1B11EBFA2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612C0EF1-16A8-43D3-BB08-6324EA2B18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10C8DD8-4E78-4609-8B03-3B03707792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BF743F9-1D19-4FF2-8251-F57CA383B0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DB321D0-DFB6-4B6E-906B-9881779450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06D4111-68A3-4087-9A9D-1929BD9359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70306072-4363-499C-81A5-02B06A7F0B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1D919DE-BA6B-4AFE-8C93-FE0D8613BF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DAF5B730-8B89-4959-803E-A637FEE302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9AD62196-A255-462C-806B-4343D2536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5DB4585-EC2B-48C9-88AD-993DF150E3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98895D7-763A-4933-9336-204257916D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E65AD35-513F-4B81-B4DC-6349631911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CC64BBD-6AF9-4976-B460-FFA23615CB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F7C37CF-13E0-4F8F-9C0C-36F8307DFE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5D31D96-DD3E-4B9F-8596-594BFBE8DF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693F56F-BB6A-475E-9C1D-15F77F3B1D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65552F12-F557-4C88-869D-73EA869783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11692E3-49EE-410A-92E3-C182E8B30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12" name="Freeform: Shape 111">
            <a:extLst>
              <a:ext uri="{FF2B5EF4-FFF2-40B4-BE49-F238E27FC236}">
                <a16:creationId xmlns:a16="http://schemas.microsoft.com/office/drawing/2014/main" id="{0A4744D7-5764-4D74-8DF2-28385F080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4" y="3733815"/>
            <a:ext cx="12208613" cy="3124184"/>
          </a:xfrm>
          <a:custGeom>
            <a:avLst/>
            <a:gdLst>
              <a:gd name="connsiteX0" fmla="*/ 8951169 w 12179808"/>
              <a:gd name="connsiteY0" fmla="*/ 21 h 2933519"/>
              <a:gd name="connsiteX1" fmla="*/ 11653845 w 12179808"/>
              <a:gd name="connsiteY1" fmla="*/ 146056 h 2933519"/>
              <a:gd name="connsiteX2" fmla="*/ 12178450 w 12179808"/>
              <a:gd name="connsiteY2" fmla="*/ 199538 h 2933519"/>
              <a:gd name="connsiteX3" fmla="*/ 12178450 w 12179808"/>
              <a:gd name="connsiteY3" fmla="*/ 1261956 h 2933519"/>
              <a:gd name="connsiteX4" fmla="*/ 12179808 w 12179808"/>
              <a:gd name="connsiteY4" fmla="*/ 1261956 h 2933519"/>
              <a:gd name="connsiteX5" fmla="*/ 12179808 w 12179808"/>
              <a:gd name="connsiteY5" fmla="*/ 2933519 h 2933519"/>
              <a:gd name="connsiteX6" fmla="*/ 0 w 12179808"/>
              <a:gd name="connsiteY6" fmla="*/ 2933519 h 2933519"/>
              <a:gd name="connsiteX7" fmla="*/ 0 w 12179808"/>
              <a:gd name="connsiteY7" fmla="*/ 1392987 h 2933519"/>
              <a:gd name="connsiteX8" fmla="*/ 0 w 12179808"/>
              <a:gd name="connsiteY8" fmla="*/ 1261956 h 2933519"/>
              <a:gd name="connsiteX9" fmla="*/ 0 w 12179808"/>
              <a:gd name="connsiteY9" fmla="*/ 703569 h 2933519"/>
              <a:gd name="connsiteX10" fmla="*/ 8951169 w 12179808"/>
              <a:gd name="connsiteY10" fmla="*/ 21 h 29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9808" h="2933519">
                <a:moveTo>
                  <a:pt x="8951169" y="21"/>
                </a:moveTo>
                <a:cubicBezTo>
                  <a:pt x="9704520" y="1107"/>
                  <a:pt x="10578586" y="43239"/>
                  <a:pt x="11653845" y="146056"/>
                </a:cubicBezTo>
                <a:lnTo>
                  <a:pt x="12178450" y="199538"/>
                </a:lnTo>
                <a:lnTo>
                  <a:pt x="12178450" y="1261956"/>
                </a:lnTo>
                <a:lnTo>
                  <a:pt x="12179808" y="1261956"/>
                </a:lnTo>
                <a:lnTo>
                  <a:pt x="12179808" y="2933519"/>
                </a:lnTo>
                <a:lnTo>
                  <a:pt x="0" y="2933519"/>
                </a:lnTo>
                <a:lnTo>
                  <a:pt x="0" y="1392987"/>
                </a:lnTo>
                <a:lnTo>
                  <a:pt x="0" y="1261956"/>
                </a:lnTo>
                <a:lnTo>
                  <a:pt x="0" y="703569"/>
                </a:lnTo>
                <a:cubicBezTo>
                  <a:pt x="4768989" y="703569"/>
                  <a:pt x="5812206" y="-4505"/>
                  <a:pt x="8951169" y="21"/>
                </a:cubicBezTo>
                <a:close/>
              </a:path>
            </a:pathLst>
          </a:cu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30878C6A-6717-429D-8B5A-44FB4B171346}"/>
              </a:ext>
            </a:extLst>
          </p:cNvPr>
          <p:cNvSpPr>
            <a:spLocks noGrp="1"/>
          </p:cNvSpPr>
          <p:nvPr>
            <p:ph type="title"/>
          </p:nvPr>
        </p:nvSpPr>
        <p:spPr>
          <a:xfrm>
            <a:off x="1524000" y="3902383"/>
            <a:ext cx="9144000" cy="1600200"/>
          </a:xfrm>
        </p:spPr>
        <p:txBody>
          <a:bodyPr vert="horz" lIns="91440" tIns="45720" rIns="91440" bIns="45720" rtlCol="0" anchor="b">
            <a:normAutofit/>
          </a:bodyPr>
          <a:lstStyle/>
          <a:p>
            <a:pPr algn="ctr"/>
            <a:r>
              <a:rPr lang="en-US" dirty="0"/>
              <a:t>Section 3</a:t>
            </a:r>
          </a:p>
        </p:txBody>
      </p:sp>
      <p:sp>
        <p:nvSpPr>
          <p:cNvPr id="3" name="Text Placeholder 2">
            <a:extLst>
              <a:ext uri="{FF2B5EF4-FFF2-40B4-BE49-F238E27FC236}">
                <a16:creationId xmlns:a16="http://schemas.microsoft.com/office/drawing/2014/main" id="{270456CB-5185-49B0-BE11-199C5BCD46CB}"/>
              </a:ext>
            </a:extLst>
          </p:cNvPr>
          <p:cNvSpPr>
            <a:spLocks noGrp="1"/>
          </p:cNvSpPr>
          <p:nvPr>
            <p:ph type="body" idx="1"/>
          </p:nvPr>
        </p:nvSpPr>
        <p:spPr>
          <a:xfrm>
            <a:off x="1524000" y="5578782"/>
            <a:ext cx="9144000" cy="697889"/>
          </a:xfrm>
        </p:spPr>
        <p:txBody>
          <a:bodyPr vert="horz" lIns="91440" tIns="45720" rIns="91440" bIns="45720" rtlCol="0">
            <a:normAutofit/>
          </a:bodyPr>
          <a:lstStyle/>
          <a:p>
            <a:pPr algn="ctr"/>
            <a:r>
              <a:rPr lang="en-US" sz="2200" kern="1200">
                <a:latin typeface="+mn-lt"/>
                <a:ea typeface="+mn-ea"/>
                <a:cs typeface="+mn-cs"/>
              </a:rPr>
              <a:t>A World of Social Media</a:t>
            </a:r>
          </a:p>
        </p:txBody>
      </p:sp>
    </p:spTree>
    <p:extLst>
      <p:ext uri="{BB962C8B-B14F-4D97-AF65-F5344CB8AC3E}">
        <p14:creationId xmlns:p14="http://schemas.microsoft.com/office/powerpoint/2010/main" val="520951370"/>
      </p:ext>
    </p:extLst>
  </p:cSld>
  <p:clrMapOvr>
    <a:masterClrMapping/>
  </p:clrMapOvr>
</p:sld>
</file>

<file path=ppt/theme/theme1.xml><?xml version="1.0" encoding="utf-8"?>
<a:theme xmlns:a="http://schemas.openxmlformats.org/drawingml/2006/main" name="SineVT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0</TotalTime>
  <Words>1669</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Avenir Next LT Pro</vt:lpstr>
      <vt:lpstr>Posterama</vt:lpstr>
      <vt:lpstr>SineVTI</vt:lpstr>
      <vt:lpstr>Social Media and Me</vt:lpstr>
      <vt:lpstr>Section 1</vt:lpstr>
      <vt:lpstr>How have social media platforms changed the way we consume and understand information?</vt:lpstr>
      <vt:lpstr>When you see or read “news” on social media, do you take time to research the story further?</vt:lpstr>
      <vt:lpstr>Section 2</vt:lpstr>
      <vt:lpstr>What value do you get from online social interactions?</vt:lpstr>
      <vt:lpstr>How is social media and social capital helping to form youth culture?</vt:lpstr>
      <vt:lpstr>When you post online do you consider how the post may be seen by others?</vt:lpstr>
      <vt:lpstr>Section 3</vt:lpstr>
      <vt:lpstr>Similarities between our world and theirs</vt:lpstr>
      <vt:lpstr>Social interactions in this world</vt:lpstr>
      <vt:lpstr>Reflection</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and Me</dc:title>
  <dc:creator>Aden Zhu</dc:creator>
  <cp:lastModifiedBy>Aden Zhu</cp:lastModifiedBy>
  <cp:revision>2</cp:revision>
  <dcterms:created xsi:type="dcterms:W3CDTF">2021-03-03T22:34:34Z</dcterms:created>
  <dcterms:modified xsi:type="dcterms:W3CDTF">2021-03-03T22:35:00Z</dcterms:modified>
</cp:coreProperties>
</file>