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Lst>
  <p:notesMasterIdLst>
    <p:notesMasterId r:id="rId17"/>
  </p:notesMasterIdLst>
  <p:handoutMasterIdLst>
    <p:handoutMasterId r:id="rId18"/>
  </p:handoutMasterIdLst>
  <p:sldIdLst>
    <p:sldId id="256" r:id="rId5"/>
    <p:sldId id="270" r:id="rId6"/>
    <p:sldId id="276" r:id="rId7"/>
    <p:sldId id="271" r:id="rId8"/>
    <p:sldId id="273" r:id="rId9"/>
    <p:sldId id="274" r:id="rId10"/>
    <p:sldId id="275" r:id="rId11"/>
    <p:sldId id="277" r:id="rId12"/>
    <p:sldId id="278" r:id="rId13"/>
    <p:sldId id="279" r:id="rId14"/>
    <p:sldId id="280" r:id="rId15"/>
    <p:sldId id="272" r:id="rId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41" autoAdjust="0"/>
  </p:normalViewPr>
  <p:slideViewPr>
    <p:cSldViewPr snapToGrid="0">
      <p:cViewPr varScale="1">
        <p:scale>
          <a:sx n="85" d="100"/>
          <a:sy n="85" d="100"/>
        </p:scale>
        <p:origin x="595" y="34"/>
      </p:cViewPr>
      <p:guideLst>
        <p:guide orient="horz" pos="2160"/>
        <p:guide pos="3840"/>
      </p:guideLst>
    </p:cSldViewPr>
  </p:slideViewPr>
  <p:notesTextViewPr>
    <p:cViewPr>
      <p:scale>
        <a:sx n="1" d="1"/>
        <a:sy n="1" d="1"/>
      </p:scale>
      <p:origin x="0" y="0"/>
    </p:cViewPr>
  </p:notesTextViewPr>
  <p:notesViewPr>
    <p:cSldViewPr snapToGrid="0">
      <p:cViewPr varScale="1">
        <p:scale>
          <a:sx n="68" d="100"/>
          <a:sy n="68" d="100"/>
        </p:scale>
        <p:origin x="3288" y="32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dhvik Raghuwanshi" userId="11c78a1cf063a471" providerId="LiveId" clId="{1B12D311-24C9-48D8-B265-8F3D4E988410}"/>
    <pc:docChg chg="modSld">
      <pc:chgData name="Adhvik Raghuwanshi" userId="11c78a1cf063a471" providerId="LiveId" clId="{1B12D311-24C9-48D8-B265-8F3D4E988410}" dt="2024-02-01T01:56:58.076" v="0" actId="20577"/>
      <pc:docMkLst>
        <pc:docMk/>
      </pc:docMkLst>
      <pc:sldChg chg="modSp mod">
        <pc:chgData name="Adhvik Raghuwanshi" userId="11c78a1cf063a471" providerId="LiveId" clId="{1B12D311-24C9-48D8-B265-8F3D4E988410}" dt="2024-02-01T01:56:58.076" v="0" actId="20577"/>
        <pc:sldMkLst>
          <pc:docMk/>
          <pc:sldMk cId="193000927" sldId="256"/>
        </pc:sldMkLst>
        <pc:spChg chg="mod">
          <ac:chgData name="Adhvik Raghuwanshi" userId="11c78a1cf063a471" providerId="LiveId" clId="{1B12D311-24C9-48D8-B265-8F3D4E988410}" dt="2024-02-01T01:56:58.076" v="0" actId="20577"/>
          <ac:spMkLst>
            <pc:docMk/>
            <pc:sldMk cId="193000927" sldId="256"/>
            <ac:spMk id="3" creationId="{11B59A32-199F-BCE9-A99C-02E4285DFA3E}"/>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703FB87-790C-4850-A90C-12C5FF4B94D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F8127921-F9C4-44F3-AC5F-130B6A406C0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6E59275-AFE1-4999-B78A-D0D76B9F2B0B}" type="datetimeFigureOut">
              <a:rPr lang="en-US" smtClean="0"/>
              <a:t>1/31/2024</a:t>
            </a:fld>
            <a:endParaRPr lang="en-US" dirty="0"/>
          </a:p>
        </p:txBody>
      </p:sp>
      <p:sp>
        <p:nvSpPr>
          <p:cNvPr id="4" name="Footer Placeholder 3">
            <a:extLst>
              <a:ext uri="{FF2B5EF4-FFF2-40B4-BE49-F238E27FC236}">
                <a16:creationId xmlns:a16="http://schemas.microsoft.com/office/drawing/2014/main" id="{4765E047-F1CB-4066-A459-9EDC95F2E61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68A77EF5-5277-4BAF-8BB4-2E02103988E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B668C69-0C3E-40A2-B4A0-B2C8B71D8E3A}" type="slidenum">
              <a:rPr lang="en-US" smtClean="0"/>
              <a:t>‹#›</a:t>
            </a:fld>
            <a:endParaRPr lang="en-US" dirty="0"/>
          </a:p>
        </p:txBody>
      </p:sp>
    </p:spTree>
    <p:extLst>
      <p:ext uri="{BB962C8B-B14F-4D97-AF65-F5344CB8AC3E}">
        <p14:creationId xmlns:p14="http://schemas.microsoft.com/office/powerpoint/2010/main" val="20515862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3EADD7A-FE61-48EE-BE0E-8546E5401374}" type="datetimeFigureOut">
              <a:rPr lang="en-US" smtClean="0"/>
              <a:t>1/31/2024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000EEB-8338-48D7-8EE8-EE0082EF7602}" type="slidenum">
              <a:rPr lang="en-US" smtClean="0"/>
              <a:t>‹#›</a:t>
            </a:fld>
            <a:endParaRPr lang="en-US" dirty="0"/>
          </a:p>
        </p:txBody>
      </p:sp>
    </p:spTree>
    <p:extLst>
      <p:ext uri="{BB962C8B-B14F-4D97-AF65-F5344CB8AC3E}">
        <p14:creationId xmlns:p14="http://schemas.microsoft.com/office/powerpoint/2010/main" val="37677701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000EEB-8338-48D7-8EE8-EE0082EF7602}" type="slidenum">
              <a:rPr lang="en-US" smtClean="0"/>
              <a:t>1</a:t>
            </a:fld>
            <a:endParaRPr lang="en-US" dirty="0"/>
          </a:p>
        </p:txBody>
      </p:sp>
    </p:spTree>
    <p:extLst>
      <p:ext uri="{BB962C8B-B14F-4D97-AF65-F5344CB8AC3E}">
        <p14:creationId xmlns:p14="http://schemas.microsoft.com/office/powerpoint/2010/main" val="40053382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dirty="0"/>
              <a:t>1/31/2024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1/31/2024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1/31/2024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4" name="Text Placeholder 3"/>
          <p:cNvSpPr>
            <a:spLocks noGrp="1"/>
          </p:cNvSpPr>
          <p:nvPr>
            <p:ph type="body" sz="half" idx="13"/>
          </p:nvPr>
        </p:nvSpPr>
        <p:spPr>
          <a:xfrm>
            <a:off x="1930400" y="3771174"/>
            <a:ext cx="7279649" cy="342174"/>
          </a:xfrm>
        </p:spPr>
        <p:txBody>
          <a:bodyPr anchor="t">
            <a:normAutofit/>
          </a:bodyPr>
          <a:lstStyle>
            <a:lvl1pPr marL="0" indent="0">
              <a:buNone/>
              <a:defRPr lang="en-US" sz="1400" b="0" i="0" kern="1200" cap="small" dirty="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1/31/2024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
        <p:nvSpPr>
          <p:cNvPr id="9" name="TextBox 8"/>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
        <p:nvSpPr>
          <p:cNvPr id="13" name="TextBox 12"/>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1/31/2024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1/31/2024</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1/31/2024</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1/31/2024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1/31/2024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1/31/2024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1/31/2024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509A250-FF31-4206-8172-F9D3106AACB1}" type="datetimeFigureOut">
              <a:rPr lang="en-US" dirty="0"/>
              <a:t>1/31/2024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509A250-FF31-4206-8172-F9D3106AACB1}" type="datetimeFigureOut">
              <a:rPr lang="en-US" dirty="0"/>
              <a:t>1/31/2024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4509A250-FF31-4206-8172-F9D3106AACB1}" type="datetimeFigureOut">
              <a:rPr lang="en-US" dirty="0"/>
              <a:t>1/31/2024</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509A250-FF31-4206-8172-F9D3106AACB1}" type="datetimeFigureOut">
              <a:rPr lang="en-US" dirty="0"/>
              <a:t>1/31/2024</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4"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4509A250-FF31-4206-8172-F9D3106AACB1}" type="datetimeFigureOut">
              <a:rPr lang="en-US" dirty="0"/>
              <a:t>1/31/2024</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1/31/2024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a:ext>
            </a:extLst>
          </a:blip>
          <a:srcRect b="23320"/>
          <a:stretch/>
        </p:blipFill>
        <p:spPr>
          <a:xfrm>
            <a:off x="8609012"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509A250-FF31-4206-8172-F9D3106AACB1}" type="datetimeFigureOut">
              <a:rPr lang="en-US" dirty="0"/>
              <a:t>1/31/2024</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02111984F565}" type="slidenum">
              <a:rPr lang="en-US" dirty="0"/>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64" r:id="rId12"/>
    <p:sldLayoutId id="2147483662" r:id="rId13"/>
    <p:sldLayoutId id="2147483669" r:id="rId14"/>
    <p:sldLayoutId id="2147483670" r:id="rId15"/>
    <p:sldLayoutId id="2147483658" r:id="rId16"/>
    <p:sldLayoutId id="2147483659" r:id="rId17"/>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hyperlink" Target="https://bit.ly/3vQTdRV" TargetMode="External"/><Relationship Id="rId3" Type="http://schemas.openxmlformats.org/officeDocument/2006/relationships/hyperlink" Target="http://bit.ly/48Hf8JZ" TargetMode="External"/><Relationship Id="rId7" Type="http://schemas.openxmlformats.org/officeDocument/2006/relationships/hyperlink" Target="https://bit.ly/3u5eFSz" TargetMode="External"/><Relationship Id="rId2" Type="http://schemas.openxmlformats.org/officeDocument/2006/relationships/hyperlink" Target="http://bit.ly/3HxidAm" TargetMode="External"/><Relationship Id="rId1" Type="http://schemas.openxmlformats.org/officeDocument/2006/relationships/slideLayout" Target="../slideLayouts/slideLayout2.xml"/><Relationship Id="rId6" Type="http://schemas.openxmlformats.org/officeDocument/2006/relationships/hyperlink" Target="https://bit.ly/42dzND1" TargetMode="External"/><Relationship Id="rId5" Type="http://schemas.openxmlformats.org/officeDocument/2006/relationships/hyperlink" Target="https://bit.ly/42bL0Us" TargetMode="External"/><Relationship Id="rId4" Type="http://schemas.openxmlformats.org/officeDocument/2006/relationships/hyperlink" Target="https://bit.ly/3UdlpZj"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www.psychologytoday.com/us/blog/making-change/201603/social-media-fosters-insecurity-how-overcome-it" TargetMode="External"/><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hyperlink" Target="https://www.whbnews.com/opinion/2019/04/01/the-scary-side-of-social-media/" TargetMode="External"/><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hyperlink" Target="https://www.herzindagi.com/hindi/education-career-tech/how-to-gain-likes-on-facebook-account-article-190633" TargetMode="External"/><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grist.org/article/toward-a-future-that-makes-sense/" TargetMode="External"/><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greatergood.berkeley.edu/article/item/how_thinking_about_the_future_makes_life_more_meaningful" TargetMode="External"/><Relationship Id="rId2" Type="http://schemas.openxmlformats.org/officeDocument/2006/relationships/image" Target="../media/image14.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pic>
        <p:nvPicPr>
          <p:cNvPr id="5" name="Picture 4" descr="chain links">
            <a:extLst>
              <a:ext uri="{FF2B5EF4-FFF2-40B4-BE49-F238E27FC236}">
                <a16:creationId xmlns:a16="http://schemas.microsoft.com/office/drawing/2014/main" id="{A4511EBC-2F3C-446D-867B-7DC328517A44}"/>
              </a:ext>
            </a:extLst>
          </p:cNvPr>
          <p:cNvPicPr>
            <a:picLocks noChangeAspect="1"/>
          </p:cNvPicPr>
          <p:nvPr/>
        </p:nvPicPr>
        <p:blipFill rotWithShape="1">
          <a:blip r:embed="rId4">
            <a:duotone>
              <a:prstClr val="black"/>
              <a:schemeClr val="accent5">
                <a:tint val="45000"/>
                <a:satMod val="400000"/>
              </a:schemeClr>
            </a:duotone>
            <a:alphaModFix amt="25000"/>
          </a:blip>
          <a:srcRect t="23391" r="9091"/>
          <a:stretch/>
        </p:blipFill>
        <p:spPr>
          <a:xfrm>
            <a:off x="20" y="10"/>
            <a:ext cx="12191980" cy="6857990"/>
          </a:xfrm>
          <a:prstGeom prst="rect">
            <a:avLst/>
          </a:prstGeom>
        </p:spPr>
      </p:pic>
      <p:sp>
        <p:nvSpPr>
          <p:cNvPr id="2" name="Title 1">
            <a:extLst>
              <a:ext uri="{FF2B5EF4-FFF2-40B4-BE49-F238E27FC236}">
                <a16:creationId xmlns:a16="http://schemas.microsoft.com/office/drawing/2014/main" id="{3D30D32A-359B-41BB-9746-2CF3A21EEFFC}"/>
              </a:ext>
            </a:extLst>
          </p:cNvPr>
          <p:cNvSpPr>
            <a:spLocks noGrp="1"/>
          </p:cNvSpPr>
          <p:nvPr>
            <p:ph type="ctrTitle"/>
          </p:nvPr>
        </p:nvSpPr>
        <p:spPr>
          <a:xfrm>
            <a:off x="410547" y="1447800"/>
            <a:ext cx="9181322" cy="3329581"/>
          </a:xfrm>
        </p:spPr>
        <p:txBody>
          <a:bodyPr>
            <a:normAutofit/>
          </a:bodyPr>
          <a:lstStyle/>
          <a:p>
            <a:r>
              <a:rPr lang="en-US" b="1" i="1" dirty="0"/>
              <a:t>Social Media and Me</a:t>
            </a:r>
            <a:endParaRPr lang="ru-RU" b="1" i="1" dirty="0"/>
          </a:p>
        </p:txBody>
      </p:sp>
      <p:sp>
        <p:nvSpPr>
          <p:cNvPr id="20" name="Rectangle 19">
            <a:extLst>
              <a:ext uri="{FF2B5EF4-FFF2-40B4-BE49-F238E27FC236}">
                <a16:creationId xmlns:a16="http://schemas.microsoft.com/office/drawing/2014/main" id="{318E9D62-7BA3-4D5E-8915-0D0E8661E3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IN"/>
          </a:p>
        </p:txBody>
      </p:sp>
      <p:sp>
        <p:nvSpPr>
          <p:cNvPr id="3" name="TextBox 2">
            <a:extLst>
              <a:ext uri="{FF2B5EF4-FFF2-40B4-BE49-F238E27FC236}">
                <a16:creationId xmlns:a16="http://schemas.microsoft.com/office/drawing/2014/main" id="{11B59A32-199F-BCE9-A99C-02E4285DFA3E}"/>
              </a:ext>
            </a:extLst>
          </p:cNvPr>
          <p:cNvSpPr txBox="1"/>
          <p:nvPr/>
        </p:nvSpPr>
        <p:spPr>
          <a:xfrm>
            <a:off x="9050693" y="5155971"/>
            <a:ext cx="2945331" cy="1323439"/>
          </a:xfrm>
          <a:prstGeom prst="rect">
            <a:avLst/>
          </a:prstGeom>
          <a:noFill/>
        </p:spPr>
        <p:txBody>
          <a:bodyPr wrap="square" rtlCol="0">
            <a:spAutoFit/>
          </a:bodyPr>
          <a:lstStyle/>
          <a:p>
            <a:br>
              <a:rPr lang="en-CA" sz="4000" b="1" i="1" dirty="0"/>
            </a:br>
            <a:r>
              <a:rPr lang="en-CA" sz="4000" b="1" i="1" dirty="0"/>
              <a:t>	Sec.6 DL</a:t>
            </a:r>
            <a:endParaRPr lang="en-IN" sz="4000" dirty="0"/>
          </a:p>
        </p:txBody>
      </p:sp>
      <p:sp>
        <p:nvSpPr>
          <p:cNvPr id="4" name="TextBox 3">
            <a:extLst>
              <a:ext uri="{FF2B5EF4-FFF2-40B4-BE49-F238E27FC236}">
                <a16:creationId xmlns:a16="http://schemas.microsoft.com/office/drawing/2014/main" id="{A1258E34-936E-BB6C-B80A-BC13B2C87B85}"/>
              </a:ext>
            </a:extLst>
          </p:cNvPr>
          <p:cNvSpPr txBox="1"/>
          <p:nvPr/>
        </p:nvSpPr>
        <p:spPr>
          <a:xfrm>
            <a:off x="11318033" y="74645"/>
            <a:ext cx="312906" cy="369332"/>
          </a:xfrm>
          <a:prstGeom prst="rect">
            <a:avLst/>
          </a:prstGeom>
          <a:noFill/>
        </p:spPr>
        <p:txBody>
          <a:bodyPr wrap="none" rtlCol="0">
            <a:spAutoFit/>
          </a:bodyPr>
          <a:lstStyle/>
          <a:p>
            <a:r>
              <a:rPr lang="en-CA" dirty="0"/>
              <a:t>1</a:t>
            </a:r>
            <a:endParaRPr lang="en-IN" dirty="0"/>
          </a:p>
        </p:txBody>
      </p:sp>
    </p:spTree>
    <p:extLst>
      <p:ext uri="{BB962C8B-B14F-4D97-AF65-F5344CB8AC3E}">
        <p14:creationId xmlns:p14="http://schemas.microsoft.com/office/powerpoint/2010/main" val="1930009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212A9A-AB51-D38F-F894-5DF92D620AA2}"/>
              </a:ext>
            </a:extLst>
          </p:cNvPr>
          <p:cNvSpPr>
            <a:spLocks noGrp="1"/>
          </p:cNvSpPr>
          <p:nvPr>
            <p:ph type="title"/>
          </p:nvPr>
        </p:nvSpPr>
        <p:spPr>
          <a:xfrm>
            <a:off x="485192" y="452718"/>
            <a:ext cx="9871787" cy="1400530"/>
          </a:xfrm>
        </p:spPr>
        <p:txBody>
          <a:bodyPr/>
          <a:lstStyle/>
          <a:p>
            <a:r>
              <a:rPr lang="en-CA" b="1" i="1" dirty="0"/>
              <a:t>Section 4:</a:t>
            </a:r>
            <a:br>
              <a:rPr lang="en-CA" b="1" i="1" dirty="0"/>
            </a:br>
            <a:r>
              <a:rPr lang="en-CA" b="1" u="sng" dirty="0"/>
              <a:t>Critical Core Competency Reflection</a:t>
            </a:r>
            <a:endParaRPr lang="en-IN" b="1" i="1" dirty="0"/>
          </a:p>
        </p:txBody>
      </p:sp>
      <p:sp>
        <p:nvSpPr>
          <p:cNvPr id="3" name="Content Placeholder 2">
            <a:extLst>
              <a:ext uri="{FF2B5EF4-FFF2-40B4-BE49-F238E27FC236}">
                <a16:creationId xmlns:a16="http://schemas.microsoft.com/office/drawing/2014/main" id="{2BF7A7B2-E417-0884-F03A-7A71A01C3A4B}"/>
              </a:ext>
            </a:extLst>
          </p:cNvPr>
          <p:cNvSpPr>
            <a:spLocks noGrp="1"/>
          </p:cNvSpPr>
          <p:nvPr>
            <p:ph idx="1"/>
          </p:nvPr>
        </p:nvSpPr>
        <p:spPr>
          <a:xfrm>
            <a:off x="989046" y="2052918"/>
            <a:ext cx="9657184" cy="4195481"/>
          </a:xfrm>
        </p:spPr>
        <p:txBody>
          <a:bodyPr>
            <a:normAutofit fontScale="92500" lnSpcReduction="20000"/>
          </a:bodyPr>
          <a:lstStyle/>
          <a:p>
            <a:r>
              <a:rPr lang="en-CA" sz="2400" dirty="0"/>
              <a:t>How do you tell the difference between facts and interpretations, opinions and judgements?</a:t>
            </a:r>
          </a:p>
          <a:p>
            <a:pPr marL="0" indent="0">
              <a:buNone/>
            </a:pPr>
            <a:r>
              <a:rPr lang="en-CA" sz="2400" u="sng" dirty="0"/>
              <a:t>Ans:</a:t>
            </a:r>
            <a:r>
              <a:rPr lang="en-CA" sz="2400" dirty="0"/>
              <a:t> The Merriam-Webster Dictionary states that a fact is “Something that has an actual existence” or something that is true. An interpretation in my understanding is an understanding or opinion of a person. People can have different interpretations.</a:t>
            </a:r>
          </a:p>
          <a:p>
            <a:pPr marL="0" indent="0">
              <a:buNone/>
            </a:pPr>
            <a:r>
              <a:rPr lang="en-IN" sz="2400" dirty="0"/>
              <a:t>The Merriam-Webster Dictionary states that an opinion is “A view, or an appraisal formed in the mind of a particular matter”. It also says that a ‘Judgement’ is “The process of forming an evaluation by discerning and comparing”. All of this holds a lot of importance these days especially on Social Media Platforms. One should have the ability to decide what is true and what is not, respect others opinions and interpretations, and finally take correct judgements based on the given evidence.</a:t>
            </a:r>
          </a:p>
        </p:txBody>
      </p:sp>
      <p:sp>
        <p:nvSpPr>
          <p:cNvPr id="4" name="TextBox 3">
            <a:extLst>
              <a:ext uri="{FF2B5EF4-FFF2-40B4-BE49-F238E27FC236}">
                <a16:creationId xmlns:a16="http://schemas.microsoft.com/office/drawing/2014/main" id="{2AA7824D-84E4-22B2-F061-87A787524DD5}"/>
              </a:ext>
            </a:extLst>
          </p:cNvPr>
          <p:cNvSpPr txBox="1"/>
          <p:nvPr/>
        </p:nvSpPr>
        <p:spPr>
          <a:xfrm>
            <a:off x="11402008" y="167951"/>
            <a:ext cx="441146" cy="369332"/>
          </a:xfrm>
          <a:prstGeom prst="rect">
            <a:avLst/>
          </a:prstGeom>
          <a:noFill/>
        </p:spPr>
        <p:txBody>
          <a:bodyPr wrap="none" rtlCol="0">
            <a:spAutoFit/>
          </a:bodyPr>
          <a:lstStyle/>
          <a:p>
            <a:r>
              <a:rPr lang="en-CA" dirty="0"/>
              <a:t>10</a:t>
            </a:r>
            <a:endParaRPr lang="en-IN" dirty="0"/>
          </a:p>
        </p:txBody>
      </p:sp>
    </p:spTree>
    <p:extLst>
      <p:ext uri="{BB962C8B-B14F-4D97-AF65-F5344CB8AC3E}">
        <p14:creationId xmlns:p14="http://schemas.microsoft.com/office/powerpoint/2010/main" val="26224377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24E28-3011-1DD7-FAF8-55034E653572}"/>
              </a:ext>
            </a:extLst>
          </p:cNvPr>
          <p:cNvSpPr>
            <a:spLocks noGrp="1"/>
          </p:cNvSpPr>
          <p:nvPr>
            <p:ph type="title"/>
          </p:nvPr>
        </p:nvSpPr>
        <p:spPr>
          <a:xfrm>
            <a:off x="448653" y="-379444"/>
            <a:ext cx="9601200" cy="1978090"/>
          </a:xfrm>
        </p:spPr>
        <p:txBody>
          <a:bodyPr/>
          <a:lstStyle/>
          <a:p>
            <a:pPr algn="ctr"/>
            <a:br>
              <a:rPr lang="en-CA" dirty="0"/>
            </a:br>
            <a:r>
              <a:rPr lang="en-CA" b="1" u="sng" dirty="0"/>
              <a:t>Critical Core Competency Reflection (Continued)</a:t>
            </a:r>
            <a:endParaRPr lang="en-IN" dirty="0"/>
          </a:p>
        </p:txBody>
      </p:sp>
      <p:sp>
        <p:nvSpPr>
          <p:cNvPr id="3" name="Content Placeholder 2">
            <a:extLst>
              <a:ext uri="{FF2B5EF4-FFF2-40B4-BE49-F238E27FC236}">
                <a16:creationId xmlns:a16="http://schemas.microsoft.com/office/drawing/2014/main" id="{2FEAEE78-1A22-E58A-5383-ED217A2470B4}"/>
              </a:ext>
            </a:extLst>
          </p:cNvPr>
          <p:cNvSpPr>
            <a:spLocks noGrp="1"/>
          </p:cNvSpPr>
          <p:nvPr>
            <p:ph idx="1"/>
          </p:nvPr>
        </p:nvSpPr>
        <p:spPr/>
        <p:txBody>
          <a:bodyPr/>
          <a:lstStyle/>
          <a:p>
            <a:r>
              <a:rPr lang="en-CA" dirty="0"/>
              <a:t>How do you analyze evidence from different perspectives?</a:t>
            </a:r>
          </a:p>
          <a:p>
            <a:pPr marL="0" indent="0">
              <a:buNone/>
            </a:pPr>
            <a:r>
              <a:rPr lang="en-CA" u="sng" dirty="0"/>
              <a:t>Ans:</a:t>
            </a:r>
            <a:r>
              <a:rPr lang="en-CA" dirty="0"/>
              <a:t> Analyzing evidence from different perspectives is important to differentiate between false judgements and facts. One important thing I will mention is to not read anyone else's opinions on it, as your opinions will most likely be biased or related to it. What I normally do is I search it on the internet. You will find a variety of different results, so don’t believe them at first site. Then I search for a trusted website on which I will further research the fact. If I am not convinced, I will search for other sites. But if I am convinced, I will search for similar sites, which hold similar meanings to the first one. This is a long process, but it is worth it as I always find out what is believable and right. </a:t>
            </a:r>
            <a:endParaRPr lang="en-IN" u="sng" dirty="0"/>
          </a:p>
        </p:txBody>
      </p:sp>
      <p:sp>
        <p:nvSpPr>
          <p:cNvPr id="4" name="TextBox 3">
            <a:extLst>
              <a:ext uri="{FF2B5EF4-FFF2-40B4-BE49-F238E27FC236}">
                <a16:creationId xmlns:a16="http://schemas.microsoft.com/office/drawing/2014/main" id="{BD39A99C-454E-6FB2-EEEF-15F71C0578EE}"/>
              </a:ext>
            </a:extLst>
          </p:cNvPr>
          <p:cNvSpPr txBox="1"/>
          <p:nvPr/>
        </p:nvSpPr>
        <p:spPr>
          <a:xfrm>
            <a:off x="11448661" y="279918"/>
            <a:ext cx="441146" cy="369332"/>
          </a:xfrm>
          <a:prstGeom prst="rect">
            <a:avLst/>
          </a:prstGeom>
          <a:noFill/>
        </p:spPr>
        <p:txBody>
          <a:bodyPr wrap="none" rtlCol="0">
            <a:spAutoFit/>
          </a:bodyPr>
          <a:lstStyle/>
          <a:p>
            <a:r>
              <a:rPr lang="en-CA" dirty="0"/>
              <a:t>11</a:t>
            </a:r>
            <a:endParaRPr lang="en-IN" dirty="0"/>
          </a:p>
        </p:txBody>
      </p:sp>
    </p:spTree>
    <p:extLst>
      <p:ext uri="{BB962C8B-B14F-4D97-AF65-F5344CB8AC3E}">
        <p14:creationId xmlns:p14="http://schemas.microsoft.com/office/powerpoint/2010/main" val="34538504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1CA8A9-BA52-026A-0C00-9AAADC8BC671}"/>
              </a:ext>
            </a:extLst>
          </p:cNvPr>
          <p:cNvSpPr>
            <a:spLocks noGrp="1"/>
          </p:cNvSpPr>
          <p:nvPr>
            <p:ph type="title"/>
          </p:nvPr>
        </p:nvSpPr>
        <p:spPr/>
        <p:txBody>
          <a:bodyPr/>
          <a:lstStyle/>
          <a:p>
            <a:pPr algn="ctr"/>
            <a:r>
              <a:rPr lang="en-CA" b="1" u="sng" dirty="0"/>
              <a:t>Citations</a:t>
            </a:r>
            <a:endParaRPr lang="en-IN" b="1" u="sng" dirty="0"/>
          </a:p>
        </p:txBody>
      </p:sp>
      <p:sp>
        <p:nvSpPr>
          <p:cNvPr id="3" name="Content Placeholder 2">
            <a:extLst>
              <a:ext uri="{FF2B5EF4-FFF2-40B4-BE49-F238E27FC236}">
                <a16:creationId xmlns:a16="http://schemas.microsoft.com/office/drawing/2014/main" id="{F6D4EDDE-B38C-B305-DC8F-F65BC5224DFB}"/>
              </a:ext>
            </a:extLst>
          </p:cNvPr>
          <p:cNvSpPr>
            <a:spLocks noGrp="1"/>
          </p:cNvSpPr>
          <p:nvPr>
            <p:ph idx="1"/>
          </p:nvPr>
        </p:nvSpPr>
        <p:spPr/>
        <p:txBody>
          <a:bodyPr/>
          <a:lstStyle/>
          <a:p>
            <a:r>
              <a:rPr lang="en-CA" dirty="0"/>
              <a:t>Quote: ‘What you see is what you get’: </a:t>
            </a:r>
            <a:r>
              <a:rPr lang="en-CA" dirty="0">
                <a:hlinkClick r:id="rId2"/>
              </a:rPr>
              <a:t>http://bit.ly/3HxidAm</a:t>
            </a:r>
            <a:endParaRPr lang="en-CA" dirty="0"/>
          </a:p>
          <a:p>
            <a:r>
              <a:rPr lang="en-CA" dirty="0"/>
              <a:t>Image Source: Stock Images </a:t>
            </a:r>
            <a:r>
              <a:rPr lang="en-CA" dirty="0">
                <a:hlinkClick r:id="rId3"/>
              </a:rPr>
              <a:t>http://bit.ly/48Hf8JZ</a:t>
            </a:r>
            <a:endParaRPr lang="en-CA" dirty="0"/>
          </a:p>
          <a:p>
            <a:r>
              <a:rPr lang="en-CA" dirty="0"/>
              <a:t>Fact meaning: </a:t>
            </a:r>
            <a:r>
              <a:rPr lang="en-CA" dirty="0">
                <a:hlinkClick r:id="rId4"/>
              </a:rPr>
              <a:t>https://bit.ly/3UdlpZj</a:t>
            </a:r>
            <a:endParaRPr lang="en-CA" dirty="0"/>
          </a:p>
          <a:p>
            <a:r>
              <a:rPr lang="en-CA" dirty="0"/>
              <a:t>Opinion meaning: </a:t>
            </a:r>
            <a:r>
              <a:rPr lang="en-CA" dirty="0">
                <a:hlinkClick r:id="rId5"/>
              </a:rPr>
              <a:t>https://bit.ly/42bL0Us</a:t>
            </a:r>
            <a:endParaRPr lang="en-CA" dirty="0"/>
          </a:p>
          <a:p>
            <a:r>
              <a:rPr lang="en-CA" dirty="0"/>
              <a:t>Judgement meaning: </a:t>
            </a:r>
            <a:r>
              <a:rPr lang="en-CA" dirty="0">
                <a:hlinkClick r:id="rId6"/>
              </a:rPr>
              <a:t>https://bit.ly/42dzND1</a:t>
            </a:r>
            <a:endParaRPr lang="en-CA" dirty="0"/>
          </a:p>
          <a:p>
            <a:r>
              <a:rPr lang="en-CA" dirty="0"/>
              <a:t>Social Media and its effects: </a:t>
            </a:r>
            <a:r>
              <a:rPr lang="en-CA" dirty="0">
                <a:hlinkClick r:id="rId7"/>
              </a:rPr>
              <a:t>https://bit.ly/3u5eFSz</a:t>
            </a:r>
            <a:endParaRPr lang="en-CA" dirty="0"/>
          </a:p>
          <a:p>
            <a:r>
              <a:rPr lang="en-CA" dirty="0"/>
              <a:t>Time spent on social media: </a:t>
            </a:r>
            <a:r>
              <a:rPr lang="en-CA" dirty="0">
                <a:hlinkClick r:id="rId8"/>
              </a:rPr>
              <a:t>https://bit.ly</a:t>
            </a:r>
            <a:r>
              <a:rPr lang="en-CA">
                <a:hlinkClick r:id="rId8"/>
              </a:rPr>
              <a:t>/3vQTdRV</a:t>
            </a:r>
            <a:endParaRPr lang="en-CA"/>
          </a:p>
          <a:p>
            <a:endParaRPr lang="en-CA" dirty="0"/>
          </a:p>
          <a:p>
            <a:endParaRPr lang="en-CA" dirty="0"/>
          </a:p>
          <a:p>
            <a:endParaRPr lang="en-CA" dirty="0"/>
          </a:p>
          <a:p>
            <a:endParaRPr lang="en-IN" dirty="0"/>
          </a:p>
        </p:txBody>
      </p:sp>
      <p:sp>
        <p:nvSpPr>
          <p:cNvPr id="4" name="TextBox 3">
            <a:extLst>
              <a:ext uri="{FF2B5EF4-FFF2-40B4-BE49-F238E27FC236}">
                <a16:creationId xmlns:a16="http://schemas.microsoft.com/office/drawing/2014/main" id="{4951E9C2-7DE9-B406-06A7-BFE57699CF25}"/>
              </a:ext>
            </a:extLst>
          </p:cNvPr>
          <p:cNvSpPr txBox="1"/>
          <p:nvPr/>
        </p:nvSpPr>
        <p:spPr>
          <a:xfrm>
            <a:off x="11448661" y="279918"/>
            <a:ext cx="441146" cy="369332"/>
          </a:xfrm>
          <a:prstGeom prst="rect">
            <a:avLst/>
          </a:prstGeom>
          <a:noFill/>
        </p:spPr>
        <p:txBody>
          <a:bodyPr wrap="none" rtlCol="0">
            <a:spAutoFit/>
          </a:bodyPr>
          <a:lstStyle/>
          <a:p>
            <a:r>
              <a:rPr lang="en-CA" dirty="0"/>
              <a:t>12</a:t>
            </a:r>
            <a:endParaRPr lang="en-IN" dirty="0"/>
          </a:p>
        </p:txBody>
      </p:sp>
    </p:spTree>
    <p:extLst>
      <p:ext uri="{BB962C8B-B14F-4D97-AF65-F5344CB8AC3E}">
        <p14:creationId xmlns:p14="http://schemas.microsoft.com/office/powerpoint/2010/main" val="21001114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51A2F0-5EAE-E075-94E8-AE39777EB044}"/>
              </a:ext>
            </a:extLst>
          </p:cNvPr>
          <p:cNvSpPr>
            <a:spLocks noGrp="1"/>
          </p:cNvSpPr>
          <p:nvPr>
            <p:ph type="title"/>
          </p:nvPr>
        </p:nvSpPr>
        <p:spPr>
          <a:xfrm>
            <a:off x="654461" y="361948"/>
            <a:ext cx="9404723" cy="1278294"/>
          </a:xfrm>
        </p:spPr>
        <p:txBody>
          <a:bodyPr/>
          <a:lstStyle/>
          <a:p>
            <a:r>
              <a:rPr lang="en-US" b="1" i="1" dirty="0"/>
              <a:t>Section 1:</a:t>
            </a:r>
            <a:br>
              <a:rPr lang="en-US" b="1" i="1" dirty="0"/>
            </a:br>
            <a:r>
              <a:rPr lang="en-US" b="1" i="1" dirty="0"/>
              <a:t>						</a:t>
            </a:r>
            <a:r>
              <a:rPr lang="en-US" b="1" u="sng" dirty="0"/>
              <a:t>Self Reflection</a:t>
            </a:r>
            <a:br>
              <a:rPr lang="en-US" b="1" i="1" dirty="0"/>
            </a:br>
            <a:endParaRPr lang="en-IN" b="1" i="1" dirty="0"/>
          </a:p>
        </p:txBody>
      </p:sp>
      <p:sp>
        <p:nvSpPr>
          <p:cNvPr id="3" name="Content Placeholder 2">
            <a:extLst>
              <a:ext uri="{FF2B5EF4-FFF2-40B4-BE49-F238E27FC236}">
                <a16:creationId xmlns:a16="http://schemas.microsoft.com/office/drawing/2014/main" id="{E0D400AF-A8DA-40D3-38CA-449086340A03}"/>
              </a:ext>
            </a:extLst>
          </p:cNvPr>
          <p:cNvSpPr>
            <a:spLocks noGrp="1"/>
          </p:cNvSpPr>
          <p:nvPr>
            <p:ph idx="1"/>
          </p:nvPr>
        </p:nvSpPr>
        <p:spPr>
          <a:xfrm>
            <a:off x="1716833" y="2127380"/>
            <a:ext cx="8668138" cy="4217436"/>
          </a:xfrm>
        </p:spPr>
        <p:txBody>
          <a:bodyPr>
            <a:normAutofit/>
          </a:bodyPr>
          <a:lstStyle/>
          <a:p>
            <a:r>
              <a:rPr lang="en-US" sz="2400" dirty="0"/>
              <a:t>How have social media platforms changed the way you consume and understand information?</a:t>
            </a:r>
          </a:p>
          <a:p>
            <a:pPr marL="0" indent="0">
              <a:buNone/>
            </a:pPr>
            <a:r>
              <a:rPr lang="en-US" sz="2400" u="sng" dirty="0"/>
              <a:t>Ans.</a:t>
            </a:r>
            <a:r>
              <a:rPr lang="en-US" sz="2400" dirty="0"/>
              <a:t> I believe that social media has a big impact on the way we think and how we understand information. Nowadays, almost every teenager has at least one social media account, and a large number of them spend over 2 hours on it every day. This is a lot of time that we spend either posting something, or scrolling through others posts online. Which is how social media platforms change the way we consume and understand information.</a:t>
            </a:r>
            <a:endParaRPr lang="en-US" sz="2400" u="sng" dirty="0"/>
          </a:p>
        </p:txBody>
      </p:sp>
      <p:sp>
        <p:nvSpPr>
          <p:cNvPr id="4" name="TextBox 3">
            <a:extLst>
              <a:ext uri="{FF2B5EF4-FFF2-40B4-BE49-F238E27FC236}">
                <a16:creationId xmlns:a16="http://schemas.microsoft.com/office/drawing/2014/main" id="{B0F1BC85-45ED-B4CB-0F7C-80332F9F04EF}"/>
              </a:ext>
            </a:extLst>
          </p:cNvPr>
          <p:cNvSpPr txBox="1"/>
          <p:nvPr/>
        </p:nvSpPr>
        <p:spPr>
          <a:xfrm>
            <a:off x="11546870" y="177282"/>
            <a:ext cx="312906" cy="369332"/>
          </a:xfrm>
          <a:prstGeom prst="rect">
            <a:avLst/>
          </a:prstGeom>
          <a:noFill/>
        </p:spPr>
        <p:txBody>
          <a:bodyPr wrap="none" rtlCol="0">
            <a:spAutoFit/>
          </a:bodyPr>
          <a:lstStyle/>
          <a:p>
            <a:r>
              <a:rPr lang="en-CA" dirty="0"/>
              <a:t>2</a:t>
            </a:r>
            <a:endParaRPr lang="en-IN" dirty="0"/>
          </a:p>
        </p:txBody>
      </p:sp>
    </p:spTree>
    <p:extLst>
      <p:ext uri="{BB962C8B-B14F-4D97-AF65-F5344CB8AC3E}">
        <p14:creationId xmlns:p14="http://schemas.microsoft.com/office/powerpoint/2010/main" val="37439288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F5900C-34FE-18E0-8FC3-F95D3821CF3B}"/>
              </a:ext>
            </a:extLst>
          </p:cNvPr>
          <p:cNvSpPr>
            <a:spLocks noGrp="1"/>
          </p:cNvSpPr>
          <p:nvPr>
            <p:ph type="title"/>
          </p:nvPr>
        </p:nvSpPr>
        <p:spPr>
          <a:xfrm>
            <a:off x="315198" y="241042"/>
            <a:ext cx="3629663" cy="1206758"/>
          </a:xfrm>
        </p:spPr>
        <p:txBody>
          <a:bodyPr vert="horz" lIns="91440" tIns="45720" rIns="91440" bIns="45720" rtlCol="0" anchor="b">
            <a:noAutofit/>
          </a:bodyPr>
          <a:lstStyle/>
          <a:p>
            <a:br>
              <a:rPr lang="en-US" sz="4000" b="1" i="0" u="sng" kern="1200" dirty="0">
                <a:latin typeface="+mj-lt"/>
                <a:ea typeface="+mj-ea"/>
                <a:cs typeface="+mj-cs"/>
              </a:rPr>
            </a:br>
            <a:r>
              <a:rPr lang="en-US" sz="4000" b="1" i="0" u="sng" kern="1200" dirty="0">
                <a:latin typeface="+mj-lt"/>
                <a:ea typeface="+mj-ea"/>
                <a:cs typeface="+mj-cs"/>
              </a:rPr>
              <a:t>Self Reflection (Continued)</a:t>
            </a:r>
          </a:p>
        </p:txBody>
      </p:sp>
      <p:sp>
        <p:nvSpPr>
          <p:cNvPr id="3" name="Content Placeholder 2">
            <a:extLst>
              <a:ext uri="{FF2B5EF4-FFF2-40B4-BE49-F238E27FC236}">
                <a16:creationId xmlns:a16="http://schemas.microsoft.com/office/drawing/2014/main" id="{76CE2785-9BB4-1361-0083-FF6CF2148A0F}"/>
              </a:ext>
            </a:extLst>
          </p:cNvPr>
          <p:cNvSpPr>
            <a:spLocks noGrp="1"/>
          </p:cNvSpPr>
          <p:nvPr>
            <p:ph idx="1"/>
          </p:nvPr>
        </p:nvSpPr>
        <p:spPr>
          <a:xfrm>
            <a:off x="4784616" y="1447800"/>
            <a:ext cx="5195997" cy="4572000"/>
          </a:xfrm>
        </p:spPr>
        <p:txBody>
          <a:bodyPr vert="horz" lIns="91440" tIns="45720" rIns="91440" bIns="45720" rtlCol="0" anchor="ctr">
            <a:normAutofit fontScale="92500" lnSpcReduction="20000"/>
          </a:bodyPr>
          <a:lstStyle/>
          <a:p>
            <a:r>
              <a:rPr lang="en-US" sz="2400" dirty="0"/>
              <a:t>When you see or read “</a:t>
            </a:r>
            <a:r>
              <a:rPr lang="en-US" sz="2400" dirty="0" err="1"/>
              <a:t>news”on</a:t>
            </a:r>
            <a:r>
              <a:rPr lang="en-US" sz="2400" dirty="0"/>
              <a:t> social media, do you take time to research it further?</a:t>
            </a:r>
          </a:p>
          <a:p>
            <a:pPr marL="0" indent="0"/>
            <a:r>
              <a:rPr lang="en-US" sz="2400" u="sng" dirty="0"/>
              <a:t>Ans.</a:t>
            </a:r>
            <a:r>
              <a:rPr lang="en-US" sz="2400" dirty="0"/>
              <a:t> Personally, when I read an interesting fact, or a breaking news online, If it is something that interests me, I will take time and research it further. This has somewhat become a necessity these days because there are a lot of people out there that post fake news, far fetched facts, etc. To know what is right and what is not, one should research the information we get through social media.</a:t>
            </a:r>
            <a:endParaRPr lang="en-US" sz="2400" u="sng" dirty="0"/>
          </a:p>
          <a:p>
            <a:endParaRPr lang="en-US" sz="2400" dirty="0"/>
          </a:p>
        </p:txBody>
      </p:sp>
      <p:sp>
        <p:nvSpPr>
          <p:cNvPr id="4" name="TextBox 3">
            <a:extLst>
              <a:ext uri="{FF2B5EF4-FFF2-40B4-BE49-F238E27FC236}">
                <a16:creationId xmlns:a16="http://schemas.microsoft.com/office/drawing/2014/main" id="{D29877FA-4376-85DC-D41B-242C68C28AF3}"/>
              </a:ext>
            </a:extLst>
          </p:cNvPr>
          <p:cNvSpPr txBox="1"/>
          <p:nvPr/>
        </p:nvSpPr>
        <p:spPr>
          <a:xfrm>
            <a:off x="11461004" y="414656"/>
            <a:ext cx="283321" cy="299720"/>
          </a:xfrm>
          <a:prstGeom prst="rect">
            <a:avLst/>
          </a:prstGeom>
        </p:spPr>
        <p:txBody>
          <a:bodyPr vert="horz" lIns="91440" tIns="45720" rIns="91440" bIns="45720" rtlCol="0">
            <a:noAutofit/>
          </a:bodyPr>
          <a:lstStyle/>
          <a:p>
            <a:pPr>
              <a:spcBef>
                <a:spcPts val="1000"/>
              </a:spcBef>
              <a:buClr>
                <a:schemeClr val="accent1"/>
              </a:buClr>
              <a:buSzPct val="80000"/>
            </a:pPr>
            <a:r>
              <a:rPr lang="en-US" b="0" i="0" kern="1200" dirty="0">
                <a:latin typeface="+mj-lt"/>
                <a:ea typeface="+mj-ea"/>
                <a:cs typeface="+mj-cs"/>
              </a:rPr>
              <a:t>3</a:t>
            </a:r>
          </a:p>
        </p:txBody>
      </p:sp>
      <p:pic>
        <p:nvPicPr>
          <p:cNvPr id="8" name="Picture 7" descr="Child with brown eyes">
            <a:extLst>
              <a:ext uri="{FF2B5EF4-FFF2-40B4-BE49-F238E27FC236}">
                <a16:creationId xmlns:a16="http://schemas.microsoft.com/office/drawing/2014/main" id="{7FBA9FCC-AECF-B047-EEA7-53776849B8DE}"/>
              </a:ext>
            </a:extLst>
          </p:cNvPr>
          <p:cNvPicPr>
            <a:picLocks noChangeAspect="1"/>
          </p:cNvPicPr>
          <p:nvPr/>
        </p:nvPicPr>
        <p:blipFill>
          <a:blip r:embed="rId2"/>
          <a:stretch>
            <a:fillRect/>
          </a:stretch>
        </p:blipFill>
        <p:spPr>
          <a:xfrm>
            <a:off x="384421" y="2352869"/>
            <a:ext cx="4141915" cy="2761861"/>
          </a:xfrm>
          <a:prstGeom prst="rect">
            <a:avLst/>
          </a:prstGeom>
        </p:spPr>
      </p:pic>
    </p:spTree>
    <p:extLst>
      <p:ext uri="{BB962C8B-B14F-4D97-AF65-F5344CB8AC3E}">
        <p14:creationId xmlns:p14="http://schemas.microsoft.com/office/powerpoint/2010/main" val="21944775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33629-24B9-D50C-92F0-03AD7024F57D}"/>
              </a:ext>
            </a:extLst>
          </p:cNvPr>
          <p:cNvSpPr>
            <a:spLocks noGrp="1"/>
          </p:cNvSpPr>
          <p:nvPr>
            <p:ph type="title"/>
          </p:nvPr>
        </p:nvSpPr>
        <p:spPr>
          <a:xfrm>
            <a:off x="711425" y="0"/>
            <a:ext cx="9404723" cy="1400530"/>
          </a:xfrm>
        </p:spPr>
        <p:txBody>
          <a:bodyPr/>
          <a:lstStyle/>
          <a:p>
            <a:r>
              <a:rPr lang="en-CA" b="1" i="1" dirty="0"/>
              <a:t>Section 2: </a:t>
            </a:r>
            <a:br>
              <a:rPr lang="en-CA" b="1" i="1" dirty="0"/>
            </a:br>
            <a:r>
              <a:rPr lang="en-CA" b="1" i="1" dirty="0"/>
              <a:t>								</a:t>
            </a:r>
            <a:r>
              <a:rPr lang="en-CA" sz="4800" b="1" u="sng" dirty="0"/>
              <a:t>TEDx Talk</a:t>
            </a:r>
            <a:endParaRPr lang="en-IN" sz="4800" b="1" i="1" dirty="0"/>
          </a:p>
        </p:txBody>
      </p:sp>
      <p:sp>
        <p:nvSpPr>
          <p:cNvPr id="3" name="Content Placeholder 2">
            <a:extLst>
              <a:ext uri="{FF2B5EF4-FFF2-40B4-BE49-F238E27FC236}">
                <a16:creationId xmlns:a16="http://schemas.microsoft.com/office/drawing/2014/main" id="{34F782EB-55EC-0A21-3541-B19025F5F863}"/>
              </a:ext>
            </a:extLst>
          </p:cNvPr>
          <p:cNvSpPr>
            <a:spLocks noGrp="1"/>
          </p:cNvSpPr>
          <p:nvPr>
            <p:ph idx="1"/>
          </p:nvPr>
        </p:nvSpPr>
        <p:spPr>
          <a:xfrm>
            <a:off x="93306" y="1400530"/>
            <a:ext cx="8736401" cy="7363661"/>
          </a:xfrm>
        </p:spPr>
        <p:txBody>
          <a:bodyPr>
            <a:normAutofit/>
          </a:bodyPr>
          <a:lstStyle/>
          <a:p>
            <a:r>
              <a:rPr lang="en-CA" sz="2200" dirty="0"/>
              <a:t>What value do you get from online social interaction</a:t>
            </a:r>
          </a:p>
          <a:p>
            <a:pPr marL="0" indent="0">
              <a:buNone/>
            </a:pPr>
            <a:r>
              <a:rPr lang="en-CA" sz="2200" u="sng" dirty="0"/>
              <a:t>Ans.</a:t>
            </a:r>
            <a:r>
              <a:rPr lang="en-CA" sz="2200" dirty="0"/>
              <a:t> Online social interaction can help in communicating with friends and family, a feeling of social support, enhance the sensation of social belonging, etc.</a:t>
            </a:r>
          </a:p>
          <a:p>
            <a:r>
              <a:rPr lang="en-CA" sz="2200" dirty="0"/>
              <a:t>How is social media and social capital helping to form youth culture?</a:t>
            </a:r>
          </a:p>
          <a:p>
            <a:pPr marL="0" indent="0">
              <a:buNone/>
            </a:pPr>
            <a:r>
              <a:rPr lang="en-CA" sz="2200" u="sng" dirty="0"/>
              <a:t>Ans:</a:t>
            </a:r>
            <a:r>
              <a:rPr lang="en-CA" sz="2200" dirty="0"/>
              <a:t> Someone once said, “What you see is what you get”. This quote holds a lot of meaning. What we see online is what we think. Be it negative or positive. We don’t control what our next scroll is going to be, and therefore we are basically letting social media decide our mood and what we think. As much as this affects adults, it affects the youth even more. This is because the Pre-frontal Cortex of their brain is still being developed, which is why negative thoughts and opinions from others have a greater impact.</a:t>
            </a:r>
            <a:endParaRPr lang="en-IN" sz="2200" u="sng" dirty="0"/>
          </a:p>
        </p:txBody>
      </p:sp>
      <p:sp>
        <p:nvSpPr>
          <p:cNvPr id="4" name="TextBox 3">
            <a:extLst>
              <a:ext uri="{FF2B5EF4-FFF2-40B4-BE49-F238E27FC236}">
                <a16:creationId xmlns:a16="http://schemas.microsoft.com/office/drawing/2014/main" id="{EFEDD77C-310A-79E1-6A40-B9930DEEB287}"/>
              </a:ext>
            </a:extLst>
          </p:cNvPr>
          <p:cNvSpPr txBox="1"/>
          <p:nvPr/>
        </p:nvSpPr>
        <p:spPr>
          <a:xfrm>
            <a:off x="11383347" y="111967"/>
            <a:ext cx="312906" cy="369332"/>
          </a:xfrm>
          <a:prstGeom prst="rect">
            <a:avLst/>
          </a:prstGeom>
          <a:noFill/>
        </p:spPr>
        <p:txBody>
          <a:bodyPr wrap="none" rtlCol="0">
            <a:spAutoFit/>
          </a:bodyPr>
          <a:lstStyle/>
          <a:p>
            <a:r>
              <a:rPr lang="en-CA" dirty="0"/>
              <a:t>4</a:t>
            </a:r>
            <a:endParaRPr lang="en-IN" dirty="0"/>
          </a:p>
        </p:txBody>
      </p:sp>
      <p:pic>
        <p:nvPicPr>
          <p:cNvPr id="6" name="Picture 5" descr="Person using smartphone">
            <a:extLst>
              <a:ext uri="{FF2B5EF4-FFF2-40B4-BE49-F238E27FC236}">
                <a16:creationId xmlns:a16="http://schemas.microsoft.com/office/drawing/2014/main" id="{2FF1756A-2EE4-9B05-F4BC-E84DC860DAC4}"/>
              </a:ext>
            </a:extLst>
          </p:cNvPr>
          <p:cNvPicPr>
            <a:picLocks noChangeAspect="1"/>
          </p:cNvPicPr>
          <p:nvPr/>
        </p:nvPicPr>
        <p:blipFill>
          <a:blip r:embed="rId2"/>
          <a:stretch>
            <a:fillRect/>
          </a:stretch>
        </p:blipFill>
        <p:spPr>
          <a:xfrm>
            <a:off x="8829707" y="4631876"/>
            <a:ext cx="3362293" cy="2114157"/>
          </a:xfrm>
          <a:prstGeom prst="rect">
            <a:avLst/>
          </a:prstGeom>
        </p:spPr>
      </p:pic>
      <p:pic>
        <p:nvPicPr>
          <p:cNvPr id="8" name="Picture 7" descr="Yellow star chat bubble">
            <a:extLst>
              <a:ext uri="{FF2B5EF4-FFF2-40B4-BE49-F238E27FC236}">
                <a16:creationId xmlns:a16="http://schemas.microsoft.com/office/drawing/2014/main" id="{81078A96-58B1-36FE-CD0B-0A0B38267DB5}"/>
              </a:ext>
            </a:extLst>
          </p:cNvPr>
          <p:cNvPicPr>
            <a:picLocks noChangeAspect="1"/>
          </p:cNvPicPr>
          <p:nvPr/>
        </p:nvPicPr>
        <p:blipFill>
          <a:blip r:embed="rId3"/>
          <a:stretch>
            <a:fillRect/>
          </a:stretch>
        </p:blipFill>
        <p:spPr>
          <a:xfrm>
            <a:off x="8829706" y="1522250"/>
            <a:ext cx="3362293" cy="2068674"/>
          </a:xfrm>
          <a:prstGeom prst="rect">
            <a:avLst/>
          </a:prstGeom>
        </p:spPr>
      </p:pic>
    </p:spTree>
    <p:extLst>
      <p:ext uri="{BB962C8B-B14F-4D97-AF65-F5344CB8AC3E}">
        <p14:creationId xmlns:p14="http://schemas.microsoft.com/office/powerpoint/2010/main" val="16349636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64A312-7552-D7C6-1B3E-B2B2A51154F8}"/>
              </a:ext>
            </a:extLst>
          </p:cNvPr>
          <p:cNvSpPr>
            <a:spLocks noGrp="1"/>
          </p:cNvSpPr>
          <p:nvPr>
            <p:ph type="title"/>
          </p:nvPr>
        </p:nvSpPr>
        <p:spPr>
          <a:xfrm>
            <a:off x="646111" y="452718"/>
            <a:ext cx="9404723" cy="1400530"/>
          </a:xfrm>
        </p:spPr>
        <p:txBody>
          <a:bodyPr vert="horz" lIns="91440" tIns="45720" rIns="91440" bIns="45720" rtlCol="0" anchor="t">
            <a:normAutofit/>
          </a:bodyPr>
          <a:lstStyle/>
          <a:p>
            <a:r>
              <a:rPr lang="en-US" b="1" i="0" u="sng" kern="1200">
                <a:latin typeface="+mj-lt"/>
                <a:ea typeface="+mj-ea"/>
                <a:cs typeface="+mj-cs"/>
              </a:rPr>
              <a:t>TEDx Talk (Continued)</a:t>
            </a:r>
          </a:p>
        </p:txBody>
      </p:sp>
      <p:sp>
        <p:nvSpPr>
          <p:cNvPr id="3" name="Content Placeholder 2">
            <a:extLst>
              <a:ext uri="{FF2B5EF4-FFF2-40B4-BE49-F238E27FC236}">
                <a16:creationId xmlns:a16="http://schemas.microsoft.com/office/drawing/2014/main" id="{6A10F27E-001B-9195-C8B6-FF08A8734F4C}"/>
              </a:ext>
            </a:extLst>
          </p:cNvPr>
          <p:cNvSpPr>
            <a:spLocks noGrp="1"/>
          </p:cNvSpPr>
          <p:nvPr>
            <p:ph sz="half" idx="1"/>
          </p:nvPr>
        </p:nvSpPr>
        <p:spPr>
          <a:xfrm>
            <a:off x="286140" y="1455577"/>
            <a:ext cx="5213512" cy="4800762"/>
          </a:xfrm>
        </p:spPr>
        <p:txBody>
          <a:bodyPr vert="horz" lIns="91440" tIns="45720" rIns="91440" bIns="45720" rtlCol="0">
            <a:noAutofit/>
          </a:bodyPr>
          <a:lstStyle/>
          <a:p>
            <a:pPr>
              <a:lnSpc>
                <a:spcPct val="90000"/>
              </a:lnSpc>
            </a:pPr>
            <a:r>
              <a:rPr lang="en-US" sz="2000" dirty="0"/>
              <a:t>When you post online, do you consider how the post may be seen by others? What may it say about you? How that post may be seen in the future?</a:t>
            </a:r>
          </a:p>
          <a:p>
            <a:pPr marL="0" indent="0">
              <a:lnSpc>
                <a:spcPct val="90000"/>
              </a:lnSpc>
            </a:pPr>
            <a:r>
              <a:rPr lang="en-US" sz="2000" u="sng" dirty="0"/>
              <a:t>Ans:</a:t>
            </a:r>
            <a:r>
              <a:rPr lang="en-US" sz="2000" dirty="0"/>
              <a:t> When I post online, I always consider what others will think about it, whether it will make them think of me differently. I also make sure that it is not controversial, or rude to anybody. I recently got to know that it can take years to take down a post or to delete a photo from social media platforms. While taking precautions is fruitful, It also develops a feeling of insecurity, like what if I make a mistake? What will others think about me then, etc.</a:t>
            </a:r>
          </a:p>
          <a:p>
            <a:pPr marL="0" indent="0">
              <a:lnSpc>
                <a:spcPct val="90000"/>
              </a:lnSpc>
            </a:pPr>
            <a:endParaRPr lang="en-US" sz="2000" dirty="0"/>
          </a:p>
        </p:txBody>
      </p:sp>
      <p:sp>
        <p:nvSpPr>
          <p:cNvPr id="4" name="TextBox 3">
            <a:extLst>
              <a:ext uri="{FF2B5EF4-FFF2-40B4-BE49-F238E27FC236}">
                <a16:creationId xmlns:a16="http://schemas.microsoft.com/office/drawing/2014/main" id="{D8AF846D-D6B8-A018-D941-75A2E541D867}"/>
              </a:ext>
            </a:extLst>
          </p:cNvPr>
          <p:cNvSpPr txBox="1"/>
          <p:nvPr/>
        </p:nvSpPr>
        <p:spPr>
          <a:xfrm>
            <a:off x="11328998" y="253788"/>
            <a:ext cx="579165" cy="397860"/>
          </a:xfrm>
          <a:prstGeom prst="rect">
            <a:avLst/>
          </a:prstGeom>
        </p:spPr>
        <p:txBody>
          <a:bodyPr vert="horz" lIns="91440" tIns="45720" rIns="91440" bIns="45720" rtlCol="0">
            <a:normAutofit/>
          </a:bodyPr>
          <a:lstStyle/>
          <a:p>
            <a:pPr>
              <a:spcBef>
                <a:spcPts val="1000"/>
              </a:spcBef>
              <a:buClr>
                <a:schemeClr val="accent1"/>
              </a:buClr>
              <a:buSzPct val="80000"/>
            </a:pPr>
            <a:r>
              <a:rPr lang="en-US" dirty="0">
                <a:latin typeface="+mj-lt"/>
                <a:ea typeface="+mj-ea"/>
                <a:cs typeface="+mj-cs"/>
              </a:rPr>
              <a:t>5</a:t>
            </a:r>
          </a:p>
        </p:txBody>
      </p:sp>
      <p:pic>
        <p:nvPicPr>
          <p:cNvPr id="9" name="Picture 8">
            <a:extLst>
              <a:ext uri="{FF2B5EF4-FFF2-40B4-BE49-F238E27FC236}">
                <a16:creationId xmlns:a16="http://schemas.microsoft.com/office/drawing/2014/main" id="{CF81EDCD-6E48-A55B-660B-88AE7FD7357A}"/>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5905647" y="1853248"/>
            <a:ext cx="6000214" cy="4668917"/>
          </a:xfrm>
          <a:prstGeom prst="rect">
            <a:avLst/>
          </a:prstGeom>
        </p:spPr>
      </p:pic>
    </p:spTree>
    <p:extLst>
      <p:ext uri="{BB962C8B-B14F-4D97-AF65-F5344CB8AC3E}">
        <p14:creationId xmlns:p14="http://schemas.microsoft.com/office/powerpoint/2010/main" val="38897027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971CC-0F9F-735C-CFB5-511B875943DB}"/>
              </a:ext>
            </a:extLst>
          </p:cNvPr>
          <p:cNvSpPr>
            <a:spLocks noGrp="1"/>
          </p:cNvSpPr>
          <p:nvPr>
            <p:ph type="title"/>
          </p:nvPr>
        </p:nvSpPr>
        <p:spPr>
          <a:xfrm>
            <a:off x="646111" y="452718"/>
            <a:ext cx="9404723" cy="1198800"/>
          </a:xfrm>
        </p:spPr>
        <p:txBody>
          <a:bodyPr vert="horz" lIns="91440" tIns="45720" rIns="91440" bIns="45720" rtlCol="0" anchor="t">
            <a:noAutofit/>
          </a:bodyPr>
          <a:lstStyle/>
          <a:p>
            <a:r>
              <a:rPr lang="en-US" b="1" i="0" kern="1200" dirty="0">
                <a:latin typeface="+mj-lt"/>
                <a:ea typeface="+mj-ea"/>
                <a:cs typeface="+mj-cs"/>
              </a:rPr>
              <a:t>Section 3:</a:t>
            </a:r>
            <a:br>
              <a:rPr lang="en-US" b="1" i="0" kern="1200" dirty="0">
                <a:latin typeface="+mj-lt"/>
                <a:ea typeface="+mj-ea"/>
                <a:cs typeface="+mj-cs"/>
              </a:rPr>
            </a:br>
            <a:r>
              <a:rPr lang="en-US" b="1" i="0" kern="1200" dirty="0">
                <a:latin typeface="+mj-lt"/>
                <a:ea typeface="+mj-ea"/>
                <a:cs typeface="+mj-cs"/>
              </a:rPr>
              <a:t>						</a:t>
            </a:r>
            <a:r>
              <a:rPr lang="en-US" b="1" i="0" u="sng" kern="1200" dirty="0">
                <a:latin typeface="+mj-lt"/>
                <a:ea typeface="+mj-ea"/>
                <a:cs typeface="+mj-cs"/>
              </a:rPr>
              <a:t>Consider The Future</a:t>
            </a:r>
            <a:endParaRPr lang="en-US" b="1" i="0" kern="1200" dirty="0">
              <a:latin typeface="+mj-lt"/>
              <a:ea typeface="+mj-ea"/>
              <a:cs typeface="+mj-cs"/>
            </a:endParaRPr>
          </a:p>
        </p:txBody>
      </p:sp>
      <p:sp>
        <p:nvSpPr>
          <p:cNvPr id="3" name="Content Placeholder 2">
            <a:extLst>
              <a:ext uri="{FF2B5EF4-FFF2-40B4-BE49-F238E27FC236}">
                <a16:creationId xmlns:a16="http://schemas.microsoft.com/office/drawing/2014/main" id="{06FE771A-801E-B2AD-7E21-2E9F67FD5D9C}"/>
              </a:ext>
            </a:extLst>
          </p:cNvPr>
          <p:cNvSpPr>
            <a:spLocks noGrp="1"/>
          </p:cNvSpPr>
          <p:nvPr>
            <p:ph sz="half" idx="1"/>
          </p:nvPr>
        </p:nvSpPr>
        <p:spPr>
          <a:xfrm>
            <a:off x="341312" y="2004591"/>
            <a:ext cx="5754688" cy="4625975"/>
          </a:xfrm>
        </p:spPr>
        <p:txBody>
          <a:bodyPr vert="horz" lIns="91440" tIns="45720" rIns="91440" bIns="45720" rtlCol="0">
            <a:normAutofit fontScale="92500" lnSpcReduction="20000"/>
          </a:bodyPr>
          <a:lstStyle/>
          <a:p>
            <a:pPr>
              <a:lnSpc>
                <a:spcPct val="90000"/>
              </a:lnSpc>
            </a:pPr>
            <a:r>
              <a:rPr lang="en-US" sz="2400" dirty="0"/>
              <a:t>Do you see any similarities in the world presented in this video and the world you live in?</a:t>
            </a:r>
          </a:p>
          <a:p>
            <a:pPr marL="0" indent="0">
              <a:lnSpc>
                <a:spcPct val="90000"/>
              </a:lnSpc>
            </a:pPr>
            <a:r>
              <a:rPr lang="en-US" sz="2400" u="sng" dirty="0"/>
              <a:t>Ans:</a:t>
            </a:r>
            <a:r>
              <a:rPr lang="en-US" sz="2400" dirty="0"/>
              <a:t> Yes, I see a lot of similarities in the video presented and in real life. Some of them are: </a:t>
            </a:r>
          </a:p>
          <a:p>
            <a:pPr marL="457200" indent="-457200">
              <a:lnSpc>
                <a:spcPct val="90000"/>
              </a:lnSpc>
            </a:pPr>
            <a:r>
              <a:rPr lang="en-US" sz="2400" dirty="0"/>
              <a:t>Happiness depends on social media</a:t>
            </a:r>
          </a:p>
          <a:p>
            <a:pPr marL="457200" indent="-457200">
              <a:lnSpc>
                <a:spcPct val="90000"/>
              </a:lnSpc>
            </a:pPr>
            <a:r>
              <a:rPr lang="en-US" sz="2400" dirty="0"/>
              <a:t>Your mood depends on how many likes/views you have. </a:t>
            </a:r>
          </a:p>
          <a:p>
            <a:pPr marL="457200" indent="-457200">
              <a:lnSpc>
                <a:spcPct val="90000"/>
              </a:lnSpc>
            </a:pPr>
            <a:r>
              <a:rPr lang="en-US" sz="2400" dirty="0"/>
              <a:t>What others think about you matters so much, that you are willing to change yourself for others</a:t>
            </a:r>
          </a:p>
          <a:p>
            <a:pPr marL="457200" indent="-457200">
              <a:lnSpc>
                <a:spcPct val="90000"/>
              </a:lnSpc>
            </a:pPr>
            <a:r>
              <a:rPr lang="en-US" sz="2400" dirty="0"/>
              <a:t>The stereotype that people with more followers (or higher ratings in this case) are better individuals.</a:t>
            </a:r>
          </a:p>
        </p:txBody>
      </p:sp>
      <p:sp>
        <p:nvSpPr>
          <p:cNvPr id="4" name="TextBox 3">
            <a:extLst>
              <a:ext uri="{FF2B5EF4-FFF2-40B4-BE49-F238E27FC236}">
                <a16:creationId xmlns:a16="http://schemas.microsoft.com/office/drawing/2014/main" id="{4DB9608A-AFF6-BBD0-75EB-98EE3F86A997}"/>
              </a:ext>
            </a:extLst>
          </p:cNvPr>
          <p:cNvSpPr txBox="1"/>
          <p:nvPr/>
        </p:nvSpPr>
        <p:spPr>
          <a:xfrm>
            <a:off x="11464744" y="322543"/>
            <a:ext cx="317682" cy="401357"/>
          </a:xfrm>
          <a:prstGeom prst="rect">
            <a:avLst/>
          </a:prstGeom>
        </p:spPr>
        <p:txBody>
          <a:bodyPr vert="horz" lIns="91440" tIns="45720" rIns="91440" bIns="45720" rtlCol="0">
            <a:normAutofit/>
          </a:bodyPr>
          <a:lstStyle/>
          <a:p>
            <a:pPr>
              <a:spcBef>
                <a:spcPts val="1000"/>
              </a:spcBef>
              <a:buClr>
                <a:schemeClr val="accent1"/>
              </a:buClr>
              <a:buSzPct val="80000"/>
            </a:pPr>
            <a:r>
              <a:rPr lang="en-US" sz="2000" dirty="0">
                <a:latin typeface="+mj-lt"/>
                <a:ea typeface="+mj-ea"/>
                <a:cs typeface="+mj-cs"/>
              </a:rPr>
              <a:t>6</a:t>
            </a:r>
          </a:p>
        </p:txBody>
      </p:sp>
      <p:pic>
        <p:nvPicPr>
          <p:cNvPr id="6" name="Picture 5">
            <a:extLst>
              <a:ext uri="{FF2B5EF4-FFF2-40B4-BE49-F238E27FC236}">
                <a16:creationId xmlns:a16="http://schemas.microsoft.com/office/drawing/2014/main" id="{558A4263-807D-864A-30CD-386DA7D01154}"/>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6310765" y="2258008"/>
            <a:ext cx="5799354" cy="3292248"/>
          </a:xfrm>
          <a:custGeom>
            <a:avLst/>
            <a:gdLst>
              <a:gd name="connsiteX0" fmla="*/ 0 w 5799354"/>
              <a:gd name="connsiteY0" fmla="*/ 0 h 3292248"/>
              <a:gd name="connsiteX1" fmla="*/ 5799354 w 5799354"/>
              <a:gd name="connsiteY1" fmla="*/ 0 h 3292248"/>
              <a:gd name="connsiteX2" fmla="*/ 5799354 w 5799354"/>
              <a:gd name="connsiteY2" fmla="*/ 3292248 h 3292248"/>
              <a:gd name="connsiteX3" fmla="*/ 0 w 5799354"/>
              <a:gd name="connsiteY3" fmla="*/ 3292248 h 3292248"/>
              <a:gd name="connsiteX4" fmla="*/ 0 w 5799354"/>
              <a:gd name="connsiteY4" fmla="*/ 0 h 3292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9354" h="3292248" fill="none" extrusionOk="0">
                <a:moveTo>
                  <a:pt x="0" y="0"/>
                </a:moveTo>
                <a:cubicBezTo>
                  <a:pt x="1859696" y="106158"/>
                  <a:pt x="4745002" y="45623"/>
                  <a:pt x="5799354" y="0"/>
                </a:cubicBezTo>
                <a:cubicBezTo>
                  <a:pt x="5838472" y="1332543"/>
                  <a:pt x="5965393" y="1695554"/>
                  <a:pt x="5799354" y="3292248"/>
                </a:cubicBezTo>
                <a:cubicBezTo>
                  <a:pt x="4746317" y="3271356"/>
                  <a:pt x="2570046" y="3238162"/>
                  <a:pt x="0" y="3292248"/>
                </a:cubicBezTo>
                <a:cubicBezTo>
                  <a:pt x="-63472" y="2217362"/>
                  <a:pt x="-150550" y="586865"/>
                  <a:pt x="0" y="0"/>
                </a:cubicBezTo>
                <a:close/>
              </a:path>
              <a:path w="5799354" h="3292248" stroke="0" extrusionOk="0">
                <a:moveTo>
                  <a:pt x="0" y="0"/>
                </a:moveTo>
                <a:cubicBezTo>
                  <a:pt x="1084267" y="113825"/>
                  <a:pt x="4798705" y="-30942"/>
                  <a:pt x="5799354" y="0"/>
                </a:cubicBezTo>
                <a:cubicBezTo>
                  <a:pt x="5824437" y="856952"/>
                  <a:pt x="5823853" y="2189475"/>
                  <a:pt x="5799354" y="3292248"/>
                </a:cubicBezTo>
                <a:cubicBezTo>
                  <a:pt x="3323971" y="3321386"/>
                  <a:pt x="1181343" y="3442922"/>
                  <a:pt x="0" y="3292248"/>
                </a:cubicBezTo>
                <a:cubicBezTo>
                  <a:pt x="78391" y="1662215"/>
                  <a:pt x="-148033" y="1469863"/>
                  <a:pt x="0" y="0"/>
                </a:cubicBezTo>
                <a:close/>
              </a:path>
            </a:pathLst>
          </a:custGeom>
          <a:ln w="28575">
            <a:solidFill>
              <a:schemeClr val="tx1"/>
            </a:solidFill>
            <a:extLst>
              <a:ext uri="{C807C97D-BFC1-408E-A445-0C87EB9F89A2}">
                <ask:lineSketchStyleProps xmlns:ask="http://schemas.microsoft.com/office/drawing/2018/sketchyshapes" sd="76624312">
                  <a:prstGeom prst="rect">
                    <a:avLst/>
                  </a:prstGeom>
                  <ask:type>
                    <ask:lineSketchCurved/>
                  </ask:type>
                </ask:lineSketchStyleProps>
              </a:ext>
            </a:extLst>
          </a:ln>
        </p:spPr>
      </p:pic>
    </p:spTree>
    <p:extLst>
      <p:ext uri="{BB962C8B-B14F-4D97-AF65-F5344CB8AC3E}">
        <p14:creationId xmlns:p14="http://schemas.microsoft.com/office/powerpoint/2010/main" val="32731299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14EFD-7732-CA04-D28D-F7F6BBCBA4C5}"/>
              </a:ext>
            </a:extLst>
          </p:cNvPr>
          <p:cNvSpPr>
            <a:spLocks noGrp="1"/>
          </p:cNvSpPr>
          <p:nvPr>
            <p:ph type="title"/>
          </p:nvPr>
        </p:nvSpPr>
        <p:spPr>
          <a:xfrm>
            <a:off x="646111" y="452718"/>
            <a:ext cx="9404723" cy="844237"/>
          </a:xfrm>
        </p:spPr>
        <p:txBody>
          <a:bodyPr/>
          <a:lstStyle/>
          <a:p>
            <a:pPr algn="ctr"/>
            <a:r>
              <a:rPr lang="en-CA" b="1" u="sng" dirty="0"/>
              <a:t>Consider The Future (Continued) </a:t>
            </a:r>
            <a:endParaRPr lang="en-IN" b="1" u="sng" dirty="0"/>
          </a:p>
        </p:txBody>
      </p:sp>
      <p:sp>
        <p:nvSpPr>
          <p:cNvPr id="3" name="Content Placeholder 2">
            <a:extLst>
              <a:ext uri="{FF2B5EF4-FFF2-40B4-BE49-F238E27FC236}">
                <a16:creationId xmlns:a16="http://schemas.microsoft.com/office/drawing/2014/main" id="{FA39BE0C-2214-F56B-0236-0B6700251440}"/>
              </a:ext>
            </a:extLst>
          </p:cNvPr>
          <p:cNvSpPr>
            <a:spLocks noGrp="1"/>
          </p:cNvSpPr>
          <p:nvPr>
            <p:ph idx="1"/>
          </p:nvPr>
        </p:nvSpPr>
        <p:spPr>
          <a:xfrm>
            <a:off x="142260" y="1427585"/>
            <a:ext cx="7247586" cy="5430416"/>
          </a:xfrm>
        </p:spPr>
        <p:txBody>
          <a:bodyPr>
            <a:normAutofit/>
          </a:bodyPr>
          <a:lstStyle/>
          <a:p>
            <a:r>
              <a:rPr lang="en-CA" sz="2400" dirty="0"/>
              <a:t>How does the main character gain or lose points? Why are these points important to her?</a:t>
            </a:r>
          </a:p>
          <a:p>
            <a:pPr marL="0" indent="0">
              <a:buNone/>
            </a:pPr>
            <a:r>
              <a:rPr lang="en-CA" sz="2400" u="sng" dirty="0"/>
              <a:t>Ans.</a:t>
            </a:r>
            <a:r>
              <a:rPr lang="en-CA" sz="2400" dirty="0"/>
              <a:t> The main character gains or loses points based on how many people like their posts. Her happiness is solely dependent on her rating, which was 4.2 , not being too bad. In the second video, she met her colleague, who brought her a smoothie to help his 3.1 rating. Everyone looked at him in disgust, and when the main character showed an act of kindness by giving him a better rating, others started rating her low. Also, apparently something bad happens when one has a rating 2.5 or lower.</a:t>
            </a:r>
            <a:endParaRPr lang="en-IN" sz="2400" u="sng" dirty="0"/>
          </a:p>
        </p:txBody>
      </p:sp>
      <p:sp>
        <p:nvSpPr>
          <p:cNvPr id="4" name="TextBox 3">
            <a:extLst>
              <a:ext uri="{FF2B5EF4-FFF2-40B4-BE49-F238E27FC236}">
                <a16:creationId xmlns:a16="http://schemas.microsoft.com/office/drawing/2014/main" id="{CDBB8D12-49E6-418F-074D-E059745D7CCC}"/>
              </a:ext>
            </a:extLst>
          </p:cNvPr>
          <p:cNvSpPr txBox="1"/>
          <p:nvPr/>
        </p:nvSpPr>
        <p:spPr>
          <a:xfrm>
            <a:off x="11430000" y="233265"/>
            <a:ext cx="312906" cy="369332"/>
          </a:xfrm>
          <a:prstGeom prst="rect">
            <a:avLst/>
          </a:prstGeom>
          <a:noFill/>
        </p:spPr>
        <p:txBody>
          <a:bodyPr wrap="none" rtlCol="0">
            <a:spAutoFit/>
          </a:bodyPr>
          <a:lstStyle/>
          <a:p>
            <a:r>
              <a:rPr lang="en-CA" dirty="0"/>
              <a:t>7</a:t>
            </a:r>
            <a:endParaRPr lang="en-IN" dirty="0"/>
          </a:p>
        </p:txBody>
      </p:sp>
      <p:pic>
        <p:nvPicPr>
          <p:cNvPr id="6" name="Picture 5">
            <a:extLst>
              <a:ext uri="{FF2B5EF4-FFF2-40B4-BE49-F238E27FC236}">
                <a16:creationId xmlns:a16="http://schemas.microsoft.com/office/drawing/2014/main" id="{62AE0C11-897D-B744-CF4D-2BDD47272A99}"/>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7404284" y="1488524"/>
            <a:ext cx="4787716" cy="3880952"/>
          </a:xfrm>
          <a:prstGeom prst="rect">
            <a:avLst/>
          </a:prstGeom>
        </p:spPr>
      </p:pic>
    </p:spTree>
    <p:extLst>
      <p:ext uri="{BB962C8B-B14F-4D97-AF65-F5344CB8AC3E}">
        <p14:creationId xmlns:p14="http://schemas.microsoft.com/office/powerpoint/2010/main" val="31072862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6708F-B11C-6E92-1D19-3E8A315DEBCB}"/>
              </a:ext>
            </a:extLst>
          </p:cNvPr>
          <p:cNvSpPr>
            <a:spLocks noGrp="1"/>
          </p:cNvSpPr>
          <p:nvPr>
            <p:ph type="title"/>
          </p:nvPr>
        </p:nvSpPr>
        <p:spPr>
          <a:xfrm>
            <a:off x="645130" y="0"/>
            <a:ext cx="9404723" cy="1348090"/>
          </a:xfrm>
        </p:spPr>
        <p:txBody>
          <a:bodyPr/>
          <a:lstStyle/>
          <a:p>
            <a:pPr algn="ctr"/>
            <a:br>
              <a:rPr lang="en-CA" b="1" u="sng" dirty="0"/>
            </a:br>
            <a:r>
              <a:rPr lang="en-CA" b="1" u="sng" dirty="0"/>
              <a:t>Consider The Future (Continued)</a:t>
            </a:r>
          </a:p>
        </p:txBody>
      </p:sp>
      <p:sp>
        <p:nvSpPr>
          <p:cNvPr id="3" name="Content Placeholder 2">
            <a:extLst>
              <a:ext uri="{FF2B5EF4-FFF2-40B4-BE49-F238E27FC236}">
                <a16:creationId xmlns:a16="http://schemas.microsoft.com/office/drawing/2014/main" id="{260AD564-E297-BD17-8403-207357ADFC99}"/>
              </a:ext>
            </a:extLst>
          </p:cNvPr>
          <p:cNvSpPr>
            <a:spLocks noGrp="1"/>
          </p:cNvSpPr>
          <p:nvPr>
            <p:ph idx="1"/>
          </p:nvPr>
        </p:nvSpPr>
        <p:spPr>
          <a:xfrm>
            <a:off x="5197150" y="1483567"/>
            <a:ext cx="6994849" cy="5374433"/>
          </a:xfrm>
        </p:spPr>
        <p:txBody>
          <a:bodyPr>
            <a:noAutofit/>
          </a:bodyPr>
          <a:lstStyle/>
          <a:p>
            <a:r>
              <a:rPr lang="en-CA" sz="2200" dirty="0"/>
              <a:t>What values might be derived from this type of social interaction?</a:t>
            </a:r>
          </a:p>
          <a:p>
            <a:pPr marL="0" indent="0">
              <a:buNone/>
            </a:pPr>
            <a:r>
              <a:rPr lang="en-CA" sz="2200" u="sng" dirty="0"/>
              <a:t>Ans:</a:t>
            </a:r>
            <a:r>
              <a:rPr lang="en-CA" sz="2200" dirty="0"/>
              <a:t> Everybody interacts with each other only for likes, They stay away and make people with low ratings feel bad, and if someone tries to be kind and help them, society turns their back on them, the main character drank coffee so she could get more likes, the person with a 3.1 rating only brought her a smoothie so that she could like him, etc.</a:t>
            </a:r>
          </a:p>
          <a:p>
            <a:pPr marL="0" indent="0">
              <a:buNone/>
            </a:pPr>
            <a:r>
              <a:rPr lang="en-CA" sz="2200" dirty="0"/>
              <a:t>All these things show how dependent society is on social media and how everybody finds happiness when others like them, not being happy by themselves. This is a very disappointing truth, and I hope nothing like this ever happens in real life.</a:t>
            </a:r>
            <a:endParaRPr lang="en-IN" sz="2200" dirty="0"/>
          </a:p>
        </p:txBody>
      </p:sp>
      <p:sp>
        <p:nvSpPr>
          <p:cNvPr id="4" name="TextBox 3">
            <a:extLst>
              <a:ext uri="{FF2B5EF4-FFF2-40B4-BE49-F238E27FC236}">
                <a16:creationId xmlns:a16="http://schemas.microsoft.com/office/drawing/2014/main" id="{1F3EEF36-AA99-77CA-20DB-98028AC67ECD}"/>
              </a:ext>
            </a:extLst>
          </p:cNvPr>
          <p:cNvSpPr txBox="1"/>
          <p:nvPr/>
        </p:nvSpPr>
        <p:spPr>
          <a:xfrm>
            <a:off x="11457992" y="219452"/>
            <a:ext cx="312906" cy="369332"/>
          </a:xfrm>
          <a:prstGeom prst="rect">
            <a:avLst/>
          </a:prstGeom>
          <a:noFill/>
        </p:spPr>
        <p:txBody>
          <a:bodyPr wrap="none" rtlCol="0">
            <a:spAutoFit/>
          </a:bodyPr>
          <a:lstStyle/>
          <a:p>
            <a:r>
              <a:rPr lang="en-CA" dirty="0"/>
              <a:t>8</a:t>
            </a:r>
            <a:endParaRPr lang="en-IN" dirty="0"/>
          </a:p>
        </p:txBody>
      </p:sp>
      <p:pic>
        <p:nvPicPr>
          <p:cNvPr id="6" name="Picture 5">
            <a:extLst>
              <a:ext uri="{FF2B5EF4-FFF2-40B4-BE49-F238E27FC236}">
                <a16:creationId xmlns:a16="http://schemas.microsoft.com/office/drawing/2014/main" id="{8698A8E1-DA62-1A69-D1E6-10D6ED7506C4}"/>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0" y="2304661"/>
            <a:ext cx="5145620" cy="4014594"/>
          </a:xfrm>
          <a:prstGeom prst="rect">
            <a:avLst/>
          </a:prstGeom>
        </p:spPr>
      </p:pic>
    </p:spTree>
    <p:extLst>
      <p:ext uri="{BB962C8B-B14F-4D97-AF65-F5344CB8AC3E}">
        <p14:creationId xmlns:p14="http://schemas.microsoft.com/office/powerpoint/2010/main" val="37242575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08699-31F2-3753-A31D-5EF019C8F0E8}"/>
              </a:ext>
            </a:extLst>
          </p:cNvPr>
          <p:cNvSpPr>
            <a:spLocks noGrp="1"/>
          </p:cNvSpPr>
          <p:nvPr>
            <p:ph type="title"/>
          </p:nvPr>
        </p:nvSpPr>
        <p:spPr>
          <a:xfrm>
            <a:off x="1103312" y="4849"/>
            <a:ext cx="8946541" cy="1348090"/>
          </a:xfrm>
        </p:spPr>
        <p:txBody>
          <a:bodyPr/>
          <a:lstStyle/>
          <a:p>
            <a:pPr algn="ctr"/>
            <a:br>
              <a:rPr lang="en-CA" dirty="0"/>
            </a:br>
            <a:r>
              <a:rPr lang="en-CA" b="1" u="sng" dirty="0"/>
              <a:t>Consider The Future (Continued)</a:t>
            </a:r>
            <a:endParaRPr lang="en-IN" dirty="0"/>
          </a:p>
        </p:txBody>
      </p:sp>
      <p:sp>
        <p:nvSpPr>
          <p:cNvPr id="3" name="Content Placeholder 2">
            <a:extLst>
              <a:ext uri="{FF2B5EF4-FFF2-40B4-BE49-F238E27FC236}">
                <a16:creationId xmlns:a16="http://schemas.microsoft.com/office/drawing/2014/main" id="{2C612A6F-4122-B419-F0D5-B3B721460A4E}"/>
              </a:ext>
            </a:extLst>
          </p:cNvPr>
          <p:cNvSpPr>
            <a:spLocks noGrp="1"/>
          </p:cNvSpPr>
          <p:nvPr>
            <p:ph idx="1"/>
          </p:nvPr>
        </p:nvSpPr>
        <p:spPr>
          <a:xfrm>
            <a:off x="6096000" y="2024926"/>
            <a:ext cx="6096000" cy="4828225"/>
          </a:xfrm>
        </p:spPr>
        <p:txBody>
          <a:bodyPr>
            <a:normAutofit/>
          </a:bodyPr>
          <a:lstStyle/>
          <a:p>
            <a:r>
              <a:rPr lang="en-CA" sz="2400" dirty="0"/>
              <a:t>How are social interactions changed in the world of these clips?</a:t>
            </a:r>
          </a:p>
          <a:p>
            <a:pPr marL="0" indent="0">
              <a:buNone/>
            </a:pPr>
            <a:r>
              <a:rPr lang="en-CA" sz="2400" u="sng" dirty="0"/>
              <a:t>Ans:</a:t>
            </a:r>
            <a:r>
              <a:rPr lang="en-CA" sz="2400" dirty="0"/>
              <a:t> Social interactions in the world presented isn’t about talking to others or having a general conversation. It is all self-centered. Nobody talks to each other for any other purpose than to get a better rating. This is a really sad truth of how social media has made everybody selfish and self-centered and how isolated the world really has become.</a:t>
            </a:r>
            <a:endParaRPr lang="en-IN" sz="2400" u="sng" dirty="0"/>
          </a:p>
        </p:txBody>
      </p:sp>
      <p:sp>
        <p:nvSpPr>
          <p:cNvPr id="4" name="TextBox 3">
            <a:extLst>
              <a:ext uri="{FF2B5EF4-FFF2-40B4-BE49-F238E27FC236}">
                <a16:creationId xmlns:a16="http://schemas.microsoft.com/office/drawing/2014/main" id="{75969C58-3E30-572B-FA32-ED10E75C632B}"/>
              </a:ext>
            </a:extLst>
          </p:cNvPr>
          <p:cNvSpPr txBox="1"/>
          <p:nvPr/>
        </p:nvSpPr>
        <p:spPr>
          <a:xfrm>
            <a:off x="11485984" y="163469"/>
            <a:ext cx="312906" cy="369332"/>
          </a:xfrm>
          <a:prstGeom prst="rect">
            <a:avLst/>
          </a:prstGeom>
          <a:noFill/>
        </p:spPr>
        <p:txBody>
          <a:bodyPr wrap="none" rtlCol="0">
            <a:spAutoFit/>
          </a:bodyPr>
          <a:lstStyle/>
          <a:p>
            <a:r>
              <a:rPr lang="en-CA" dirty="0"/>
              <a:t>9</a:t>
            </a:r>
            <a:endParaRPr lang="en-IN" dirty="0"/>
          </a:p>
        </p:txBody>
      </p:sp>
      <p:pic>
        <p:nvPicPr>
          <p:cNvPr id="6" name="Picture 5">
            <a:extLst>
              <a:ext uri="{FF2B5EF4-FFF2-40B4-BE49-F238E27FC236}">
                <a16:creationId xmlns:a16="http://schemas.microsoft.com/office/drawing/2014/main" id="{C4D9F664-70C6-37B8-C4D4-E2E01542CC02}"/>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447871" y="2228698"/>
            <a:ext cx="5243804" cy="3472563"/>
          </a:xfrm>
          <a:prstGeom prst="rect">
            <a:avLst/>
          </a:prstGeom>
        </p:spPr>
      </p:pic>
    </p:spTree>
    <p:extLst>
      <p:ext uri="{BB962C8B-B14F-4D97-AF65-F5344CB8AC3E}">
        <p14:creationId xmlns:p14="http://schemas.microsoft.com/office/powerpoint/2010/main" val="151503455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TM78884036_DIGITAL ION DESIGN_SL_V1.pptx" id="{AD58A1CE-E9E9-4C2E-83A0-65FD4522F93A}" vid="{1E9553B9-AA04-4A15-9836-1E066825781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4f97bf0e-78ce-4394-a64e-69d429569ae2"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1E5541A87BDA148A571E9B1858BC5DC" ma:contentTypeVersion="11" ma:contentTypeDescription="Create a new document." ma:contentTypeScope="" ma:versionID="346cb71a9fe2d69e04335b087f3a44f7">
  <xsd:schema xmlns:xsd="http://www.w3.org/2001/XMLSchema" xmlns:xs="http://www.w3.org/2001/XMLSchema" xmlns:p="http://schemas.microsoft.com/office/2006/metadata/properties" xmlns:ns3="4f97bf0e-78ce-4394-a64e-69d429569ae2" xmlns:ns4="c99d89f2-9196-44b9-b14e-e507728602ff" targetNamespace="http://schemas.microsoft.com/office/2006/metadata/properties" ma:root="true" ma:fieldsID="78bcbffae0a048162daa01280d81a1fe" ns3:_="" ns4:_="">
    <xsd:import namespace="4f97bf0e-78ce-4394-a64e-69d429569ae2"/>
    <xsd:import namespace="c99d89f2-9196-44b9-b14e-e507728602ff"/>
    <xsd:element name="properties">
      <xsd:complexType>
        <xsd:sequence>
          <xsd:element name="documentManagement">
            <xsd:complexType>
              <xsd:all>
                <xsd:element ref="ns3:MediaServiceMetadata" minOccurs="0"/>
                <xsd:element ref="ns3:MediaServiceFastMetadata" minOccurs="0"/>
                <xsd:element ref="ns3:_activity" minOccurs="0"/>
                <xsd:element ref="ns3:MediaServiceAutoTags" minOccurs="0"/>
                <xsd:element ref="ns3:MediaServiceGenerationTime" minOccurs="0"/>
                <xsd:element ref="ns3:MediaServiceEventHashCode" minOccurs="0"/>
                <xsd:element ref="ns3:MediaServiceDateTaken" minOccurs="0"/>
                <xsd:element ref="ns4:SharedWithUsers" minOccurs="0"/>
                <xsd:element ref="ns4:SharedWithDetails" minOccurs="0"/>
                <xsd:element ref="ns4:SharingHintHash"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f97bf0e-78ce-4394-a64e-69d429569ae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_activity" ma:index="10" nillable="true" ma:displayName="_activity" ma:hidden="true" ma:internalName="_activity">
      <xsd:simpleType>
        <xsd:restriction base="dms:Note"/>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99d89f2-9196-44b9-b14e-e507728602ff"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SharingHintHash" ma:index="17"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48C88F1-1664-415F-AFCE-F6CF45809817}">
  <ds:schemaRefs>
    <ds:schemaRef ds:uri="http://schemas.microsoft.com/office/2006/metadata/properties"/>
    <ds:schemaRef ds:uri="http://purl.org/dc/elements/1.1/"/>
    <ds:schemaRef ds:uri="http://purl.org/dc/dcmitype/"/>
    <ds:schemaRef ds:uri="4f97bf0e-78ce-4394-a64e-69d429569ae2"/>
    <ds:schemaRef ds:uri="http://schemas.microsoft.com/office/2006/documentManagement/types"/>
    <ds:schemaRef ds:uri="c99d89f2-9196-44b9-b14e-e507728602ff"/>
    <ds:schemaRef ds:uri="http://schemas.microsoft.com/office/infopath/2007/PartnerControls"/>
    <ds:schemaRef ds:uri="http://schemas.openxmlformats.org/package/2006/metadata/core-properties"/>
    <ds:schemaRef ds:uri="http://www.w3.org/XML/1998/namespace"/>
    <ds:schemaRef ds:uri="http://purl.org/dc/terms/"/>
  </ds:schemaRefs>
</ds:datastoreItem>
</file>

<file path=customXml/itemProps2.xml><?xml version="1.0" encoding="utf-8"?>
<ds:datastoreItem xmlns:ds="http://schemas.openxmlformats.org/officeDocument/2006/customXml" ds:itemID="{AA9970EC-03A4-467C-9283-B2CD239D620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f97bf0e-78ce-4394-a64e-69d429569ae2"/>
    <ds:schemaRef ds:uri="c99d89f2-9196-44b9-b14e-e507728602f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D16958A-754B-4396-9457-FD7A427A37D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Digital design</Template>
  <TotalTime>1036</TotalTime>
  <Words>1426</Words>
  <Application>Microsoft Office PowerPoint</Application>
  <PresentationFormat>Widescreen</PresentationFormat>
  <Paragraphs>63</Paragraphs>
  <Slides>12</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Calibri</vt:lpstr>
      <vt:lpstr>Century Gothic</vt:lpstr>
      <vt:lpstr>Wingdings 3</vt:lpstr>
      <vt:lpstr>Ion</vt:lpstr>
      <vt:lpstr>Social Media and Me</vt:lpstr>
      <vt:lpstr>Section 1:       Self Reflection </vt:lpstr>
      <vt:lpstr> Self Reflection (Continued)</vt:lpstr>
      <vt:lpstr>Section 2:          TEDx Talk</vt:lpstr>
      <vt:lpstr>TEDx Talk (Continued)</vt:lpstr>
      <vt:lpstr>Section 3:       Consider The Future</vt:lpstr>
      <vt:lpstr>Consider The Future (Continued) </vt:lpstr>
      <vt:lpstr> Consider The Future (Continued)</vt:lpstr>
      <vt:lpstr> Consider The Future (Continued)</vt:lpstr>
      <vt:lpstr>Section 4: Critical Core Competency Reflection</vt:lpstr>
      <vt:lpstr> Critical Core Competency Reflection (Continued)</vt:lpstr>
      <vt:lpstr>Citations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Social Media and Me</dc:title>
  <dc:creator>088S-Raghuwanshi, Adhvik</dc:creator>
  <cp:lastModifiedBy>Adhvik Raghuwanshi</cp:lastModifiedBy>
  <cp:revision>3</cp:revision>
  <dcterms:created xsi:type="dcterms:W3CDTF">2024-01-22T19:12:56Z</dcterms:created>
  <dcterms:modified xsi:type="dcterms:W3CDTF">2024-02-01T01:57:01Z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0x010100E1E5541A87BDA148A571E9B1858BC5DC</vt:lpwstr>
  </property>
</Properties>
</file>