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088S-Marken, Ember" initials="0E" lastIdx="1" clrIdx="0">
    <p:extLst>
      <p:ext uri="{19B8F6BF-5375-455C-9EA6-DF929625EA0E}">
        <p15:presenceInfo xmlns:p15="http://schemas.microsoft.com/office/powerpoint/2012/main" userId="S::088-emarken@sd43.bc.ca::6d4f67c0-704b-4b74-bd26-2b19ac4bcbe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08DB63-B72B-EF37-D709-E72CF2C35905}" v="154" dt="2020-01-14T22:14:33.695"/>
    <p1510:client id="{1EE90432-546E-DEA8-6F1A-729013AD9517}" v="336" dt="2020-01-16T00:27:36.744"/>
    <p1510:client id="{3F28F9FD-8A88-4CFC-98F0-5FFD196505B4}" v="443" dt="2020-01-16T20:18:00.033"/>
    <p1510:client id="{5F915688-5624-C706-B9A5-34BA52242BC9}" v="91" dt="2020-01-16T22:21:02.036"/>
    <p1510:client id="{856A84A5-57D9-4C2E-ACAD-60E24C08728C}" v="70" dt="2020-01-16T22:21:54.941"/>
    <p1510:client id="{9CD79F5D-0C91-6BED-D716-42DA47F58D42}" v="560" dt="2020-01-14T22:54:20.129"/>
    <p1510:client id="{CE53A67E-C733-921E-73ED-07CFF4887015}" v="30" dt="2020-01-16T22:02:57.037"/>
    <p1510:client id="{D49FC0FF-135C-F6D8-9450-73E0FA00D741}" v="229" dt="2020-01-14T22:05:22.698"/>
    <p1510:client id="{F11DECAD-C5A5-0AAF-53E1-4978A045DB59}" v="216" dt="2020-01-15T02:11:36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9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7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9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7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3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5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0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4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1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5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5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12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geographic.org/media/volcano-satellite-images/" TargetMode="External"/><Relationship Id="rId2" Type="http://schemas.openxmlformats.org/officeDocument/2006/relationships/hyperlink" Target="https://link.gale.com/apps/doc/CX3629500271/GPS?u=43dcbs&amp;sid=GPS&amp;xid=cbf666a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view of a snow covered mountain&#10;&#10;Description generated with very high confidence">
            <a:extLst>
              <a:ext uri="{FF2B5EF4-FFF2-40B4-BE49-F238E27FC236}">
                <a16:creationId xmlns:a16="http://schemas.microsoft.com/office/drawing/2014/main" id="{155A1577-0CDD-4A5E-B0C7-B8EF5CC24F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2449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Mount St Helens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"/>
              </a:rPr>
              <a:t>By Ember M. and </a:t>
            </a:r>
            <a:r>
              <a:rPr lang="en-US" err="1">
                <a:solidFill>
                  <a:srgbClr val="FFFFFF"/>
                </a:solidFill>
                <a:cs typeface="Calibri"/>
              </a:rPr>
              <a:t>Aili</a:t>
            </a:r>
            <a:r>
              <a:rPr lang="en-US">
                <a:solidFill>
                  <a:srgbClr val="FFFFFF"/>
                </a:solidFill>
                <a:cs typeface="Calibri"/>
              </a:rPr>
              <a:t> U.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3D280-D61C-4970-B5CC-AC84A3C9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Bibliology 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93F6D9-84A5-4EFB-9B25-DC1DFA693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879" y="1279285"/>
            <a:ext cx="10659373" cy="47395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Volcanic Eruption: Mount St. Helens, 1980. (2016). In A. H. Blackwell &amp; E. Manar (Eds.), </a:t>
            </a:r>
            <a:r>
              <a:rPr lang="en-US" sz="2000" i="1">
                <a:ea typeface="+mn-lt"/>
                <a:cs typeface="+mn-lt"/>
              </a:rPr>
              <a:t>UXL Encyclopedia of Weather and Natural Disasters</a:t>
            </a:r>
            <a:r>
              <a:rPr lang="en-US" sz="2000">
                <a:ea typeface="+mn-lt"/>
                <a:cs typeface="+mn-lt"/>
              </a:rPr>
              <a:t> (2nd ed., Vol. 5, pp. 769-773). Farmington Hills, MI: UXL. Retrieved from </a:t>
            </a:r>
            <a:r>
              <a:rPr lang="en-US" sz="2000" u="sng">
                <a:ea typeface="+mn-lt"/>
                <a:cs typeface="+mn-lt"/>
                <a:hlinkClick r:id="rId2"/>
              </a:rPr>
              <a:t>https://link.gale.com/apps/doc/CX3629500271/GPS?u=43dcbs&amp;sid=GPS&amp;xid=cbf666a2</a:t>
            </a:r>
            <a:endParaRPr lang="en-US" sz="2000">
              <a:ea typeface="+mn-lt"/>
              <a:cs typeface="+mn-lt"/>
            </a:endParaRPr>
          </a:p>
          <a:p>
            <a:r>
              <a:rPr lang="en-US" sz="2000">
                <a:ea typeface="+mn-lt"/>
                <a:cs typeface="+mn-lt"/>
              </a:rPr>
              <a:t>Society, National Geographic. “Volcanoes.” </a:t>
            </a:r>
            <a:r>
              <a:rPr lang="en-US" sz="2000" i="1">
                <a:ea typeface="+mn-lt"/>
                <a:cs typeface="+mn-lt"/>
              </a:rPr>
              <a:t>National Geographic Society</a:t>
            </a:r>
            <a:r>
              <a:rPr lang="en-US" sz="2000">
                <a:ea typeface="+mn-lt"/>
                <a:cs typeface="+mn-lt"/>
              </a:rPr>
              <a:t>, 1 Nov. 2016, </a:t>
            </a:r>
            <a:r>
              <a:rPr lang="en-US" sz="2000">
                <a:ea typeface="+mn-lt"/>
                <a:cs typeface="+mn-lt"/>
                <a:hlinkClick r:id="rId3"/>
              </a:rPr>
              <a:t>http://www.nationalgeographic.org/media/volcano-satellite-images/</a:t>
            </a:r>
            <a:r>
              <a:rPr lang="en-US" sz="2000">
                <a:ea typeface="+mn-lt"/>
                <a:cs typeface="+mn-lt"/>
              </a:rPr>
              <a:t>.</a:t>
            </a:r>
          </a:p>
          <a:p>
            <a:r>
              <a:rPr lang="en-US" sz="2000">
                <a:ea typeface="+mn-lt"/>
                <a:cs typeface="+mn-lt"/>
              </a:rPr>
              <a:t>Contributor 2018-10-16T22:14:00Z, Mary Bagley-LiveScience. “Mount St. Helens Eruption: Facts &amp; Information.” </a:t>
            </a:r>
            <a:r>
              <a:rPr lang="en-US" sz="2000" i="1" err="1">
                <a:ea typeface="+mn-lt"/>
                <a:cs typeface="+mn-lt"/>
              </a:rPr>
              <a:t>Livescience.Com</a:t>
            </a:r>
            <a:r>
              <a:rPr lang="en-US" sz="2000">
                <a:ea typeface="+mn-lt"/>
                <a:cs typeface="+mn-lt"/>
              </a:rPr>
              <a:t>, https://www.livescience.com/27553-mount-st-helens-eruption.html. Accessed 16 Jan. 2020.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9431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4D61A-DB83-42AA-A176-45996640F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327025"/>
            <a:ext cx="5167311" cy="1946274"/>
          </a:xfrm>
        </p:spPr>
        <p:txBody>
          <a:bodyPr anchor="b">
            <a:normAutofit/>
          </a:bodyPr>
          <a:lstStyle/>
          <a:p>
            <a:r>
              <a:rPr lang="en-US" sz="3600">
                <a:cs typeface="Calibri Light"/>
              </a:rPr>
              <a:t>Background of Mt. Saint Helens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2444-AD8B-429E-9282-3E5545684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4" y="2614613"/>
            <a:ext cx="5167311" cy="35909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ea typeface="+mn-lt"/>
                <a:cs typeface="+mn-lt"/>
              </a:rPr>
              <a:t>Located in Washington state </a:t>
            </a:r>
            <a:endParaRPr lang="en-US" sz="1800"/>
          </a:p>
          <a:p>
            <a:r>
              <a:rPr lang="en-US" sz="1800">
                <a:ea typeface="+mn-lt"/>
                <a:cs typeface="+mn-lt"/>
              </a:rPr>
              <a:t>Erupted May 18, 1980</a:t>
            </a:r>
          </a:p>
          <a:p>
            <a:r>
              <a:rPr lang="en-US" sz="1800">
                <a:ea typeface="+mn-lt"/>
                <a:cs typeface="+mn-lt"/>
              </a:rPr>
              <a:t>One of most violent eruptions, equivalent to largest hydrogen bomb ever exploded</a:t>
            </a:r>
          </a:p>
          <a:p>
            <a:r>
              <a:rPr lang="en-US" sz="1800">
                <a:ea typeface="+mn-lt"/>
                <a:cs typeface="+mn-lt"/>
              </a:rPr>
              <a:t>Eruption destroyed 550 square kilometers</a:t>
            </a:r>
          </a:p>
          <a:p>
            <a:r>
              <a:rPr lang="en-US" sz="1800">
                <a:ea typeface="+mn-lt"/>
                <a:cs typeface="+mn-lt"/>
              </a:rPr>
              <a:t>Composite volcano </a:t>
            </a:r>
          </a:p>
          <a:p>
            <a:r>
              <a:rPr lang="en-US" sz="1800">
                <a:ea typeface="+mn-lt"/>
                <a:cs typeface="+mn-lt"/>
              </a:rPr>
              <a:t>Has been dormmate since 1857 </a:t>
            </a:r>
          </a:p>
          <a:p>
            <a:pPr marL="0" indent="0">
              <a:buNone/>
            </a:pPr>
            <a:endParaRPr lang="en-US" sz="1800">
              <a:ea typeface="+mn-lt"/>
              <a:cs typeface="+mn-lt"/>
            </a:endParaRPr>
          </a:p>
          <a:p>
            <a:endParaRPr lang="en-US" sz="1800">
              <a:cs typeface="Calibri"/>
            </a:endParaRPr>
          </a:p>
        </p:txBody>
      </p:sp>
      <p:pic>
        <p:nvPicPr>
          <p:cNvPr id="4" name="Picture 4" descr="A tree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9CE665A0-3AA0-4926-86FA-555013B2A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20" r="12280"/>
          <a:stretch/>
        </p:blipFill>
        <p:spPr>
          <a:xfrm>
            <a:off x="5721536" y="1"/>
            <a:ext cx="6470464" cy="6856412"/>
          </a:xfrm>
          <a:custGeom>
            <a:avLst/>
            <a:gdLst>
              <a:gd name="connsiteX0" fmla="*/ 0 w 6470464"/>
              <a:gd name="connsiteY0" fmla="*/ 0 h 6856412"/>
              <a:gd name="connsiteX1" fmla="*/ 6470464 w 6470464"/>
              <a:gd name="connsiteY1" fmla="*/ 0 h 6856412"/>
              <a:gd name="connsiteX2" fmla="*/ 6470464 w 6470464"/>
              <a:gd name="connsiteY2" fmla="*/ 6856412 h 6856412"/>
              <a:gd name="connsiteX3" fmla="*/ 753 w 6470464"/>
              <a:gd name="connsiteY3" fmla="*/ 6856412 h 6856412"/>
              <a:gd name="connsiteX4" fmla="*/ 83736 w 6470464"/>
              <a:gd name="connsiteY4" fmla="*/ 6682434 h 6856412"/>
              <a:gd name="connsiteX5" fmla="*/ 777103 w 6470464"/>
              <a:gd name="connsiteY5" fmla="*/ 3428997 h 6856412"/>
              <a:gd name="connsiteX6" fmla="*/ 83736 w 6470464"/>
              <a:gd name="connsiteY6" fmla="*/ 175558 h 685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0464" h="6856412">
                <a:moveTo>
                  <a:pt x="0" y="0"/>
                </a:moveTo>
                <a:lnTo>
                  <a:pt x="6470464" y="0"/>
                </a:lnTo>
                <a:lnTo>
                  <a:pt x="6470464" y="6856412"/>
                </a:lnTo>
                <a:lnTo>
                  <a:pt x="753" y="6856412"/>
                </a:lnTo>
                <a:lnTo>
                  <a:pt x="83736" y="6682434"/>
                </a:lnTo>
                <a:cubicBezTo>
                  <a:pt x="534353" y="5654674"/>
                  <a:pt x="777103" y="4561946"/>
                  <a:pt x="777103" y="3428997"/>
                </a:cubicBezTo>
                <a:cubicBezTo>
                  <a:pt x="777103" y="2296047"/>
                  <a:pt x="534353" y="1203318"/>
                  <a:pt x="83736" y="17555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0654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view of a snow covered mountain&#10;&#10;Description generated with very high confidence">
            <a:extLst>
              <a:ext uri="{FF2B5EF4-FFF2-40B4-BE49-F238E27FC236}">
                <a16:creationId xmlns:a16="http://schemas.microsoft.com/office/drawing/2014/main" id="{5F669DC4-359B-4839-97E4-203DCE141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944" r="2" b="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508868-0ADB-41B3-BB92-71F4F8DDA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How did the eruption of mt. St. Helens effect the environment and citizens? 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850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hillside&#10;&#10;Description generated with very high confidence">
            <a:extLst>
              <a:ext uri="{FF2B5EF4-FFF2-40B4-BE49-F238E27FC236}">
                <a16:creationId xmlns:a16="http://schemas.microsoft.com/office/drawing/2014/main" id="{250FACB2-4D25-455E-B851-6A91479C53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7" b="770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9C387-8161-4526-ADB6-0BAA1967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cs typeface="Calibri Light"/>
              </a:rPr>
              <a:t>Effect on environment 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345F9-1A02-45F6-A6F9-1FFED75CC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cs typeface="Calibri"/>
              </a:rPr>
              <a:t>Devastated surrounding land scape</a:t>
            </a:r>
          </a:p>
          <a:p>
            <a:r>
              <a:rPr lang="en-US" sz="1800">
                <a:cs typeface="Calibri"/>
              </a:rPr>
              <a:t>Gases and debris killed thousands animals and their homes</a:t>
            </a:r>
          </a:p>
          <a:p>
            <a:r>
              <a:rPr lang="en-US" sz="1800">
                <a:cs typeface="Calibri"/>
              </a:rPr>
              <a:t>Destroyed large parts of forest </a:t>
            </a:r>
          </a:p>
          <a:p>
            <a:r>
              <a:rPr lang="en-US" sz="1800">
                <a:cs typeface="Calibri"/>
              </a:rPr>
              <a:t>Ash blocked rivers destroying fishing sites and flooding </a:t>
            </a:r>
          </a:p>
        </p:txBody>
      </p:sp>
    </p:spTree>
    <p:extLst>
      <p:ext uri="{BB962C8B-B14F-4D97-AF65-F5344CB8AC3E}">
        <p14:creationId xmlns:p14="http://schemas.microsoft.com/office/powerpoint/2010/main" val="62873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D5B5B-2F0E-43E6-A13A-65A2F5D3E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Effect on citizens </a:t>
            </a:r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C8615-FAEE-4DE8-BB97-5A3229AD6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cs typeface="Calibri"/>
              </a:rPr>
              <a:t>killed 57 people, by ashfall and in lateral blast</a:t>
            </a:r>
          </a:p>
          <a:p>
            <a:r>
              <a:rPr lang="en-US" sz="1800">
                <a:cs typeface="Calibri"/>
              </a:rPr>
              <a:t>200 homes were destroyed or damaged</a:t>
            </a:r>
          </a:p>
          <a:p>
            <a:r>
              <a:rPr lang="en-US" sz="1800">
                <a:cs typeface="Calibri"/>
              </a:rPr>
              <a:t>People living close suffered from post-traumatic stress syndrome </a:t>
            </a:r>
            <a:endParaRPr lang="en-US" sz="1800"/>
          </a:p>
          <a:p>
            <a:pPr marL="0" indent="0">
              <a:buNone/>
            </a:pPr>
            <a:br>
              <a:rPr lang="en-US" sz="1800">
                <a:cs typeface="Calibri"/>
              </a:rPr>
            </a:br>
            <a:endParaRPr lang="en-US" sz="1800">
              <a:cs typeface="Calibri"/>
            </a:endParaRPr>
          </a:p>
        </p:txBody>
      </p:sp>
      <p:pic>
        <p:nvPicPr>
          <p:cNvPr id="4" name="Picture 4" descr="A truck with a mountain in the desert&#10;&#10;Description generated with very high confidence">
            <a:extLst>
              <a:ext uri="{FF2B5EF4-FFF2-40B4-BE49-F238E27FC236}">
                <a16:creationId xmlns:a16="http://schemas.microsoft.com/office/drawing/2014/main" id="{025B564D-2006-487C-8623-A2DB4D85F3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51" r="10723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91135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large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9F700009-A5E9-4E6F-9B6F-14B9968E5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549" b="21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10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F0D29-0A2F-4245-82DE-438841B46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Before </a:t>
            </a:r>
            <a:endParaRPr lang="en-US"/>
          </a:p>
        </p:txBody>
      </p:sp>
      <p:pic>
        <p:nvPicPr>
          <p:cNvPr id="4" name="Picture 4" descr="A view of a snow covered mountain&#10;&#10;Description generated with very high confidence">
            <a:extLst>
              <a:ext uri="{FF2B5EF4-FFF2-40B4-BE49-F238E27FC236}">
                <a16:creationId xmlns:a16="http://schemas.microsoft.com/office/drawing/2014/main" id="{FF3D7EB3-D164-400F-AA24-928B18EE2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033" y="2087668"/>
            <a:ext cx="5524500" cy="41148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ED8A60-D389-4057-A5E4-430E9C6DF845}"/>
              </a:ext>
            </a:extLst>
          </p:cNvPr>
          <p:cNvSpPr txBox="1"/>
          <p:nvPr/>
        </p:nvSpPr>
        <p:spPr>
          <a:xfrm>
            <a:off x="7139797" y="2093343"/>
            <a:ext cx="4641010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/>
              <a:t>Snow (Hydrosphere) is on the mountain (Geosphere)</a:t>
            </a:r>
            <a:r>
              <a:rPr lang="en-US" sz="2000">
                <a:cs typeface="Calibri"/>
              </a:rPr>
              <a:t> </a:t>
            </a:r>
          </a:p>
          <a:p>
            <a:endParaRPr lang="en-US" sz="2000"/>
          </a:p>
          <a:p>
            <a:r>
              <a:rPr lang="en-US" sz="2000"/>
              <a:t>Plants (Biosphere) grow in the soil (Geosphere)</a:t>
            </a:r>
            <a:r>
              <a:rPr lang="en-US" sz="2000">
                <a:cs typeface="Calibri"/>
              </a:rPr>
              <a:t> </a:t>
            </a:r>
          </a:p>
          <a:p>
            <a:endParaRPr lang="en-US" sz="2000"/>
          </a:p>
          <a:p>
            <a:r>
              <a:rPr lang="en-US" sz="2000"/>
              <a:t>Plants (Biosphere) produce oxygen (Atmosphere)</a:t>
            </a:r>
            <a:r>
              <a:rPr lang="en-US" sz="2000">
                <a:cs typeface="Calibri"/>
              </a:rPr>
              <a:t> </a:t>
            </a:r>
          </a:p>
          <a:p>
            <a:endParaRPr lang="en-US" sz="2000"/>
          </a:p>
          <a:p>
            <a:r>
              <a:rPr lang="en-US" sz="2000"/>
              <a:t>Melted snow (Hydrosphere) used by plants (Biosphere)</a:t>
            </a:r>
            <a:r>
              <a:rPr lang="en-US" sz="200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4195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7F151-CA19-4A5E-9A94-B59CB7C1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During </a:t>
            </a:r>
            <a:endParaRPr lang="en-US"/>
          </a:p>
        </p:txBody>
      </p:sp>
      <p:pic>
        <p:nvPicPr>
          <p:cNvPr id="4" name="Picture 4" descr="A tree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E43054CD-DE5C-42EA-8F08-90E2CCCBD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806" y="1493433"/>
            <a:ext cx="6832839" cy="446938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E1FCBA-ABA7-498C-92BA-BA6CE032078B}"/>
              </a:ext>
            </a:extLst>
          </p:cNvPr>
          <p:cNvSpPr txBox="1"/>
          <p:nvPr/>
        </p:nvSpPr>
        <p:spPr>
          <a:xfrm>
            <a:off x="7686136" y="1877683"/>
            <a:ext cx="3533954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/>
              <a:t>Lava (Geosphere) flows over the mountains plants (Biosphere)</a:t>
            </a:r>
            <a:r>
              <a:rPr lang="en-US" sz="2000">
                <a:cs typeface="Calibri"/>
              </a:rPr>
              <a:t> </a:t>
            </a: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Gases (Atmosphere) goes into the air (Atmosphere)</a:t>
            </a: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Snow (hydrosphere) melts when lava (Geosphere) flows over</a:t>
            </a: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Ash (Geosphere) goes into the air (Atmosphere)</a:t>
            </a: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0453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7D566-2DB5-4B81-9BB6-CC7C19B8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After </a:t>
            </a:r>
            <a:endParaRPr lang="en-US"/>
          </a:p>
        </p:txBody>
      </p:sp>
      <p:pic>
        <p:nvPicPr>
          <p:cNvPr id="4" name="Picture 4" descr="A view of a mountain&#10;&#10;Description generated with very high confidence">
            <a:extLst>
              <a:ext uri="{FF2B5EF4-FFF2-40B4-BE49-F238E27FC236}">
                <a16:creationId xmlns:a16="http://schemas.microsoft.com/office/drawing/2014/main" id="{6898EEF9-C5D1-4F1E-A634-5AA4FA49E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070" y="1653097"/>
            <a:ext cx="6218727" cy="469639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D514BB-8BC3-4AF0-AB37-6FC6C3010FC9}"/>
              </a:ext>
            </a:extLst>
          </p:cNvPr>
          <p:cNvSpPr txBox="1"/>
          <p:nvPr/>
        </p:nvSpPr>
        <p:spPr>
          <a:xfrm>
            <a:off x="7585495" y="1374476"/>
            <a:ext cx="3462068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cs typeface="Calibri"/>
              </a:rPr>
              <a:t>Plants (Biosphere) growing again in soil (Geosphere)</a:t>
            </a: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The snow (Hydrosphere) on the top of the mountain and lower plants (Geosphere)</a:t>
            </a: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The little stream (Hydrosphere) running down the cracks in the ground (Geosphere)</a:t>
            </a: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The cloud/fog in the sky (Atmosphere) touching the mountain (Geosphere)</a:t>
            </a: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0748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Mount St Helens</vt:lpstr>
      <vt:lpstr>Background of Mt. Saint Helens</vt:lpstr>
      <vt:lpstr>How did the eruption of mt. St. Helens effect the environment and citizens? </vt:lpstr>
      <vt:lpstr>Effect on environment </vt:lpstr>
      <vt:lpstr>Effect on citizens </vt:lpstr>
      <vt:lpstr>PowerPoint Presentation</vt:lpstr>
      <vt:lpstr>Before </vt:lpstr>
      <vt:lpstr>During </vt:lpstr>
      <vt:lpstr>After </vt:lpstr>
      <vt:lpstr>Bibliology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2020-01-14T21:52:09Z</dcterms:created>
  <dcterms:modified xsi:type="dcterms:W3CDTF">2020-01-16T22:23:00Z</dcterms:modified>
</cp:coreProperties>
</file>