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 id="2147483764" r:id="rId4"/>
    <p:sldMasterId id="2147483802" r:id="rId5"/>
    <p:sldMasterId id="2147483840" r:id="rId6"/>
  </p:sldMasterIdLst>
  <p:notesMasterIdLst>
    <p:notesMasterId r:id="rId23"/>
  </p:notesMasterIdLst>
  <p:sldIdLst>
    <p:sldId id="256" r:id="rId7"/>
    <p:sldId id="259" r:id="rId8"/>
    <p:sldId id="260" r:id="rId9"/>
    <p:sldId id="261" r:id="rId10"/>
    <p:sldId id="262" r:id="rId11"/>
    <p:sldId id="271" r:id="rId12"/>
    <p:sldId id="263" r:id="rId13"/>
    <p:sldId id="268" r:id="rId14"/>
    <p:sldId id="264" r:id="rId15"/>
    <p:sldId id="265" r:id="rId16"/>
    <p:sldId id="258" r:id="rId17"/>
    <p:sldId id="266" r:id="rId18"/>
    <p:sldId id="267" r:id="rId19"/>
    <p:sldId id="269" r:id="rId20"/>
    <p:sldId id="257"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A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3254F-677A-9740-AF99-057F5AA389E8}" v="76" dt="2021-03-03T10:34:45.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94628"/>
  </p:normalViewPr>
  <p:slideViewPr>
    <p:cSldViewPr snapToGrid="0">
      <p:cViewPr varScale="1">
        <p:scale>
          <a:sx n="114" d="100"/>
          <a:sy n="114" d="100"/>
        </p:scale>
        <p:origin x="2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0F5AD-1F29-584F-8A3A-E9B691EB0C47}" type="datetimeFigureOut">
              <a:rPr lang="en-CA" smtClean="0"/>
              <a:t>2021-03-03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8AE6B-1735-0D44-A79A-AAFA34C535F1}" type="slidenum">
              <a:rPr lang="en-CA" smtClean="0"/>
              <a:t>‹#›</a:t>
            </a:fld>
            <a:endParaRPr lang="en-CA"/>
          </a:p>
        </p:txBody>
      </p:sp>
    </p:spTree>
    <p:extLst>
      <p:ext uri="{BB962C8B-B14F-4D97-AF65-F5344CB8AC3E}">
        <p14:creationId xmlns:p14="http://schemas.microsoft.com/office/powerpoint/2010/main" val="213968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Section 1, q1 + 2</a:t>
            </a:r>
          </a:p>
        </p:txBody>
      </p:sp>
      <p:sp>
        <p:nvSpPr>
          <p:cNvPr id="4" name="Slide Number Placeholder 3"/>
          <p:cNvSpPr>
            <a:spLocks noGrp="1"/>
          </p:cNvSpPr>
          <p:nvPr>
            <p:ph type="sldNum" sz="quarter" idx="5"/>
          </p:nvPr>
        </p:nvSpPr>
        <p:spPr/>
        <p:txBody>
          <a:bodyPr/>
          <a:lstStyle/>
          <a:p>
            <a:fld id="{CD88AE6B-1735-0D44-A79A-AAFA34C535F1}" type="slidenum">
              <a:rPr lang="en-CA" smtClean="0"/>
              <a:t>2</a:t>
            </a:fld>
            <a:endParaRPr lang="en-CA"/>
          </a:p>
        </p:txBody>
      </p:sp>
    </p:spTree>
    <p:extLst>
      <p:ext uri="{BB962C8B-B14F-4D97-AF65-F5344CB8AC3E}">
        <p14:creationId xmlns:p14="http://schemas.microsoft.com/office/powerpoint/2010/main" val="216460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D88AE6B-1735-0D44-A79A-AAFA34C535F1}" type="slidenum">
              <a:rPr lang="en-CA" smtClean="0"/>
              <a:t>6</a:t>
            </a:fld>
            <a:endParaRPr lang="en-CA"/>
          </a:p>
        </p:txBody>
      </p:sp>
    </p:spTree>
    <p:extLst>
      <p:ext uri="{BB962C8B-B14F-4D97-AF65-F5344CB8AC3E}">
        <p14:creationId xmlns:p14="http://schemas.microsoft.com/office/powerpoint/2010/main" val="200361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Section 3, q 2, 3, 4</a:t>
            </a:r>
          </a:p>
        </p:txBody>
      </p:sp>
      <p:sp>
        <p:nvSpPr>
          <p:cNvPr id="4" name="Slide Number Placeholder 3"/>
          <p:cNvSpPr>
            <a:spLocks noGrp="1"/>
          </p:cNvSpPr>
          <p:nvPr>
            <p:ph type="sldNum" sz="quarter" idx="5"/>
          </p:nvPr>
        </p:nvSpPr>
        <p:spPr/>
        <p:txBody>
          <a:bodyPr/>
          <a:lstStyle/>
          <a:p>
            <a:fld id="{CD88AE6B-1735-0D44-A79A-AAFA34C535F1}" type="slidenum">
              <a:rPr lang="en-CA" smtClean="0"/>
              <a:t>15</a:t>
            </a:fld>
            <a:endParaRPr lang="en-CA"/>
          </a:p>
        </p:txBody>
      </p:sp>
    </p:spTree>
    <p:extLst>
      <p:ext uri="{BB962C8B-B14F-4D97-AF65-F5344CB8AC3E}">
        <p14:creationId xmlns:p14="http://schemas.microsoft.com/office/powerpoint/2010/main" val="359206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529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897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525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880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6128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484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4453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982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678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972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4110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490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140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476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042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7475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47207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2373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7996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050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3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653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46CE7D5-CF57-46EF-B807-FDD0502418D4}" type="datetimeFigureOut">
              <a:rPr lang="en-US" smtClean="0"/>
              <a:t>3/3/21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8525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09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393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302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885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08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3050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391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236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80176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7734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0580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947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04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370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1847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535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46CE7D5-CF57-46EF-B807-FDD0502418D4}" type="datetimeFigureOut">
              <a:rPr lang="en-US" smtClean="0"/>
              <a:t>3/3/21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6663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5407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384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8390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4794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18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3627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035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25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228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567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451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176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674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16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869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545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999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46CE7D5-CF57-46EF-B807-FDD0502418D4}" type="datetimeFigureOut">
              <a:rPr lang="en-US" smtClean="0"/>
              <a:t>3/3/21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645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626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8090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845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2074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640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481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5920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580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3203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472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850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962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9573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735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8617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2443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40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46CE7D5-CF57-46EF-B807-FDD0502418D4}" type="datetimeFigureOut">
              <a:rPr lang="en-US" smtClean="0"/>
              <a:t>3/3/21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53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8201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3011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363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759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526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5085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447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791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16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2030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10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4.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theme" Target="../theme/theme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image" Target="../media/image4.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theme" Target="../theme/theme6.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3/3/21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28615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3/3/21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03463093"/>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46CE7D5-CF57-46EF-B807-FDD0502418D4}" type="datetimeFigureOut">
              <a:rPr lang="en-US" smtClean="0"/>
              <a:t>3/3/21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781562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46CE7D5-CF57-46EF-B807-FDD0502418D4}" type="datetimeFigureOut">
              <a:rPr lang="en-US" smtClean="0"/>
              <a:t>3/3/21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3621725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46CE7D5-CF57-46EF-B807-FDD0502418D4}" type="datetimeFigureOut">
              <a:rPr lang="en-US" smtClean="0"/>
              <a:t>3/3/21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7429935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11.jpeg"/><Relationship Id="rId2" Type="http://schemas.openxmlformats.org/officeDocument/2006/relationships/video" Target="https://www.youtube.com/embed/tyUi6-Opzzw?feature=oembed" TargetMode="External"/><Relationship Id="rId1" Type="http://schemas.openxmlformats.org/officeDocument/2006/relationships/video" Target="https://www.youtube.com/embed/GQW6mUK2aDQ?list=PLJk1a21GKEZXxT9wwmnVle-zautJw4q12" TargetMode="Externa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s://bit.ly/2unykti" TargetMode="External"/><Relationship Id="rId2" Type="http://schemas.openxmlformats.org/officeDocument/2006/relationships/image" Target="../media/image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p:nvPr>
        </p:nvSpPr>
        <p:spPr>
          <a:xfrm>
            <a:off x="3215424" y="2455466"/>
            <a:ext cx="5760846" cy="840865"/>
          </a:xfrm>
        </p:spPr>
        <p:txBody>
          <a:bodyPr>
            <a:normAutofit/>
          </a:bodyPr>
          <a:lstStyle/>
          <a:p>
            <a:r>
              <a:rPr lang="en-US" sz="5200" dirty="0">
                <a:solidFill>
                  <a:schemeClr val="tx2"/>
                </a:solidFill>
              </a:rPr>
              <a:t>Social Media and Me</a:t>
            </a:r>
          </a:p>
        </p:txBody>
      </p:sp>
      <p:sp>
        <p:nvSpPr>
          <p:cNvPr id="3" name="Subtitle 2"/>
          <p:cNvSpPr>
            <a:spLocks noGrp="1"/>
          </p:cNvSpPr>
          <p:nvPr>
            <p:ph type="subTitle" idx="1"/>
          </p:nvPr>
        </p:nvSpPr>
        <p:spPr>
          <a:xfrm>
            <a:off x="3215424" y="3429000"/>
            <a:ext cx="5760846" cy="682079"/>
          </a:xfrm>
        </p:spPr>
        <p:txBody>
          <a:bodyPr>
            <a:normAutofit/>
          </a:bodyPr>
          <a:lstStyle/>
          <a:p>
            <a:r>
              <a:rPr lang="en-US" dirty="0">
                <a:solidFill>
                  <a:schemeClr val="tx2"/>
                </a:solidFill>
              </a:rPr>
              <a:t>Alan Zhang</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07A22DB9-46C4-1546-9457-317E94B1AB48}"/>
              </a:ext>
            </a:extLst>
          </p:cNvPr>
          <p:cNvSpPr>
            <a:spLocks noGrp="1"/>
          </p:cNvSpPr>
          <p:nvPr>
            <p:ph type="title"/>
          </p:nvPr>
        </p:nvSpPr>
        <p:spPr>
          <a:xfrm>
            <a:off x="1030288" y="609600"/>
            <a:ext cx="10131425" cy="1110343"/>
          </a:xfrm>
        </p:spPr>
        <p:txBody>
          <a:bodyPr>
            <a:normAutofit/>
          </a:bodyPr>
          <a:lstStyle/>
          <a:p>
            <a:pPr algn="ctr">
              <a:lnSpc>
                <a:spcPct val="90000"/>
              </a:lnSpc>
            </a:pPr>
            <a:r>
              <a:rPr lang="en-CA">
                <a:solidFill>
                  <a:schemeClr val="bg1"/>
                </a:solidFill>
              </a:rPr>
              <a:t>Do you think about how your posts might affect you?</a:t>
            </a:r>
          </a:p>
        </p:txBody>
      </p:sp>
      <p:sp>
        <p:nvSpPr>
          <p:cNvPr id="3" name="Content Placeholder 2">
            <a:extLst>
              <a:ext uri="{FF2B5EF4-FFF2-40B4-BE49-F238E27FC236}">
                <a16:creationId xmlns:a16="http://schemas.microsoft.com/office/drawing/2014/main" id="{BA91FAFD-4F03-6849-A60E-CAE9D8738BD4}"/>
              </a:ext>
            </a:extLst>
          </p:cNvPr>
          <p:cNvSpPr>
            <a:spLocks noGrp="1"/>
          </p:cNvSpPr>
          <p:nvPr>
            <p:ph idx="1"/>
          </p:nvPr>
        </p:nvSpPr>
        <p:spPr>
          <a:xfrm>
            <a:off x="685801" y="2592573"/>
            <a:ext cx="10820400" cy="836428"/>
          </a:xfrm>
        </p:spPr>
        <p:txBody>
          <a:bodyPr>
            <a:normAutofit/>
          </a:bodyPr>
          <a:lstStyle/>
          <a:p>
            <a:pPr marL="0" indent="0" algn="ctr">
              <a:buNone/>
            </a:pPr>
            <a:r>
              <a:rPr lang="en-CA" dirty="0">
                <a:solidFill>
                  <a:srgbClr val="00B050"/>
                </a:solidFill>
              </a:rPr>
              <a:t>How might the post be seen by others? What might the post say about you? How might the post be seen in the future?</a:t>
            </a:r>
          </a:p>
        </p:txBody>
      </p:sp>
      <p:sp>
        <p:nvSpPr>
          <p:cNvPr id="7" name="Content Placeholder 2">
            <a:extLst>
              <a:ext uri="{FF2B5EF4-FFF2-40B4-BE49-F238E27FC236}">
                <a16:creationId xmlns:a16="http://schemas.microsoft.com/office/drawing/2014/main" id="{9C54DBBA-7445-1C46-84BD-DEB43BD0E82F}"/>
              </a:ext>
            </a:extLst>
          </p:cNvPr>
          <p:cNvSpPr txBox="1">
            <a:spLocks/>
          </p:cNvSpPr>
          <p:nvPr/>
        </p:nvSpPr>
        <p:spPr>
          <a:xfrm>
            <a:off x="685799" y="3111500"/>
            <a:ext cx="10820400" cy="3136900"/>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CA" dirty="0">
                <a:solidFill>
                  <a:schemeClr val="tx1">
                    <a:lumMod val="75000"/>
                    <a:lumOff val="25000"/>
                  </a:schemeClr>
                </a:solidFill>
              </a:rPr>
              <a:t>Personally…</a:t>
            </a:r>
          </a:p>
          <a:p>
            <a:r>
              <a:rPr lang="en-CA" dirty="0">
                <a:solidFill>
                  <a:schemeClr val="tx1">
                    <a:lumMod val="75000"/>
                    <a:lumOff val="25000"/>
                  </a:schemeClr>
                </a:solidFill>
              </a:rPr>
              <a:t>I often consider how a post might been seen by others and how it may be seen in the future several times before clicking the post button. </a:t>
            </a:r>
          </a:p>
          <a:p>
            <a:pPr lvl="1"/>
            <a:r>
              <a:rPr lang="en-CA" dirty="0">
                <a:solidFill>
                  <a:schemeClr val="tx1">
                    <a:lumMod val="75000"/>
                    <a:lumOff val="25000"/>
                  </a:schemeClr>
                </a:solidFill>
              </a:rPr>
              <a:t>For me, this process often takes a </a:t>
            </a:r>
            <a:r>
              <a:rPr lang="en-CA" i="1" dirty="0">
                <a:solidFill>
                  <a:schemeClr val="tx1">
                    <a:lumMod val="75000"/>
                    <a:lumOff val="25000"/>
                  </a:schemeClr>
                </a:solidFill>
              </a:rPr>
              <a:t>lot</a:t>
            </a:r>
            <a:r>
              <a:rPr lang="en-CA" dirty="0">
                <a:solidFill>
                  <a:schemeClr val="tx1">
                    <a:lumMod val="75000"/>
                    <a:lumOff val="25000"/>
                  </a:schemeClr>
                </a:solidFill>
              </a:rPr>
              <a:t> of time (sometimes taking hours), as I tend to think very carefully about what I’m about to post before posting it.</a:t>
            </a:r>
          </a:p>
          <a:p>
            <a:r>
              <a:rPr lang="en-CA" dirty="0">
                <a:solidFill>
                  <a:schemeClr val="tx1">
                    <a:lumMod val="75000"/>
                    <a:lumOff val="25000"/>
                  </a:schemeClr>
                </a:solidFill>
              </a:rPr>
              <a:t>Unfortunately, I often do not think about what I’m posting says about me, but I’m starting to think I should, as this is one of the factors to deciding how a post might be seen in the future.</a:t>
            </a:r>
          </a:p>
        </p:txBody>
      </p:sp>
    </p:spTree>
    <p:extLst>
      <p:ext uri="{BB962C8B-B14F-4D97-AF65-F5344CB8AC3E}">
        <p14:creationId xmlns:p14="http://schemas.microsoft.com/office/powerpoint/2010/main" val="386055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2C0360C1-7B46-4B41-B274-1DB351749F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a:extLst>
              <a:ext uri="{FF2B5EF4-FFF2-40B4-BE49-F238E27FC236}">
                <a16:creationId xmlns:a16="http://schemas.microsoft.com/office/drawing/2014/main" id="{FB5A1B2C-6F0B-41CA-B064-6D5567E60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12">
            <a:extLst>
              <a:ext uri="{FF2B5EF4-FFF2-40B4-BE49-F238E27FC236}">
                <a16:creationId xmlns:a16="http://schemas.microsoft.com/office/drawing/2014/main" id="{50E7C277-4F47-4383-BC8F-9583A20E09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40320530-E4BF-4A5B-BFCA-F88584FE1EE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descr="Black Mirror, Nosedive, trecho">
            <a:hlinkClick r:id="" action="ppaction://media"/>
            <a:extLst>
              <a:ext uri="{FF2B5EF4-FFF2-40B4-BE49-F238E27FC236}">
                <a16:creationId xmlns:a16="http://schemas.microsoft.com/office/drawing/2014/main" id="{205483FC-1A13-604A-B003-17674C53D3D6}"/>
              </a:ext>
            </a:extLst>
          </p:cNvPr>
          <p:cNvPicPr>
            <a:picLocks noRot="1" noChangeAspect="1"/>
          </p:cNvPicPr>
          <p:nvPr>
            <a:videoFile r:link="rId1"/>
          </p:nvPr>
        </p:nvPicPr>
        <p:blipFill>
          <a:blip r:embed="rId6"/>
          <a:stretch>
            <a:fillRect/>
          </a:stretch>
        </p:blipFill>
        <p:spPr>
          <a:xfrm>
            <a:off x="1257830" y="957486"/>
            <a:ext cx="4380440" cy="32853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4" name="Online Media 3" descr="Kindness may not deserve kind return">
            <a:hlinkClick r:id="" action="ppaction://media"/>
            <a:extLst>
              <a:ext uri="{FF2B5EF4-FFF2-40B4-BE49-F238E27FC236}">
                <a16:creationId xmlns:a16="http://schemas.microsoft.com/office/drawing/2014/main" id="{F660A190-8F4E-4D41-9021-36FEDB15D1C4}"/>
              </a:ext>
            </a:extLst>
          </p:cNvPr>
          <p:cNvPicPr>
            <a:picLocks noRot="1" noChangeAspect="1"/>
          </p:cNvPicPr>
          <p:nvPr>
            <a:videoFile r:link="rId2"/>
          </p:nvPr>
        </p:nvPicPr>
        <p:blipFill>
          <a:blip r:embed="rId7"/>
          <a:stretch>
            <a:fillRect/>
          </a:stretch>
        </p:blipFill>
        <p:spPr>
          <a:xfrm>
            <a:off x="6256020" y="1181378"/>
            <a:ext cx="5022206" cy="2837546"/>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6" name="Picture 16">
            <a:extLst>
              <a:ext uri="{FF2B5EF4-FFF2-40B4-BE49-F238E27FC236}">
                <a16:creationId xmlns:a16="http://schemas.microsoft.com/office/drawing/2014/main" id="{72E4AF62-8131-4B46-8671-17D73A87FC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55478"/>
          <a:stretch/>
        </p:blipFill>
        <p:spPr>
          <a:xfrm>
            <a:off x="-2607" y="0"/>
            <a:ext cx="12192000" cy="3053351"/>
          </a:xfrm>
          <a:prstGeom prst="rect">
            <a:avLst/>
          </a:prstGeom>
        </p:spPr>
      </p:pic>
      <p:pic>
        <p:nvPicPr>
          <p:cNvPr id="27" name="Picture 18">
            <a:extLst>
              <a:ext uri="{FF2B5EF4-FFF2-40B4-BE49-F238E27FC236}">
                <a16:creationId xmlns:a16="http://schemas.microsoft.com/office/drawing/2014/main" id="{CD17BF54-2E9B-41F3-9B8A-21D9AE9980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69764" t="46543"/>
          <a:stretch/>
        </p:blipFill>
        <p:spPr>
          <a:xfrm>
            <a:off x="8500434" y="3191932"/>
            <a:ext cx="3686351" cy="3666067"/>
          </a:xfrm>
          <a:prstGeom prst="rect">
            <a:avLst/>
          </a:prstGeom>
        </p:spPr>
      </p:pic>
      <p:sp>
        <p:nvSpPr>
          <p:cNvPr id="2" name="Title 1">
            <a:extLst>
              <a:ext uri="{FF2B5EF4-FFF2-40B4-BE49-F238E27FC236}">
                <a16:creationId xmlns:a16="http://schemas.microsoft.com/office/drawing/2014/main" id="{9171D59F-4A5A-9F45-AA53-03AA3EDE9C55}"/>
              </a:ext>
            </a:extLst>
          </p:cNvPr>
          <p:cNvSpPr>
            <a:spLocks noGrp="1"/>
          </p:cNvSpPr>
          <p:nvPr>
            <p:ph type="title"/>
          </p:nvPr>
        </p:nvSpPr>
        <p:spPr>
          <a:xfrm>
            <a:off x="635211" y="4562855"/>
            <a:ext cx="10916365" cy="1137554"/>
          </a:xfrm>
        </p:spPr>
        <p:txBody>
          <a:bodyPr vert="horz" lIns="91440" tIns="45720" rIns="91440" bIns="45720" rtlCol="0" anchor="b">
            <a:normAutofit/>
          </a:bodyPr>
          <a:lstStyle/>
          <a:p>
            <a:r>
              <a:rPr lang="en-US" sz="4800"/>
              <a:t>A Different World</a:t>
            </a:r>
          </a:p>
        </p:txBody>
      </p:sp>
    </p:spTree>
    <p:extLst>
      <p:ext uri="{BB962C8B-B14F-4D97-AF65-F5344CB8AC3E}">
        <p14:creationId xmlns:p14="http://schemas.microsoft.com/office/powerpoint/2010/main" val="26438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the earth from space&#10;&#10;Description automatically generated with medium confidence">
            <a:extLst>
              <a:ext uri="{FF2B5EF4-FFF2-40B4-BE49-F238E27FC236}">
                <a16:creationId xmlns:a16="http://schemas.microsoft.com/office/drawing/2014/main" id="{1F229501-D3F0-314E-B61A-C7852C03911A}"/>
              </a:ext>
            </a:extLst>
          </p:cNvPr>
          <p:cNvPicPr>
            <a:picLocks noChangeAspect="1"/>
          </p:cNvPicPr>
          <p:nvPr/>
        </p:nvPicPr>
        <p:blipFill rotWithShape="1">
          <a:blip r:embed="rId2">
            <a:extLst>
              <a:ext uri="{28A0092B-C50C-407E-A947-70E740481C1C}">
                <a14:useLocalDpi xmlns:a14="http://schemas.microsoft.com/office/drawing/2010/main" val="0"/>
              </a:ext>
            </a:extLst>
          </a:blip>
          <a:srcRect b="4199"/>
          <a:stretch/>
        </p:blipFill>
        <p:spPr>
          <a:xfrm>
            <a:off x="20" y="10"/>
            <a:ext cx="4024741" cy="6857990"/>
          </a:xfrm>
          <a:prstGeom prst="rect">
            <a:avLst/>
          </a:prstGeom>
        </p:spPr>
      </p:pic>
      <p:sp>
        <p:nvSpPr>
          <p:cNvPr id="26" name="Rectangle 25">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10AFD6-F0AE-714C-B51C-37EF7F2E1587}"/>
              </a:ext>
            </a:extLst>
          </p:cNvPr>
          <p:cNvSpPr>
            <a:spLocks noGrp="1"/>
          </p:cNvSpPr>
          <p:nvPr>
            <p:ph type="title"/>
          </p:nvPr>
        </p:nvSpPr>
        <p:spPr>
          <a:xfrm>
            <a:off x="4465050" y="618517"/>
            <a:ext cx="6672886" cy="1596177"/>
          </a:xfrm>
        </p:spPr>
        <p:txBody>
          <a:bodyPr vert="horz" lIns="91440" tIns="45720" rIns="91440" bIns="45720" rtlCol="0" anchor="ctr">
            <a:normAutofit/>
          </a:bodyPr>
          <a:lstStyle/>
          <a:p>
            <a:r>
              <a:rPr lang="en-US"/>
              <a:t>A distant future….?</a:t>
            </a:r>
          </a:p>
        </p:txBody>
      </p:sp>
      <p:sp>
        <p:nvSpPr>
          <p:cNvPr id="4" name="TextBox 3">
            <a:extLst>
              <a:ext uri="{FF2B5EF4-FFF2-40B4-BE49-F238E27FC236}">
                <a16:creationId xmlns:a16="http://schemas.microsoft.com/office/drawing/2014/main" id="{688BF1B0-3B33-8A46-9C83-821CA43BD92B}"/>
              </a:ext>
            </a:extLst>
          </p:cNvPr>
          <p:cNvSpPr txBox="1"/>
          <p:nvPr/>
        </p:nvSpPr>
        <p:spPr>
          <a:xfrm>
            <a:off x="4465048" y="2367092"/>
            <a:ext cx="6672887" cy="3424107"/>
          </a:xfrm>
          <a:prstGeom prst="rect">
            <a:avLst/>
          </a:prstGeom>
        </p:spPr>
        <p:txBody>
          <a:bodyPr vert="horz" lIns="91440" tIns="45720" rIns="91440" bIns="45720" rtlCol="0">
            <a:normAutofit/>
          </a:bodyPr>
          <a:lstStyle/>
          <a:p>
            <a:pPr indent="-228600">
              <a:lnSpc>
                <a:spcPct val="120000"/>
              </a:lnSpc>
              <a:spcAft>
                <a:spcPts val="600"/>
              </a:spcAft>
              <a:buClr>
                <a:schemeClr val="tx1"/>
              </a:buClr>
              <a:buFont typeface="Arial" panose="020B0604020202020204" pitchFamily="34" charset="0"/>
              <a:buChar char="•"/>
            </a:pPr>
            <a:r>
              <a:rPr lang="en-US" cap="all" dirty="0"/>
              <a:t>What was seen in the video looks like a distant future… or does it?</a:t>
            </a:r>
          </a:p>
          <a:p>
            <a:pPr indent="-228600">
              <a:lnSpc>
                <a:spcPct val="120000"/>
              </a:lnSpc>
              <a:spcAft>
                <a:spcPts val="600"/>
              </a:spcAft>
              <a:buClr>
                <a:schemeClr val="tx1"/>
              </a:buClr>
              <a:buFont typeface="Arial" panose="020B0604020202020204" pitchFamily="34" charset="0"/>
              <a:buChar char="•"/>
            </a:pPr>
            <a:endParaRPr lang="en-US" cap="all" dirty="0"/>
          </a:p>
          <a:p>
            <a:pPr indent="-228600">
              <a:lnSpc>
                <a:spcPct val="120000"/>
              </a:lnSpc>
              <a:spcAft>
                <a:spcPts val="600"/>
              </a:spcAft>
              <a:buClr>
                <a:schemeClr val="tx1"/>
              </a:buClr>
              <a:buFont typeface="Arial" panose="020B0604020202020204" pitchFamily="34" charset="0"/>
              <a:buChar char="•"/>
            </a:pPr>
            <a:r>
              <a:rPr lang="en-US" cap="all" dirty="0"/>
              <a:t>Some things from that world is already starting to show up in our world….</a:t>
            </a:r>
          </a:p>
          <a:p>
            <a:pPr indent="-228600">
              <a:lnSpc>
                <a:spcPct val="120000"/>
              </a:lnSpc>
              <a:spcAft>
                <a:spcPts val="600"/>
              </a:spcAft>
              <a:buClr>
                <a:schemeClr val="tx1"/>
              </a:buClr>
              <a:buFont typeface="Arial" panose="020B0604020202020204" pitchFamily="34" charset="0"/>
              <a:buChar char="•"/>
            </a:pPr>
            <a:endParaRPr lang="en-US" cap="all" dirty="0"/>
          </a:p>
          <a:p>
            <a:pPr indent="-228600">
              <a:lnSpc>
                <a:spcPct val="120000"/>
              </a:lnSpc>
              <a:spcAft>
                <a:spcPts val="600"/>
              </a:spcAft>
              <a:buClr>
                <a:schemeClr val="tx1"/>
              </a:buClr>
              <a:buFont typeface="Arial" panose="020B0604020202020204" pitchFamily="34" charset="0"/>
              <a:buChar char="•"/>
            </a:pPr>
            <a:endParaRPr lang="en-US" cap="all" dirty="0"/>
          </a:p>
        </p:txBody>
      </p:sp>
    </p:spTree>
    <p:extLst>
      <p:ext uri="{BB962C8B-B14F-4D97-AF65-F5344CB8AC3E}">
        <p14:creationId xmlns:p14="http://schemas.microsoft.com/office/powerpoint/2010/main" val="31717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33FE5-F682-CD43-BC31-D803F545A939}"/>
              </a:ext>
            </a:extLst>
          </p:cNvPr>
          <p:cNvSpPr>
            <a:spLocks noGrp="1"/>
          </p:cNvSpPr>
          <p:nvPr>
            <p:ph type="title"/>
          </p:nvPr>
        </p:nvSpPr>
        <p:spPr>
          <a:xfrm>
            <a:off x="913776" y="643466"/>
            <a:ext cx="3418784" cy="4308475"/>
          </a:xfrm>
        </p:spPr>
        <p:txBody>
          <a:bodyPr anchor="t">
            <a:normAutofit/>
          </a:bodyPr>
          <a:lstStyle/>
          <a:p>
            <a:pPr algn="l"/>
            <a:r>
              <a:rPr lang="en-CA" sz="4400"/>
              <a:t>The point system</a:t>
            </a:r>
          </a:p>
        </p:txBody>
      </p:sp>
      <p:sp>
        <p:nvSpPr>
          <p:cNvPr id="3" name="Content Placeholder 2">
            <a:extLst>
              <a:ext uri="{FF2B5EF4-FFF2-40B4-BE49-F238E27FC236}">
                <a16:creationId xmlns:a16="http://schemas.microsoft.com/office/drawing/2014/main" id="{B8104242-B5B9-D141-966D-346D7F46EA15}"/>
              </a:ext>
            </a:extLst>
          </p:cNvPr>
          <p:cNvSpPr>
            <a:spLocks noGrp="1"/>
          </p:cNvSpPr>
          <p:nvPr>
            <p:ph idx="1"/>
          </p:nvPr>
        </p:nvSpPr>
        <p:spPr>
          <a:xfrm>
            <a:off x="4654295" y="643466"/>
            <a:ext cx="6623305" cy="4308476"/>
          </a:xfrm>
        </p:spPr>
        <p:txBody>
          <a:bodyPr>
            <a:normAutofit/>
          </a:bodyPr>
          <a:lstStyle/>
          <a:p>
            <a:pPr marL="0" indent="0">
              <a:buNone/>
            </a:pPr>
            <a:r>
              <a:rPr lang="en-CA" sz="1800" cap="none"/>
              <a:t>What is it?</a:t>
            </a:r>
          </a:p>
          <a:p>
            <a:r>
              <a:rPr lang="en-CA" sz="1800" cap="none"/>
              <a:t>In this world, people gain and lose points based on “ratings” that they receive from other people.</a:t>
            </a:r>
          </a:p>
          <a:p>
            <a:endParaRPr lang="en-CA" sz="1800" cap="none"/>
          </a:p>
          <a:p>
            <a:pPr marL="0" indent="0">
              <a:buNone/>
            </a:pPr>
            <a:r>
              <a:rPr lang="en-CA" sz="1800" cap="none"/>
              <a:t>What does it do?</a:t>
            </a:r>
          </a:p>
          <a:p>
            <a:r>
              <a:rPr lang="en-CA" sz="1800" cap="none"/>
              <a:t>Points are extremely important in this world as they control what things someone has access to. The more points one has, the more “high ranking” one is, and therefore has access to more amenities and resources..</a:t>
            </a:r>
          </a:p>
          <a:p>
            <a:endParaRPr lang="en-CA" sz="1800" cap="none"/>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pic>
        <p:nvPicPr>
          <p:cNvPr id="5" name="Picture 4" descr="Chart&#10;&#10;Description automatically generated with medium confidence">
            <a:extLst>
              <a:ext uri="{FF2B5EF4-FFF2-40B4-BE49-F238E27FC236}">
                <a16:creationId xmlns:a16="http://schemas.microsoft.com/office/drawing/2014/main" id="{AFB5D49B-DF2E-0B48-999C-6E62CBCEB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728" y="2642078"/>
            <a:ext cx="3348226" cy="2164097"/>
          </a:xfrm>
          <a:prstGeom prst="rect">
            <a:avLst/>
          </a:prstGeom>
        </p:spPr>
      </p:pic>
    </p:spTree>
    <p:extLst>
      <p:ext uri="{BB962C8B-B14F-4D97-AF65-F5344CB8AC3E}">
        <p14:creationId xmlns:p14="http://schemas.microsoft.com/office/powerpoint/2010/main" val="39070376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9">
            <a:extLst>
              <a:ext uri="{FF2B5EF4-FFF2-40B4-BE49-F238E27FC236}">
                <a16:creationId xmlns:a16="http://schemas.microsoft.com/office/drawing/2014/main" id="{D8C3AFD7-4CCE-484E-84C6-80FB3E3E2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490C807E-560D-4B1E-8911-1B0B4631F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1">
              <a:extLst>
                <a:ext uri="{FF2B5EF4-FFF2-40B4-BE49-F238E27FC236}">
                  <a16:creationId xmlns:a16="http://schemas.microsoft.com/office/drawing/2014/main" id="{3CCC1DF5-83E7-46A1-8737-18B5AA0F1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Freeform: Shape 13">
            <a:extLst>
              <a:ext uri="{FF2B5EF4-FFF2-40B4-BE49-F238E27FC236}">
                <a16:creationId xmlns:a16="http://schemas.microsoft.com/office/drawing/2014/main" id="{02114E49-C077-4083-B5C1-6A6E70F4D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7"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92964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9E4FF38-62B6-194F-AE9C-F5502C6DFCF4}"/>
              </a:ext>
            </a:extLst>
          </p:cNvPr>
          <p:cNvSpPr>
            <a:spLocks noGrp="1"/>
          </p:cNvSpPr>
          <p:nvPr>
            <p:ph type="title"/>
          </p:nvPr>
        </p:nvSpPr>
        <p:spPr>
          <a:xfrm>
            <a:off x="685800" y="1676400"/>
            <a:ext cx="6781800" cy="1216153"/>
          </a:xfrm>
        </p:spPr>
        <p:txBody>
          <a:bodyPr anchor="t">
            <a:normAutofit/>
          </a:bodyPr>
          <a:lstStyle/>
          <a:p>
            <a:r>
              <a:rPr lang="en-CA" sz="4000"/>
              <a:t>Value</a:t>
            </a:r>
          </a:p>
        </p:txBody>
      </p:sp>
      <p:sp>
        <p:nvSpPr>
          <p:cNvPr id="3" name="Content Placeholder 2">
            <a:extLst>
              <a:ext uri="{FF2B5EF4-FFF2-40B4-BE49-F238E27FC236}">
                <a16:creationId xmlns:a16="http://schemas.microsoft.com/office/drawing/2014/main" id="{90767490-A3CE-BF47-9042-A1ABB49268A9}"/>
              </a:ext>
            </a:extLst>
          </p:cNvPr>
          <p:cNvSpPr>
            <a:spLocks noGrp="1"/>
          </p:cNvSpPr>
          <p:nvPr>
            <p:ph idx="1"/>
          </p:nvPr>
        </p:nvSpPr>
        <p:spPr>
          <a:xfrm>
            <a:off x="685800" y="2892554"/>
            <a:ext cx="6781800" cy="2289046"/>
          </a:xfrm>
        </p:spPr>
        <p:txBody>
          <a:bodyPr>
            <a:normAutofit/>
          </a:bodyPr>
          <a:lstStyle/>
          <a:p>
            <a:pPr marL="0" indent="0">
              <a:buNone/>
            </a:pPr>
            <a:r>
              <a:rPr lang="en-CA" sz="1600" dirty="0">
                <a:solidFill>
                  <a:schemeClr val="tx1">
                    <a:alpha val="55000"/>
                  </a:schemeClr>
                </a:solidFill>
              </a:rPr>
              <a:t>Relation… or no?</a:t>
            </a:r>
          </a:p>
          <a:p>
            <a:r>
              <a:rPr lang="en-CA" sz="1600" dirty="0">
                <a:solidFill>
                  <a:schemeClr val="tx1">
                    <a:alpha val="55000"/>
                  </a:schemeClr>
                </a:solidFill>
              </a:rPr>
              <a:t>The value from gained from this type of social interaction is extremely similar to the value gained from liking, reposing, and gaining views on social media today, except on a much more dramatized and expanded level. </a:t>
            </a:r>
          </a:p>
          <a:p>
            <a:r>
              <a:rPr lang="en-CA" sz="1600" dirty="0">
                <a:solidFill>
                  <a:schemeClr val="tx1">
                    <a:alpha val="55000"/>
                  </a:schemeClr>
                </a:solidFill>
              </a:rPr>
              <a:t>Instead of representing a digital currency like it is today, this point system IS the currency. You cannot do anything with low standing and your points will shape your entire life. </a:t>
            </a:r>
          </a:p>
          <a:p>
            <a:endParaRPr lang="en-CA" sz="1400" dirty="0">
              <a:solidFill>
                <a:schemeClr val="tx1">
                  <a:alpha val="55000"/>
                </a:schemeClr>
              </a:solidFill>
            </a:endParaRPr>
          </a:p>
        </p:txBody>
      </p:sp>
    </p:spTree>
    <p:extLst>
      <p:ext uri="{BB962C8B-B14F-4D97-AF65-F5344CB8AC3E}">
        <p14:creationId xmlns:p14="http://schemas.microsoft.com/office/powerpoint/2010/main" val="232464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254CD-8AF2-6141-AFB9-28E680EE2E24}"/>
              </a:ext>
            </a:extLst>
          </p:cNvPr>
          <p:cNvSpPr>
            <a:spLocks noGrp="1"/>
          </p:cNvSpPr>
          <p:nvPr>
            <p:ph type="title"/>
          </p:nvPr>
        </p:nvSpPr>
        <p:spPr>
          <a:xfrm>
            <a:off x="1245072" y="1289765"/>
            <a:ext cx="3651101" cy="4270963"/>
          </a:xfrm>
        </p:spPr>
        <p:txBody>
          <a:bodyPr anchor="ctr">
            <a:normAutofit/>
          </a:bodyPr>
          <a:lstStyle/>
          <a:p>
            <a:pPr algn="ctr"/>
            <a:r>
              <a:rPr lang="en-CA" sz="5600">
                <a:solidFill>
                  <a:srgbClr val="FFFFFF"/>
                </a:solidFill>
              </a:rPr>
              <a:t>Effects</a:t>
            </a:r>
          </a:p>
        </p:txBody>
      </p:sp>
      <p:sp>
        <p:nvSpPr>
          <p:cNvPr id="5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5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1AA19927-E03F-F848-89A0-9B70AE607354}"/>
              </a:ext>
            </a:extLst>
          </p:cNvPr>
          <p:cNvSpPr>
            <a:spLocks noGrp="1"/>
          </p:cNvSpPr>
          <p:nvPr>
            <p:ph idx="1"/>
          </p:nvPr>
        </p:nvSpPr>
        <p:spPr>
          <a:xfrm>
            <a:off x="6297233" y="518400"/>
            <a:ext cx="4771607" cy="5837949"/>
          </a:xfrm>
        </p:spPr>
        <p:txBody>
          <a:bodyPr anchor="ctr">
            <a:normAutofit/>
          </a:bodyPr>
          <a:lstStyle/>
          <a:p>
            <a:r>
              <a:rPr lang="en-CA" sz="2000" dirty="0">
                <a:solidFill>
                  <a:schemeClr val="tx1">
                    <a:alpha val="80000"/>
                  </a:schemeClr>
                </a:solidFill>
              </a:rPr>
              <a:t>In this world, all social interactions in this clip is determined by the amount of points you have. </a:t>
            </a:r>
          </a:p>
          <a:p>
            <a:pPr lvl="1"/>
            <a:r>
              <a:rPr lang="en-CA" sz="2000" dirty="0">
                <a:solidFill>
                  <a:schemeClr val="tx1">
                    <a:alpha val="80000"/>
                  </a:schemeClr>
                </a:solidFill>
              </a:rPr>
              <a:t>Talking to someone who has less points than you is considered “unclean” and will cause you to lose rating yourself. </a:t>
            </a:r>
          </a:p>
        </p:txBody>
      </p:sp>
      <p:sp>
        <p:nvSpPr>
          <p:cNvPr id="5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54"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77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C6D26A-93E1-3D43-BF62-128740931644}"/>
              </a:ext>
            </a:extLst>
          </p:cNvPr>
          <p:cNvSpPr>
            <a:spLocks noGrp="1"/>
          </p:cNvSpPr>
          <p:nvPr>
            <p:ph type="title"/>
          </p:nvPr>
        </p:nvSpPr>
        <p:spPr>
          <a:xfrm>
            <a:off x="934872" y="982272"/>
            <a:ext cx="3388419" cy="4560970"/>
          </a:xfrm>
        </p:spPr>
        <p:txBody>
          <a:bodyPr>
            <a:normAutofit/>
          </a:bodyPr>
          <a:lstStyle/>
          <a:p>
            <a:r>
              <a:rPr lang="en-CA" sz="4000">
                <a:solidFill>
                  <a:srgbClr val="FFFFFF"/>
                </a:solidFill>
              </a:rPr>
              <a:t>Works Cited</a:t>
            </a:r>
          </a:p>
        </p:txBody>
      </p:sp>
      <p:sp>
        <p:nvSpPr>
          <p:cNvPr id="3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DB1FAE40-06A7-1345-B264-16A681E26565}"/>
              </a:ext>
            </a:extLst>
          </p:cNvPr>
          <p:cNvSpPr>
            <a:spLocks noGrp="1"/>
          </p:cNvSpPr>
          <p:nvPr>
            <p:ph idx="1"/>
          </p:nvPr>
        </p:nvSpPr>
        <p:spPr>
          <a:xfrm>
            <a:off x="5221862" y="1719618"/>
            <a:ext cx="5948831" cy="4334629"/>
          </a:xfrm>
        </p:spPr>
        <p:txBody>
          <a:bodyPr anchor="ctr">
            <a:normAutofit/>
          </a:bodyPr>
          <a:lstStyle/>
          <a:p>
            <a:pPr marL="0" indent="0">
              <a:buNone/>
            </a:pPr>
            <a:r>
              <a:rPr lang="en-CA" sz="1500">
                <a:solidFill>
                  <a:srgbClr val="FEFFFF"/>
                </a:solidFill>
              </a:rPr>
              <a:t>Facebook Icon Transparent Background [Digital image]. (n.d.). Retrieved March 03, 2021, from http://clipart-library.com/free/facebook-icon-transparent-background.html</a:t>
            </a:r>
          </a:p>
          <a:p>
            <a:pPr marL="0" indent="0">
              <a:buNone/>
            </a:pPr>
            <a:r>
              <a:rPr lang="en-CA" sz="1500">
                <a:solidFill>
                  <a:srgbClr val="FEFFFF"/>
                </a:solidFill>
              </a:rPr>
              <a:t>Instagram Logo transparent PNG [Digital image]. (n.d.). Retrieved March 03, 2021, from https://www.stickpng.com/img/icons-logos-emojis/tech-companies/instagram-logo</a:t>
            </a:r>
          </a:p>
          <a:p>
            <a:pPr marL="0" indent="0">
              <a:buNone/>
            </a:pPr>
            <a:r>
              <a:rPr lang="en-CA" sz="1500">
                <a:solidFill>
                  <a:srgbClr val="FEFFFF"/>
                </a:solidFill>
              </a:rPr>
              <a:t>Pirillo, J. (2021, January). Space, Galaxy and Planets 4k [Digital image]. Retrieved March 03, 2021, from https://www.pinterest.ca/pin/433823376599631002/</a:t>
            </a:r>
          </a:p>
          <a:p>
            <a:pPr marL="0" indent="0">
              <a:buNone/>
            </a:pPr>
            <a:r>
              <a:rPr lang="en-CA" sz="1500">
                <a:solidFill>
                  <a:srgbClr val="FEFFFF"/>
                </a:solidFill>
              </a:rPr>
              <a:t>Pressing The Upvote Raises The Link, Pressing Downvote - Reddit Upvote Downvote [Digital image]. (n.d.). Retrieved March 03, 2021, from https://www.nicepng.com/ourpic/u2e6q8y3r5i1i1t4_pressing-the-upvote-raises-the-link-pressing-downvote/</a:t>
            </a:r>
          </a:p>
          <a:p>
            <a:pPr marL="0" indent="0">
              <a:buNone/>
            </a:pPr>
            <a:r>
              <a:rPr lang="en-CA" sz="1500">
                <a:solidFill>
                  <a:srgbClr val="FEFFFF"/>
                </a:solidFill>
              </a:rPr>
              <a:t>Twitter Logo transparent PNG [Digital image]. (n.d.). Retrieved March 03, 2021, from https://www.stickpng.com/img/icons-logos-emojis/tech-companies/twitter-logo</a:t>
            </a:r>
          </a:p>
          <a:p>
            <a:endParaRPr lang="en-CA" sz="1500">
              <a:solidFill>
                <a:srgbClr val="FEFFFF"/>
              </a:solidFill>
            </a:endParaRPr>
          </a:p>
        </p:txBody>
      </p:sp>
    </p:spTree>
    <p:extLst>
      <p:ext uri="{BB962C8B-B14F-4D97-AF65-F5344CB8AC3E}">
        <p14:creationId xmlns:p14="http://schemas.microsoft.com/office/powerpoint/2010/main" val="140194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BE86EA4-C4F1-4465-B306-7A2BC2285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38">
              <a:extLst>
                <a:ext uri="{FF2B5EF4-FFF2-40B4-BE49-F238E27FC236}">
                  <a16:creationId xmlns:a16="http://schemas.microsoft.com/office/drawing/2014/main" id="{A8279268-DB29-43BE-B57C-14977EACFD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8FA53C0-C1EF-4611-BAB3-65EEB16AA3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81CDACFC-DD8A-4CC0-B7FC-6030FC353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5">
              <a:extLst>
                <a:ext uri="{FF2B5EF4-FFF2-40B4-BE49-F238E27FC236}">
                  <a16:creationId xmlns:a16="http://schemas.microsoft.com/office/drawing/2014/main" id="{0269F267-73D4-4CC3-BEC7-73335654D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DC48F13D-B2D7-4EB8-9CA7-59243637C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A82405B3-5A67-4DA2-8EDA-7AB65A8B4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7508BC7B-3BD2-4D96-A46E-82988222A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4298D07C-2287-4B93-9041-935144D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0F6BC886-C125-4903-8C2A-6FB68740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C9D0B38F-2E02-4E85-99EE-73595E7C8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0" name="Rectangle 49">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2" name="Group 51">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53" name="Straight Connector 52">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0CD9B98-8800-3247-956E-05A3E05CD966}"/>
              </a:ext>
            </a:extLst>
          </p:cNvPr>
          <p:cNvSpPr>
            <a:spLocks noGrp="1"/>
          </p:cNvSpPr>
          <p:nvPr>
            <p:ph type="title"/>
          </p:nvPr>
        </p:nvSpPr>
        <p:spPr>
          <a:xfrm>
            <a:off x="765110" y="4758611"/>
            <a:ext cx="8508893" cy="1024415"/>
          </a:xfrm>
        </p:spPr>
        <p:txBody>
          <a:bodyPr vert="horz" lIns="91440" tIns="45720" rIns="91440" bIns="45720" rtlCol="0" anchor="b">
            <a:normAutofit/>
          </a:bodyPr>
          <a:lstStyle/>
          <a:p>
            <a:pPr algn="r"/>
            <a:r>
              <a:rPr lang="en-US" sz="5400"/>
              <a:t>Social Media</a:t>
            </a:r>
          </a:p>
        </p:txBody>
      </p:sp>
      <p:sp>
        <p:nvSpPr>
          <p:cNvPr id="63" name="Rectangle 62">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Icon&#10;&#10;Description automatically generated">
            <a:extLst>
              <a:ext uri="{FF2B5EF4-FFF2-40B4-BE49-F238E27FC236}">
                <a16:creationId xmlns:a16="http://schemas.microsoft.com/office/drawing/2014/main" id="{58117EFB-F665-6749-849E-698A2875C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402" y="761904"/>
            <a:ext cx="2919509" cy="2919509"/>
          </a:xfrm>
          <a:prstGeom prst="rect">
            <a:avLst/>
          </a:prstGeom>
        </p:spPr>
      </p:pic>
      <p:pic>
        <p:nvPicPr>
          <p:cNvPr id="6" name="Picture 5" descr="Icon&#10;&#10;Description automatically generated">
            <a:extLst>
              <a:ext uri="{FF2B5EF4-FFF2-40B4-BE49-F238E27FC236}">
                <a16:creationId xmlns:a16="http://schemas.microsoft.com/office/drawing/2014/main" id="{35AB2CCB-C2F1-394A-A03E-03B33E49A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154" y="922772"/>
            <a:ext cx="2667095" cy="2667095"/>
          </a:xfrm>
          <a:prstGeom prst="rect">
            <a:avLst/>
          </a:prstGeom>
        </p:spPr>
      </p:pic>
      <p:pic>
        <p:nvPicPr>
          <p:cNvPr id="51" name="Picture 50" descr="Logo&#10;&#10;Description automatically generated">
            <a:extLst>
              <a:ext uri="{FF2B5EF4-FFF2-40B4-BE49-F238E27FC236}">
                <a16:creationId xmlns:a16="http://schemas.microsoft.com/office/drawing/2014/main" id="{A16FC47A-CD38-5C4A-8865-D451652A32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18" y="761904"/>
            <a:ext cx="3217333" cy="3217333"/>
          </a:xfrm>
          <a:prstGeom prst="rect">
            <a:avLst/>
          </a:prstGeom>
        </p:spPr>
      </p:pic>
    </p:spTree>
    <p:extLst>
      <p:ext uri="{BB962C8B-B14F-4D97-AF65-F5344CB8AC3E}">
        <p14:creationId xmlns:p14="http://schemas.microsoft.com/office/powerpoint/2010/main" val="35490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F9D4-ABE7-D049-87F3-F772DB4B7738}"/>
              </a:ext>
            </a:extLst>
          </p:cNvPr>
          <p:cNvSpPr>
            <a:spLocks noGrp="1"/>
          </p:cNvSpPr>
          <p:nvPr>
            <p:ph type="title"/>
          </p:nvPr>
        </p:nvSpPr>
        <p:spPr>
          <a:xfrm>
            <a:off x="677334" y="975360"/>
            <a:ext cx="8596668" cy="1320800"/>
          </a:xfrm>
        </p:spPr>
        <p:txBody>
          <a:bodyPr>
            <a:normAutofit fontScale="90000"/>
          </a:bodyPr>
          <a:lstStyle/>
          <a:p>
            <a:r>
              <a:rPr lang="en-US" dirty="0"/>
              <a:t>How has social media changed the way we consume and understand information?</a:t>
            </a:r>
            <a:endParaRPr lang="en-CA" dirty="0"/>
          </a:p>
        </p:txBody>
      </p:sp>
      <p:sp>
        <p:nvSpPr>
          <p:cNvPr id="3" name="Content Placeholder 2">
            <a:extLst>
              <a:ext uri="{FF2B5EF4-FFF2-40B4-BE49-F238E27FC236}">
                <a16:creationId xmlns:a16="http://schemas.microsoft.com/office/drawing/2014/main" id="{4CCF05F6-30C9-E848-AD19-FC4EFC0EDC92}"/>
              </a:ext>
            </a:extLst>
          </p:cNvPr>
          <p:cNvSpPr>
            <a:spLocks noGrp="1"/>
          </p:cNvSpPr>
          <p:nvPr>
            <p:ph idx="1"/>
          </p:nvPr>
        </p:nvSpPr>
        <p:spPr>
          <a:xfrm>
            <a:off x="677334" y="2768600"/>
            <a:ext cx="8596668" cy="1320800"/>
          </a:xfrm>
        </p:spPr>
        <p:txBody>
          <a:bodyPr/>
          <a:lstStyle/>
          <a:p>
            <a:pPr marL="0" indent="0">
              <a:buNone/>
            </a:pPr>
            <a:r>
              <a:rPr lang="en-CA" dirty="0"/>
              <a:t>With social media…</a:t>
            </a:r>
          </a:p>
          <a:p>
            <a:r>
              <a:rPr lang="en-CA" dirty="0"/>
              <a:t>Information can be sent around the world with the singular click of a button</a:t>
            </a:r>
          </a:p>
          <a:p>
            <a:r>
              <a:rPr lang="en-CA" dirty="0"/>
              <a:t>Information can go viral within seconds of being sent</a:t>
            </a:r>
          </a:p>
          <a:p>
            <a:endParaRPr lang="en-CA" dirty="0"/>
          </a:p>
        </p:txBody>
      </p:sp>
    </p:spTree>
    <p:extLst>
      <p:ext uri="{BB962C8B-B14F-4D97-AF65-F5344CB8AC3E}">
        <p14:creationId xmlns:p14="http://schemas.microsoft.com/office/powerpoint/2010/main" val="120635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1CC7B-8FEE-9140-8C46-10BABD53BA97}"/>
              </a:ext>
            </a:extLst>
          </p:cNvPr>
          <p:cNvSpPr>
            <a:spLocks noGrp="1"/>
          </p:cNvSpPr>
          <p:nvPr>
            <p:ph type="title"/>
          </p:nvPr>
        </p:nvSpPr>
        <p:spPr>
          <a:xfrm>
            <a:off x="1043950" y="1179151"/>
            <a:ext cx="3300646" cy="4463889"/>
          </a:xfrm>
        </p:spPr>
        <p:txBody>
          <a:bodyPr anchor="ctr">
            <a:normAutofit/>
          </a:bodyPr>
          <a:lstStyle/>
          <a:p>
            <a:r>
              <a:rPr lang="en-CA" dirty="0"/>
              <a:t>However….</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568D76-CE09-4948-8A8A-000E534B0DC6}"/>
              </a:ext>
            </a:extLst>
          </p:cNvPr>
          <p:cNvSpPr>
            <a:spLocks noGrp="1"/>
          </p:cNvSpPr>
          <p:nvPr>
            <p:ph idx="1"/>
          </p:nvPr>
        </p:nvSpPr>
        <p:spPr>
          <a:xfrm>
            <a:off x="4978918" y="1109145"/>
            <a:ext cx="6341016" cy="4603900"/>
          </a:xfrm>
        </p:spPr>
        <p:txBody>
          <a:bodyPr anchor="ctr">
            <a:normAutofit/>
          </a:bodyPr>
          <a:lstStyle/>
          <a:p>
            <a:pPr marL="0" indent="0">
              <a:buNone/>
            </a:pPr>
            <a:r>
              <a:rPr lang="en-US" dirty="0"/>
              <a:t>On social media, not everything that we see is true, as some sources might be bias, or intentionally leave out certain details to make it sound a certain way. </a:t>
            </a:r>
          </a:p>
          <a:p>
            <a:endParaRPr lang="en-CA"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3106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0F63-E52C-E445-9633-66820F038509}"/>
              </a:ext>
            </a:extLst>
          </p:cNvPr>
          <p:cNvSpPr>
            <a:spLocks noGrp="1"/>
          </p:cNvSpPr>
          <p:nvPr>
            <p:ph type="title"/>
          </p:nvPr>
        </p:nvSpPr>
        <p:spPr>
          <a:xfrm>
            <a:off x="677334" y="875818"/>
            <a:ext cx="8596668" cy="698339"/>
          </a:xfrm>
        </p:spPr>
        <p:txBody>
          <a:bodyPr/>
          <a:lstStyle/>
          <a:p>
            <a:r>
              <a:rPr lang="en-CA" dirty="0"/>
              <a:t>What do I do?</a:t>
            </a:r>
          </a:p>
        </p:txBody>
      </p:sp>
      <p:sp>
        <p:nvSpPr>
          <p:cNvPr id="3" name="Content Placeholder 2">
            <a:extLst>
              <a:ext uri="{FF2B5EF4-FFF2-40B4-BE49-F238E27FC236}">
                <a16:creationId xmlns:a16="http://schemas.microsoft.com/office/drawing/2014/main" id="{E81F89F2-E15F-944D-9CE9-AD889082C47C}"/>
              </a:ext>
            </a:extLst>
          </p:cNvPr>
          <p:cNvSpPr>
            <a:spLocks noGrp="1"/>
          </p:cNvSpPr>
          <p:nvPr>
            <p:ph idx="1"/>
          </p:nvPr>
        </p:nvSpPr>
        <p:spPr>
          <a:xfrm>
            <a:off x="677334" y="2218462"/>
            <a:ext cx="8596668" cy="2642905"/>
          </a:xfrm>
        </p:spPr>
        <p:txBody>
          <a:bodyPr/>
          <a:lstStyle/>
          <a:p>
            <a:r>
              <a:rPr lang="en-CA" dirty="0"/>
              <a:t>When I see a story is particularly far-fetched…</a:t>
            </a:r>
          </a:p>
          <a:p>
            <a:pPr lvl="1"/>
            <a:r>
              <a:rPr lang="en-CA" dirty="0"/>
              <a:t>I will look it up and do more research. </a:t>
            </a:r>
          </a:p>
          <a:p>
            <a:r>
              <a:rPr lang="en-CA" dirty="0"/>
              <a:t>Otherwise…</a:t>
            </a:r>
          </a:p>
          <a:p>
            <a:pPr lvl="1"/>
            <a:r>
              <a:rPr lang="en-CA" dirty="0"/>
              <a:t>I tend to not research the topic further when I think its believable</a:t>
            </a:r>
          </a:p>
          <a:p>
            <a:r>
              <a:rPr lang="en-CA" dirty="0"/>
              <a:t>Now that I think of it…</a:t>
            </a:r>
          </a:p>
          <a:p>
            <a:pPr lvl="1"/>
            <a:r>
              <a:rPr lang="en-CA" dirty="0"/>
              <a:t>I probably should do more research to verify what I’m reading, as information is bound to be biased because it is almost impossible to be perfectly neutral. </a:t>
            </a:r>
          </a:p>
          <a:p>
            <a:pPr lvl="1"/>
            <a:endParaRPr lang="en-CA" dirty="0"/>
          </a:p>
        </p:txBody>
      </p:sp>
    </p:spTree>
    <p:extLst>
      <p:ext uri="{BB962C8B-B14F-4D97-AF65-F5344CB8AC3E}">
        <p14:creationId xmlns:p14="http://schemas.microsoft.com/office/powerpoint/2010/main" val="227999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092B-D6AA-C445-AEC3-957E34CA15FB}"/>
              </a:ext>
            </a:extLst>
          </p:cNvPr>
          <p:cNvSpPr>
            <a:spLocks noGrp="1"/>
          </p:cNvSpPr>
          <p:nvPr>
            <p:ph type="title"/>
          </p:nvPr>
        </p:nvSpPr>
        <p:spPr/>
        <p:txBody>
          <a:bodyPr/>
          <a:lstStyle/>
          <a:p>
            <a:r>
              <a:rPr lang="en-CA" dirty="0"/>
              <a:t>Fact and Analyzation</a:t>
            </a:r>
          </a:p>
        </p:txBody>
      </p:sp>
      <p:sp>
        <p:nvSpPr>
          <p:cNvPr id="3" name="Content Placeholder 2">
            <a:extLst>
              <a:ext uri="{FF2B5EF4-FFF2-40B4-BE49-F238E27FC236}">
                <a16:creationId xmlns:a16="http://schemas.microsoft.com/office/drawing/2014/main" id="{19863846-3ECF-1549-8926-F01A8B9ABED1}"/>
              </a:ext>
            </a:extLst>
          </p:cNvPr>
          <p:cNvSpPr>
            <a:spLocks noGrp="1"/>
          </p:cNvSpPr>
          <p:nvPr>
            <p:ph idx="1"/>
          </p:nvPr>
        </p:nvSpPr>
        <p:spPr>
          <a:xfrm>
            <a:off x="677334" y="1762863"/>
            <a:ext cx="8596668" cy="4362874"/>
          </a:xfrm>
        </p:spPr>
        <p:txBody>
          <a:bodyPr>
            <a:normAutofit/>
          </a:bodyPr>
          <a:lstStyle/>
          <a:p>
            <a:pPr marL="0" indent="0">
              <a:buNone/>
            </a:pPr>
            <a:r>
              <a:rPr lang="en-CA" dirty="0">
                <a:solidFill>
                  <a:srgbClr val="67AFDD"/>
                </a:solidFill>
              </a:rPr>
              <a:t>What are some methods I use to tell the difference between fact and interpretation, opinion and judgement?</a:t>
            </a:r>
          </a:p>
          <a:p>
            <a:r>
              <a:rPr lang="en-CA" dirty="0"/>
              <a:t>Sometimes I pay close attention to the language used. </a:t>
            </a:r>
          </a:p>
          <a:p>
            <a:pPr lvl="1"/>
            <a:r>
              <a:rPr lang="en-CA" dirty="0"/>
              <a:t>If I see language such as “I think”, or “Many people think”, then it is probably opinion. </a:t>
            </a:r>
          </a:p>
          <a:p>
            <a:pPr lvl="1"/>
            <a:r>
              <a:rPr lang="en-CA" dirty="0"/>
              <a:t>If I see language such as “this happened”, then its probably fact.</a:t>
            </a:r>
          </a:p>
          <a:p>
            <a:r>
              <a:rPr lang="en-CA" dirty="0"/>
              <a:t>Another method is by doing additional research and comparing multiple perspectives. </a:t>
            </a:r>
          </a:p>
          <a:p>
            <a:pPr lvl="1"/>
            <a:r>
              <a:rPr lang="en-CA" dirty="0"/>
              <a:t>I do this by comparing information from several different sources. If there is overlapping information, then its probably fact, otherwise, its probably opinion. </a:t>
            </a:r>
          </a:p>
          <a:p>
            <a:pPr lvl="1"/>
            <a:r>
              <a:rPr lang="en-CA" dirty="0"/>
              <a:t>I often find it interesting to read opinions from different perspectives and different points of view, as they might have different points. </a:t>
            </a:r>
          </a:p>
          <a:p>
            <a:endParaRPr lang="en-CA" dirty="0"/>
          </a:p>
        </p:txBody>
      </p:sp>
    </p:spTree>
    <p:extLst>
      <p:ext uri="{BB962C8B-B14F-4D97-AF65-F5344CB8AC3E}">
        <p14:creationId xmlns:p14="http://schemas.microsoft.com/office/powerpoint/2010/main" val="201147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6000"/>
                <a:hueMod val="100000"/>
                <a:satMod val="180000"/>
                <a:lumMod val="110000"/>
              </a:schemeClr>
            </a:gs>
            <a:gs pos="100000">
              <a:schemeClr val="bg2">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53" name="Picture 40">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54" name="Freeform: Shape 42">
            <a:extLst>
              <a:ext uri="{FF2B5EF4-FFF2-40B4-BE49-F238E27FC236}">
                <a16:creationId xmlns:a16="http://schemas.microsoft.com/office/drawing/2014/main" id="{CD9E0036-D626-45D9-B0FA-B920385A6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255" y="0"/>
            <a:ext cx="7516746" cy="6858000"/>
          </a:xfrm>
          <a:custGeom>
            <a:avLst/>
            <a:gdLst>
              <a:gd name="connsiteX0" fmla="*/ 1291364 w 7516746"/>
              <a:gd name="connsiteY0" fmla="*/ 0 h 6858000"/>
              <a:gd name="connsiteX1" fmla="*/ 7516746 w 7516746"/>
              <a:gd name="connsiteY1" fmla="*/ 0 h 6858000"/>
              <a:gd name="connsiteX2" fmla="*/ 7516746 w 7516746"/>
              <a:gd name="connsiteY2" fmla="*/ 6858000 h 6858000"/>
              <a:gd name="connsiteX3" fmla="*/ 0 w 7516746"/>
              <a:gd name="connsiteY3" fmla="*/ 6858000 h 6858000"/>
              <a:gd name="connsiteX4" fmla="*/ 25045 w 7516746"/>
              <a:gd name="connsiteY4" fmla="*/ 6702325 h 6858000"/>
              <a:gd name="connsiteX5" fmla="*/ 48913 w 7516746"/>
              <a:gd name="connsiteY5" fmla="*/ 6547334 h 6858000"/>
              <a:gd name="connsiteX6" fmla="*/ 72277 w 7516746"/>
              <a:gd name="connsiteY6" fmla="*/ 6391658 h 6858000"/>
              <a:gd name="connsiteX7" fmla="*/ 92280 w 7516746"/>
              <a:gd name="connsiteY7" fmla="*/ 6235295 h 6858000"/>
              <a:gd name="connsiteX8" fmla="*/ 112452 w 7516746"/>
              <a:gd name="connsiteY8" fmla="*/ 6079619 h 6858000"/>
              <a:gd name="connsiteX9" fmla="*/ 131277 w 7516746"/>
              <a:gd name="connsiteY9" fmla="*/ 5923256 h 6858000"/>
              <a:gd name="connsiteX10" fmla="*/ 147413 w 7516746"/>
              <a:gd name="connsiteY10" fmla="*/ 5768951 h 6858000"/>
              <a:gd name="connsiteX11" fmla="*/ 162710 w 7516746"/>
              <a:gd name="connsiteY11" fmla="*/ 5612589 h 6858000"/>
              <a:gd name="connsiteX12" fmla="*/ 176662 w 7516746"/>
              <a:gd name="connsiteY12" fmla="*/ 5456912 h 6858000"/>
              <a:gd name="connsiteX13" fmla="*/ 188763 w 7516746"/>
              <a:gd name="connsiteY13" fmla="*/ 5303979 h 6858000"/>
              <a:gd name="connsiteX14" fmla="*/ 200866 w 7516746"/>
              <a:gd name="connsiteY14" fmla="*/ 5148988 h 6858000"/>
              <a:gd name="connsiteX15" fmla="*/ 210951 w 7516746"/>
              <a:gd name="connsiteY15" fmla="*/ 4996055 h 6858000"/>
              <a:gd name="connsiteX16" fmla="*/ 218851 w 7516746"/>
              <a:gd name="connsiteY16" fmla="*/ 4843121 h 6858000"/>
              <a:gd name="connsiteX17" fmla="*/ 227088 w 7516746"/>
              <a:gd name="connsiteY17" fmla="*/ 4690874 h 6858000"/>
              <a:gd name="connsiteX18" fmla="*/ 233979 w 7516746"/>
              <a:gd name="connsiteY18" fmla="*/ 4539998 h 6858000"/>
              <a:gd name="connsiteX19" fmla="*/ 238854 w 7516746"/>
              <a:gd name="connsiteY19" fmla="*/ 4390493 h 6858000"/>
              <a:gd name="connsiteX20" fmla="*/ 243057 w 7516746"/>
              <a:gd name="connsiteY20" fmla="*/ 4240989 h 6858000"/>
              <a:gd name="connsiteX21" fmla="*/ 247090 w 7516746"/>
              <a:gd name="connsiteY21" fmla="*/ 4092856 h 6858000"/>
              <a:gd name="connsiteX22" fmla="*/ 248940 w 7516746"/>
              <a:gd name="connsiteY22" fmla="*/ 3946781 h 6858000"/>
              <a:gd name="connsiteX23" fmla="*/ 250956 w 7516746"/>
              <a:gd name="connsiteY23" fmla="*/ 3800705 h 6858000"/>
              <a:gd name="connsiteX24" fmla="*/ 251965 w 7516746"/>
              <a:gd name="connsiteY24" fmla="*/ 3656687 h 6858000"/>
              <a:gd name="connsiteX25" fmla="*/ 250956 w 7516746"/>
              <a:gd name="connsiteY25" fmla="*/ 3514041 h 6858000"/>
              <a:gd name="connsiteX26" fmla="*/ 250956 w 7516746"/>
              <a:gd name="connsiteY26" fmla="*/ 3372766 h 6858000"/>
              <a:gd name="connsiteX27" fmla="*/ 248940 w 7516746"/>
              <a:gd name="connsiteY27" fmla="*/ 3232863 h 6858000"/>
              <a:gd name="connsiteX28" fmla="*/ 245914 w 7516746"/>
              <a:gd name="connsiteY28" fmla="*/ 3095703 h 6858000"/>
              <a:gd name="connsiteX29" fmla="*/ 243057 w 7516746"/>
              <a:gd name="connsiteY29" fmla="*/ 2959915 h 6858000"/>
              <a:gd name="connsiteX30" fmla="*/ 239863 w 7516746"/>
              <a:gd name="connsiteY30" fmla="*/ 2826869 h 6858000"/>
              <a:gd name="connsiteX31" fmla="*/ 234989 w 7516746"/>
              <a:gd name="connsiteY31" fmla="*/ 2694510 h 6858000"/>
              <a:gd name="connsiteX32" fmla="*/ 229777 w 7516746"/>
              <a:gd name="connsiteY32" fmla="*/ 2564209 h 6858000"/>
              <a:gd name="connsiteX33" fmla="*/ 225071 w 7516746"/>
              <a:gd name="connsiteY33" fmla="*/ 2436650 h 6858000"/>
              <a:gd name="connsiteX34" fmla="*/ 211792 w 7516746"/>
              <a:gd name="connsiteY34" fmla="*/ 2187704 h 6858000"/>
              <a:gd name="connsiteX35" fmla="*/ 197673 w 7516746"/>
              <a:gd name="connsiteY35" fmla="*/ 1949046 h 6858000"/>
              <a:gd name="connsiteX36" fmla="*/ 182880 w 7516746"/>
              <a:gd name="connsiteY36" fmla="*/ 1719989 h 6858000"/>
              <a:gd name="connsiteX37" fmla="*/ 166575 w 7516746"/>
              <a:gd name="connsiteY37" fmla="*/ 1503276 h 6858000"/>
              <a:gd name="connsiteX38" fmla="*/ 149598 w 7516746"/>
              <a:gd name="connsiteY38" fmla="*/ 1296164 h 6858000"/>
              <a:gd name="connsiteX39" fmla="*/ 131277 w 7516746"/>
              <a:gd name="connsiteY39" fmla="*/ 1104140 h 6858000"/>
              <a:gd name="connsiteX40" fmla="*/ 113291 w 7516746"/>
              <a:gd name="connsiteY40" fmla="*/ 923775 h 6858000"/>
              <a:gd name="connsiteX41" fmla="*/ 95627 w 7516746"/>
              <a:gd name="connsiteY41" fmla="*/ 760771 h 6858000"/>
              <a:gd name="connsiteX42" fmla="*/ 109181 w 7516746"/>
              <a:gd name="connsiteY42" fmla="*/ 757382 h 6858000"/>
              <a:gd name="connsiteX43" fmla="*/ 192309 w 7516746"/>
              <a:gd name="connsiteY43" fmla="*/ 701964 h 6858000"/>
              <a:gd name="connsiteX44" fmla="*/ 220018 w 7516746"/>
              <a:gd name="connsiteY44" fmla="*/ 683491 h 6858000"/>
              <a:gd name="connsiteX45" fmla="*/ 247727 w 7516746"/>
              <a:gd name="connsiteY45" fmla="*/ 665018 h 6858000"/>
              <a:gd name="connsiteX46" fmla="*/ 275436 w 7516746"/>
              <a:gd name="connsiteY46" fmla="*/ 655782 h 6858000"/>
              <a:gd name="connsiteX47" fmla="*/ 303145 w 7516746"/>
              <a:gd name="connsiteY47" fmla="*/ 637309 h 6858000"/>
              <a:gd name="connsiteX48" fmla="*/ 330854 w 7516746"/>
              <a:gd name="connsiteY48" fmla="*/ 628073 h 6858000"/>
              <a:gd name="connsiteX49" fmla="*/ 386272 w 7516746"/>
              <a:gd name="connsiteY49" fmla="*/ 591127 h 6858000"/>
              <a:gd name="connsiteX50" fmla="*/ 441690 w 7516746"/>
              <a:gd name="connsiteY50" fmla="*/ 554182 h 6858000"/>
              <a:gd name="connsiteX51" fmla="*/ 469400 w 7516746"/>
              <a:gd name="connsiteY51" fmla="*/ 535709 h 6858000"/>
              <a:gd name="connsiteX52" fmla="*/ 497109 w 7516746"/>
              <a:gd name="connsiteY52" fmla="*/ 526473 h 6858000"/>
              <a:gd name="connsiteX53" fmla="*/ 580236 w 7516746"/>
              <a:gd name="connsiteY53" fmla="*/ 461818 h 6858000"/>
              <a:gd name="connsiteX54" fmla="*/ 607945 w 7516746"/>
              <a:gd name="connsiteY54" fmla="*/ 443345 h 6858000"/>
              <a:gd name="connsiteX55" fmla="*/ 663363 w 7516746"/>
              <a:gd name="connsiteY55" fmla="*/ 397164 h 6858000"/>
              <a:gd name="connsiteX56" fmla="*/ 746490 w 7516746"/>
              <a:gd name="connsiteY56" fmla="*/ 341745 h 6858000"/>
              <a:gd name="connsiteX57" fmla="*/ 774200 w 7516746"/>
              <a:gd name="connsiteY57" fmla="*/ 323273 h 6858000"/>
              <a:gd name="connsiteX58" fmla="*/ 792672 w 7516746"/>
              <a:gd name="connsiteY58" fmla="*/ 295564 h 6858000"/>
              <a:gd name="connsiteX59" fmla="*/ 820381 w 7516746"/>
              <a:gd name="connsiteY59" fmla="*/ 286327 h 6858000"/>
              <a:gd name="connsiteX60" fmla="*/ 848090 w 7516746"/>
              <a:gd name="connsiteY60" fmla="*/ 267855 h 6858000"/>
              <a:gd name="connsiteX61" fmla="*/ 875800 w 7516746"/>
              <a:gd name="connsiteY61" fmla="*/ 258618 h 6858000"/>
              <a:gd name="connsiteX62" fmla="*/ 931218 w 7516746"/>
              <a:gd name="connsiteY62" fmla="*/ 221673 h 6858000"/>
              <a:gd name="connsiteX63" fmla="*/ 958927 w 7516746"/>
              <a:gd name="connsiteY63" fmla="*/ 203200 h 6858000"/>
              <a:gd name="connsiteX64" fmla="*/ 995872 w 7516746"/>
              <a:gd name="connsiteY64" fmla="*/ 184727 h 6858000"/>
              <a:gd name="connsiteX65" fmla="*/ 1051290 w 7516746"/>
              <a:gd name="connsiteY65" fmla="*/ 157018 h 6858000"/>
              <a:gd name="connsiteX66" fmla="*/ 1088236 w 7516746"/>
              <a:gd name="connsiteY66" fmla="*/ 129309 h 6858000"/>
              <a:gd name="connsiteX67" fmla="*/ 1115945 w 7516746"/>
              <a:gd name="connsiteY67" fmla="*/ 110836 h 6858000"/>
              <a:gd name="connsiteX68" fmla="*/ 1171363 w 7516746"/>
              <a:gd name="connsiteY68" fmla="*/ 73891 h 6858000"/>
              <a:gd name="connsiteX69" fmla="*/ 1199072 w 7516746"/>
              <a:gd name="connsiteY69" fmla="*/ 55418 h 6858000"/>
              <a:gd name="connsiteX70" fmla="*/ 1226781 w 7516746"/>
              <a:gd name="connsiteY70" fmla="*/ 46182 h 6858000"/>
              <a:gd name="connsiteX71" fmla="*/ 1282200 w 7516746"/>
              <a:gd name="connsiteY71" fmla="*/ 92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516746" h="6858000">
                <a:moveTo>
                  <a:pt x="1291364" y="0"/>
                </a:moveTo>
                <a:lnTo>
                  <a:pt x="7516746" y="0"/>
                </a:lnTo>
                <a:lnTo>
                  <a:pt x="7516746" y="6858000"/>
                </a:lnTo>
                <a:lnTo>
                  <a:pt x="0" y="6858000"/>
                </a:lnTo>
                <a:lnTo>
                  <a:pt x="25045" y="6702325"/>
                </a:lnTo>
                <a:lnTo>
                  <a:pt x="48913" y="6547334"/>
                </a:lnTo>
                <a:lnTo>
                  <a:pt x="72277" y="6391658"/>
                </a:lnTo>
                <a:lnTo>
                  <a:pt x="92280" y="6235295"/>
                </a:lnTo>
                <a:lnTo>
                  <a:pt x="112452" y="6079619"/>
                </a:lnTo>
                <a:lnTo>
                  <a:pt x="131277" y="5923256"/>
                </a:lnTo>
                <a:lnTo>
                  <a:pt x="147413" y="5768951"/>
                </a:lnTo>
                <a:lnTo>
                  <a:pt x="162710" y="5612589"/>
                </a:lnTo>
                <a:lnTo>
                  <a:pt x="176662" y="5456912"/>
                </a:lnTo>
                <a:lnTo>
                  <a:pt x="188763" y="5303979"/>
                </a:lnTo>
                <a:lnTo>
                  <a:pt x="200866" y="5148988"/>
                </a:lnTo>
                <a:lnTo>
                  <a:pt x="210951" y="4996055"/>
                </a:lnTo>
                <a:lnTo>
                  <a:pt x="218851" y="4843121"/>
                </a:lnTo>
                <a:lnTo>
                  <a:pt x="227088" y="4690874"/>
                </a:lnTo>
                <a:lnTo>
                  <a:pt x="233979" y="4539998"/>
                </a:lnTo>
                <a:lnTo>
                  <a:pt x="238854" y="4390493"/>
                </a:lnTo>
                <a:lnTo>
                  <a:pt x="243057" y="4240989"/>
                </a:lnTo>
                <a:lnTo>
                  <a:pt x="247090" y="4092856"/>
                </a:lnTo>
                <a:lnTo>
                  <a:pt x="248940" y="3946781"/>
                </a:lnTo>
                <a:lnTo>
                  <a:pt x="250956" y="3800705"/>
                </a:lnTo>
                <a:lnTo>
                  <a:pt x="251965" y="3656687"/>
                </a:lnTo>
                <a:lnTo>
                  <a:pt x="250956" y="3514041"/>
                </a:lnTo>
                <a:lnTo>
                  <a:pt x="250956" y="3372766"/>
                </a:lnTo>
                <a:lnTo>
                  <a:pt x="248940" y="3232863"/>
                </a:lnTo>
                <a:lnTo>
                  <a:pt x="245914" y="3095703"/>
                </a:lnTo>
                <a:lnTo>
                  <a:pt x="243057" y="2959915"/>
                </a:lnTo>
                <a:lnTo>
                  <a:pt x="239863" y="2826869"/>
                </a:lnTo>
                <a:lnTo>
                  <a:pt x="234989" y="2694510"/>
                </a:lnTo>
                <a:lnTo>
                  <a:pt x="229777" y="2564209"/>
                </a:lnTo>
                <a:lnTo>
                  <a:pt x="225071" y="2436650"/>
                </a:lnTo>
                <a:lnTo>
                  <a:pt x="211792" y="2187704"/>
                </a:lnTo>
                <a:lnTo>
                  <a:pt x="197673" y="1949046"/>
                </a:lnTo>
                <a:lnTo>
                  <a:pt x="182880" y="1719989"/>
                </a:lnTo>
                <a:lnTo>
                  <a:pt x="166575" y="1503276"/>
                </a:lnTo>
                <a:lnTo>
                  <a:pt x="149598" y="1296164"/>
                </a:lnTo>
                <a:lnTo>
                  <a:pt x="131277" y="1104140"/>
                </a:lnTo>
                <a:lnTo>
                  <a:pt x="113291" y="923775"/>
                </a:lnTo>
                <a:lnTo>
                  <a:pt x="95627" y="760771"/>
                </a:lnTo>
                <a:lnTo>
                  <a:pt x="109181" y="757382"/>
                </a:lnTo>
                <a:lnTo>
                  <a:pt x="192309" y="701964"/>
                </a:lnTo>
                <a:lnTo>
                  <a:pt x="220018" y="683491"/>
                </a:lnTo>
                <a:cubicBezTo>
                  <a:pt x="229254" y="677333"/>
                  <a:pt x="237196" y="668528"/>
                  <a:pt x="247727" y="665018"/>
                </a:cubicBezTo>
                <a:lnTo>
                  <a:pt x="275436" y="655782"/>
                </a:lnTo>
                <a:cubicBezTo>
                  <a:pt x="284672" y="649624"/>
                  <a:pt x="293216" y="642273"/>
                  <a:pt x="303145" y="637309"/>
                </a:cubicBezTo>
                <a:cubicBezTo>
                  <a:pt x="311853" y="632955"/>
                  <a:pt x="322343" y="632801"/>
                  <a:pt x="330854" y="628073"/>
                </a:cubicBezTo>
                <a:cubicBezTo>
                  <a:pt x="350262" y="617291"/>
                  <a:pt x="367799" y="603442"/>
                  <a:pt x="386272" y="591127"/>
                </a:cubicBezTo>
                <a:lnTo>
                  <a:pt x="441690" y="554182"/>
                </a:lnTo>
                <a:cubicBezTo>
                  <a:pt x="450927" y="548024"/>
                  <a:pt x="458869" y="539219"/>
                  <a:pt x="469400" y="535709"/>
                </a:cubicBezTo>
                <a:lnTo>
                  <a:pt x="497109" y="526473"/>
                </a:lnTo>
                <a:cubicBezTo>
                  <a:pt x="540517" y="483065"/>
                  <a:pt x="513950" y="506010"/>
                  <a:pt x="580236" y="461818"/>
                </a:cubicBezTo>
                <a:cubicBezTo>
                  <a:pt x="589472" y="455660"/>
                  <a:pt x="601285" y="452226"/>
                  <a:pt x="607945" y="443345"/>
                </a:cubicBezTo>
                <a:cubicBezTo>
                  <a:pt x="641496" y="398611"/>
                  <a:pt x="621050" y="411268"/>
                  <a:pt x="663363" y="397164"/>
                </a:cubicBezTo>
                <a:lnTo>
                  <a:pt x="746490" y="341745"/>
                </a:lnTo>
                <a:lnTo>
                  <a:pt x="774200" y="323273"/>
                </a:lnTo>
                <a:cubicBezTo>
                  <a:pt x="780357" y="314037"/>
                  <a:pt x="784004" y="302499"/>
                  <a:pt x="792672" y="295564"/>
                </a:cubicBezTo>
                <a:cubicBezTo>
                  <a:pt x="800274" y="289482"/>
                  <a:pt x="811673" y="290681"/>
                  <a:pt x="820381" y="286327"/>
                </a:cubicBezTo>
                <a:cubicBezTo>
                  <a:pt x="830310" y="281363"/>
                  <a:pt x="838161" y="272819"/>
                  <a:pt x="848090" y="267855"/>
                </a:cubicBezTo>
                <a:cubicBezTo>
                  <a:pt x="856798" y="263501"/>
                  <a:pt x="867289" y="263346"/>
                  <a:pt x="875800" y="258618"/>
                </a:cubicBezTo>
                <a:cubicBezTo>
                  <a:pt x="895207" y="247836"/>
                  <a:pt x="912745" y="233988"/>
                  <a:pt x="931218" y="221673"/>
                </a:cubicBezTo>
                <a:cubicBezTo>
                  <a:pt x="940454" y="215515"/>
                  <a:pt x="948998" y="208165"/>
                  <a:pt x="958927" y="203200"/>
                </a:cubicBezTo>
                <a:cubicBezTo>
                  <a:pt x="971242" y="197042"/>
                  <a:pt x="983917" y="191558"/>
                  <a:pt x="995872" y="184727"/>
                </a:cubicBezTo>
                <a:cubicBezTo>
                  <a:pt x="1046004" y="156080"/>
                  <a:pt x="1000488" y="173953"/>
                  <a:pt x="1051290" y="157018"/>
                </a:cubicBezTo>
                <a:cubicBezTo>
                  <a:pt x="1063605" y="147782"/>
                  <a:pt x="1075709" y="138257"/>
                  <a:pt x="1088236" y="129309"/>
                </a:cubicBezTo>
                <a:cubicBezTo>
                  <a:pt x="1097269" y="122857"/>
                  <a:pt x="1107417" y="117943"/>
                  <a:pt x="1115945" y="110836"/>
                </a:cubicBezTo>
                <a:cubicBezTo>
                  <a:pt x="1162069" y="72399"/>
                  <a:pt x="1122668" y="90122"/>
                  <a:pt x="1171363" y="73891"/>
                </a:cubicBezTo>
                <a:cubicBezTo>
                  <a:pt x="1180599" y="67733"/>
                  <a:pt x="1189143" y="60382"/>
                  <a:pt x="1199072" y="55418"/>
                </a:cubicBezTo>
                <a:cubicBezTo>
                  <a:pt x="1207780" y="51064"/>
                  <a:pt x="1219178" y="52264"/>
                  <a:pt x="1226781" y="46182"/>
                </a:cubicBezTo>
                <a:cubicBezTo>
                  <a:pt x="1284770" y="-208"/>
                  <a:pt x="1197349" y="30450"/>
                  <a:pt x="1282200" y="923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499727-B5E6-CA48-816B-1A6293139F7C}"/>
              </a:ext>
            </a:extLst>
          </p:cNvPr>
          <p:cNvSpPr>
            <a:spLocks noGrp="1"/>
          </p:cNvSpPr>
          <p:nvPr>
            <p:ph type="title"/>
          </p:nvPr>
        </p:nvSpPr>
        <p:spPr>
          <a:xfrm>
            <a:off x="5686172" y="1211581"/>
            <a:ext cx="5473952" cy="3589019"/>
          </a:xfrm>
        </p:spPr>
        <p:txBody>
          <a:bodyPr vert="horz" lIns="91440" tIns="45720" rIns="91440" bIns="45720" rtlCol="0" anchor="b">
            <a:normAutofit/>
          </a:bodyPr>
          <a:lstStyle/>
          <a:p>
            <a:pPr algn="r"/>
            <a:r>
              <a:rPr lang="en-US" sz="5400"/>
              <a:t>Social Media in our world</a:t>
            </a:r>
          </a:p>
        </p:txBody>
      </p:sp>
    </p:spTree>
    <p:extLst>
      <p:ext uri="{BB962C8B-B14F-4D97-AF65-F5344CB8AC3E}">
        <p14:creationId xmlns:p14="http://schemas.microsoft.com/office/powerpoint/2010/main" val="424930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90B3A228-FD9D-A749-9086-E2D02BA1A596}"/>
              </a:ext>
            </a:extLst>
          </p:cNvPr>
          <p:cNvSpPr>
            <a:spLocks noGrp="1"/>
          </p:cNvSpPr>
          <p:nvPr>
            <p:ph type="title"/>
          </p:nvPr>
        </p:nvSpPr>
        <p:spPr>
          <a:xfrm>
            <a:off x="1030288" y="609600"/>
            <a:ext cx="10131425" cy="1110343"/>
          </a:xfrm>
        </p:spPr>
        <p:txBody>
          <a:bodyPr>
            <a:normAutofit/>
          </a:bodyPr>
          <a:lstStyle/>
          <a:p>
            <a:pPr algn="ctr"/>
            <a:r>
              <a:rPr lang="en-CA" dirty="0">
                <a:solidFill>
                  <a:schemeClr val="bg1"/>
                </a:solidFill>
              </a:rPr>
              <a:t>Value</a:t>
            </a:r>
          </a:p>
        </p:txBody>
      </p:sp>
      <p:sp>
        <p:nvSpPr>
          <p:cNvPr id="3" name="Content Placeholder 2">
            <a:extLst>
              <a:ext uri="{FF2B5EF4-FFF2-40B4-BE49-F238E27FC236}">
                <a16:creationId xmlns:a16="http://schemas.microsoft.com/office/drawing/2014/main" id="{42E52C52-1CCF-0D48-B4F9-ED030EE291D7}"/>
              </a:ext>
            </a:extLst>
          </p:cNvPr>
          <p:cNvSpPr>
            <a:spLocks noGrp="1"/>
          </p:cNvSpPr>
          <p:nvPr>
            <p:ph idx="1"/>
          </p:nvPr>
        </p:nvSpPr>
        <p:spPr>
          <a:xfrm>
            <a:off x="546100" y="3429000"/>
            <a:ext cx="10960100" cy="1816099"/>
          </a:xfrm>
        </p:spPr>
        <p:txBody>
          <a:bodyPr>
            <a:normAutofit/>
          </a:bodyPr>
          <a:lstStyle/>
          <a:p>
            <a:pPr marL="457200" lvl="1" indent="0">
              <a:buNone/>
            </a:pPr>
            <a:endParaRPr lang="en-CA" sz="1800" dirty="0"/>
          </a:p>
          <a:p>
            <a:pPr marL="457200" lvl="1" indent="0">
              <a:buNone/>
            </a:pPr>
            <a:r>
              <a:rPr lang="en-CA" sz="1800" dirty="0">
                <a:solidFill>
                  <a:schemeClr val="accent6">
                    <a:lumMod val="75000"/>
                  </a:schemeClr>
                </a:solidFill>
              </a:rPr>
              <a:t>When you don’t get as much likes or “value” from your posts as you would like …</a:t>
            </a:r>
          </a:p>
          <a:p>
            <a:pPr lvl="1"/>
            <a:r>
              <a:rPr lang="en-CA" sz="1800" dirty="0"/>
              <a:t>You might feel self-doubt, and take down the post.</a:t>
            </a:r>
          </a:p>
          <a:p>
            <a:pPr lvl="1"/>
            <a:r>
              <a:rPr lang="en-CA" sz="1800" dirty="0"/>
              <a:t>You might question yourself, and ask yourself what went wrong </a:t>
            </a:r>
          </a:p>
        </p:txBody>
      </p:sp>
      <p:sp>
        <p:nvSpPr>
          <p:cNvPr id="4" name="TextBox 3">
            <a:extLst>
              <a:ext uri="{FF2B5EF4-FFF2-40B4-BE49-F238E27FC236}">
                <a16:creationId xmlns:a16="http://schemas.microsoft.com/office/drawing/2014/main" id="{A41796BD-39EF-3246-8C5C-D06854DC8A77}"/>
              </a:ext>
            </a:extLst>
          </p:cNvPr>
          <p:cNvSpPr txBox="1"/>
          <p:nvPr/>
        </p:nvSpPr>
        <p:spPr>
          <a:xfrm>
            <a:off x="863600" y="2615624"/>
            <a:ext cx="10464800" cy="923330"/>
          </a:xfrm>
          <a:prstGeom prst="rect">
            <a:avLst/>
          </a:prstGeom>
          <a:noFill/>
        </p:spPr>
        <p:txBody>
          <a:bodyPr wrap="square" rtlCol="0">
            <a:spAutoFit/>
          </a:bodyPr>
          <a:lstStyle/>
          <a:p>
            <a:pPr algn="ctr"/>
            <a:r>
              <a:rPr lang="en-CA" dirty="0">
                <a:solidFill>
                  <a:schemeClr val="accent3">
                    <a:lumMod val="75000"/>
                  </a:schemeClr>
                </a:solidFill>
              </a:rPr>
              <a:t>From online interactions, people might gain value from “likes”, “views”, or “reposts”, and treat them as a sort of “digital currency” that gauges popularity. </a:t>
            </a:r>
          </a:p>
          <a:p>
            <a:pPr algn="ctr"/>
            <a:endParaRPr lang="en-CA" dirty="0"/>
          </a:p>
        </p:txBody>
      </p:sp>
    </p:spTree>
    <p:extLst>
      <p:ext uri="{BB962C8B-B14F-4D97-AF65-F5344CB8AC3E}">
        <p14:creationId xmlns:p14="http://schemas.microsoft.com/office/powerpoint/2010/main" val="138883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90B3A228-FD9D-A749-9086-E2D02BA1A596}"/>
              </a:ext>
            </a:extLst>
          </p:cNvPr>
          <p:cNvSpPr>
            <a:spLocks noGrp="1"/>
          </p:cNvSpPr>
          <p:nvPr>
            <p:ph type="title"/>
          </p:nvPr>
        </p:nvSpPr>
        <p:spPr>
          <a:xfrm>
            <a:off x="1030288" y="609600"/>
            <a:ext cx="10131425" cy="1110343"/>
          </a:xfrm>
        </p:spPr>
        <p:txBody>
          <a:bodyPr>
            <a:normAutofit/>
          </a:bodyPr>
          <a:lstStyle/>
          <a:p>
            <a:pPr algn="ctr"/>
            <a:r>
              <a:rPr lang="en-CA" dirty="0">
                <a:solidFill>
                  <a:schemeClr val="bg1"/>
                </a:solidFill>
              </a:rPr>
              <a:t>Influences on Youth culture</a:t>
            </a:r>
          </a:p>
        </p:txBody>
      </p:sp>
      <p:sp>
        <p:nvSpPr>
          <p:cNvPr id="3" name="Content Placeholder 2">
            <a:extLst>
              <a:ext uri="{FF2B5EF4-FFF2-40B4-BE49-F238E27FC236}">
                <a16:creationId xmlns:a16="http://schemas.microsoft.com/office/drawing/2014/main" id="{42E52C52-1CCF-0D48-B4F9-ED030EE291D7}"/>
              </a:ext>
            </a:extLst>
          </p:cNvPr>
          <p:cNvSpPr>
            <a:spLocks noGrp="1"/>
          </p:cNvSpPr>
          <p:nvPr>
            <p:ph idx="1"/>
          </p:nvPr>
        </p:nvSpPr>
        <p:spPr>
          <a:xfrm>
            <a:off x="685801" y="2592572"/>
            <a:ext cx="10820400" cy="3198627"/>
          </a:xfrm>
        </p:spPr>
        <p:txBody>
          <a:bodyPr>
            <a:normAutofit/>
          </a:bodyPr>
          <a:lstStyle/>
          <a:p>
            <a:pPr marL="0" indent="0">
              <a:buNone/>
            </a:pPr>
            <a:r>
              <a:rPr lang="en-CA" dirty="0">
                <a:solidFill>
                  <a:schemeClr val="accent3">
                    <a:lumMod val="75000"/>
                  </a:schemeClr>
                </a:solidFill>
              </a:rPr>
              <a:t>Something I found relatable from </a:t>
            </a:r>
            <a:r>
              <a:rPr lang="en-CA" dirty="0">
                <a:solidFill>
                  <a:schemeClr val="accent3">
                    <a:lumMod val="75000"/>
                  </a:schemeClr>
                </a:solidFill>
                <a:hlinkClick r:id="rId3">
                  <a:extLst>
                    <a:ext uri="{A12FA001-AC4F-418D-AE19-62706E023703}">
                      <ahyp:hlinkClr xmlns:ahyp="http://schemas.microsoft.com/office/drawing/2018/hyperlinkcolor" val="tx"/>
                    </a:ext>
                  </a:extLst>
                </a:hlinkClick>
              </a:rPr>
              <a:t>this</a:t>
            </a:r>
            <a:r>
              <a:rPr lang="en-CA" dirty="0">
                <a:solidFill>
                  <a:schemeClr val="accent3">
                    <a:lumMod val="75000"/>
                  </a:schemeClr>
                </a:solidFill>
              </a:rPr>
              <a:t> video…</a:t>
            </a:r>
          </a:p>
          <a:p>
            <a:r>
              <a:rPr lang="en-CA" dirty="0">
                <a:solidFill>
                  <a:schemeClr val="bg2">
                    <a:lumMod val="25000"/>
                  </a:schemeClr>
                </a:solidFill>
              </a:rPr>
              <a:t>7/10 people would ditch social media if they wouldn’t get “left out” if they did it.</a:t>
            </a:r>
          </a:p>
          <a:p>
            <a:pPr marL="0" indent="0">
              <a:buNone/>
            </a:pPr>
            <a:endParaRPr lang="en-CA" dirty="0"/>
          </a:p>
          <a:p>
            <a:pPr marL="0" indent="0">
              <a:buNone/>
            </a:pPr>
            <a:r>
              <a:rPr lang="en-CA" dirty="0">
                <a:solidFill>
                  <a:schemeClr val="accent3">
                    <a:lumMod val="75000"/>
                  </a:schemeClr>
                </a:solidFill>
              </a:rPr>
              <a:t>Why did I get social media?</a:t>
            </a:r>
          </a:p>
          <a:p>
            <a:r>
              <a:rPr lang="en-CA" dirty="0">
                <a:solidFill>
                  <a:schemeClr val="bg2">
                    <a:lumMod val="25000"/>
                  </a:schemeClr>
                </a:solidFill>
              </a:rPr>
              <a:t>All my friends and classmates got it</a:t>
            </a:r>
          </a:p>
          <a:p>
            <a:r>
              <a:rPr lang="en-CA" dirty="0">
                <a:solidFill>
                  <a:schemeClr val="bg2">
                    <a:lumMod val="25000"/>
                  </a:schemeClr>
                </a:solidFill>
              </a:rPr>
              <a:t>It became our main way of communicating outside of person to person. I’ve talked to and met several people online from school that I normally wouldn’t have talked to if it wasn’t for social media</a:t>
            </a:r>
          </a:p>
        </p:txBody>
      </p:sp>
    </p:spTree>
    <p:extLst>
      <p:ext uri="{BB962C8B-B14F-4D97-AF65-F5344CB8AC3E}">
        <p14:creationId xmlns:p14="http://schemas.microsoft.com/office/powerpoint/2010/main" val="1235275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5.xml><?xml version="1.0" encoding="utf-8"?>
<a:theme xmlns:a="http://schemas.openxmlformats.org/drawingml/2006/main" name="1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6.xml><?xml version="1.0" encoding="utf-8"?>
<a:theme xmlns:a="http://schemas.openxmlformats.org/drawingml/2006/main" name="2_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1063</TotalTime>
  <Words>1035</Words>
  <Application>Microsoft Macintosh PowerPoint</Application>
  <PresentationFormat>Widescreen</PresentationFormat>
  <Paragraphs>73</Paragraphs>
  <Slides>16</Slides>
  <Notes>3</Notes>
  <HiddenSlides>0</HiddenSlides>
  <MMClips>2</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Arial</vt:lpstr>
      <vt:lpstr>Calibri</vt:lpstr>
      <vt:lpstr>Calibri Light</vt:lpstr>
      <vt:lpstr>Trebuchet MS</vt:lpstr>
      <vt:lpstr>Tw Cen MT</vt:lpstr>
      <vt:lpstr>Wingdings 3</vt:lpstr>
      <vt:lpstr>office theme</vt:lpstr>
      <vt:lpstr>Facet</vt:lpstr>
      <vt:lpstr>Celestial</vt:lpstr>
      <vt:lpstr>Droplet</vt:lpstr>
      <vt:lpstr>1_Droplet</vt:lpstr>
      <vt:lpstr>2_Droplet</vt:lpstr>
      <vt:lpstr>Social Media and Me</vt:lpstr>
      <vt:lpstr>Social Media</vt:lpstr>
      <vt:lpstr>How has social media changed the way we consume and understand information?</vt:lpstr>
      <vt:lpstr>However….</vt:lpstr>
      <vt:lpstr>What do I do?</vt:lpstr>
      <vt:lpstr>Fact and Analyzation</vt:lpstr>
      <vt:lpstr>Social Media in our world</vt:lpstr>
      <vt:lpstr>Value</vt:lpstr>
      <vt:lpstr>Influences on Youth culture</vt:lpstr>
      <vt:lpstr>Do you think about how your posts might affect you?</vt:lpstr>
      <vt:lpstr>A Different World</vt:lpstr>
      <vt:lpstr>A distant future….?</vt:lpstr>
      <vt:lpstr>The point system</vt:lpstr>
      <vt:lpstr>Value</vt:lpstr>
      <vt:lpstr>Effects</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088S-Zhang, Alan</cp:lastModifiedBy>
  <cp:revision>2</cp:revision>
  <dcterms:created xsi:type="dcterms:W3CDTF">2021-03-01T05:31:47Z</dcterms:created>
  <dcterms:modified xsi:type="dcterms:W3CDTF">2021-03-03T22:33:59Z</dcterms:modified>
</cp:coreProperties>
</file>