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F7B97-51D5-30D8-38CF-10C562138E06}" v="4380" dt="2020-01-23T01:41:27.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4419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3963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565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8615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0270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6128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946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946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3385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01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0697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1/22/2020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413749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Social Media and Me</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Bernard. L </a:t>
            </a:r>
            <a:endParaRPr lang="en-US" dirty="0"/>
          </a:p>
        </p:txBody>
      </p:sp>
      <p:pic>
        <p:nvPicPr>
          <p:cNvPr id="4" name="Picture 4" descr="A picture containing wheel&#10;&#10;Description generated with very high confidence">
            <a:extLst>
              <a:ext uri="{FF2B5EF4-FFF2-40B4-BE49-F238E27FC236}">
                <a16:creationId xmlns:a16="http://schemas.microsoft.com/office/drawing/2014/main" id="{63940E53-D8CD-4EA1-8F2C-5E3BB3EBF9E9}"/>
              </a:ext>
            </a:extLst>
          </p:cNvPr>
          <p:cNvPicPr>
            <a:picLocks noChangeAspect="1"/>
          </p:cNvPicPr>
          <p:nvPr/>
        </p:nvPicPr>
        <p:blipFill>
          <a:blip r:embed="rId2"/>
          <a:stretch>
            <a:fillRect/>
          </a:stretch>
        </p:blipFill>
        <p:spPr>
          <a:xfrm>
            <a:off x="1015124" y="1965434"/>
            <a:ext cx="1179787" cy="1179787"/>
          </a:xfrm>
          <a:prstGeom prst="rect">
            <a:avLst/>
          </a:prstGeom>
        </p:spPr>
      </p:pic>
      <p:pic>
        <p:nvPicPr>
          <p:cNvPr id="6" name="Picture 6" descr="A close up of a logo&#10;&#10;Description generated with high confidence">
            <a:extLst>
              <a:ext uri="{FF2B5EF4-FFF2-40B4-BE49-F238E27FC236}">
                <a16:creationId xmlns:a16="http://schemas.microsoft.com/office/drawing/2014/main" id="{56311FEF-8750-437A-8E8B-E3E275DE137B}"/>
              </a:ext>
            </a:extLst>
          </p:cNvPr>
          <p:cNvPicPr>
            <a:picLocks noChangeAspect="1"/>
          </p:cNvPicPr>
          <p:nvPr/>
        </p:nvPicPr>
        <p:blipFill>
          <a:blip r:embed="rId3"/>
          <a:stretch>
            <a:fillRect/>
          </a:stretch>
        </p:blipFill>
        <p:spPr>
          <a:xfrm>
            <a:off x="6489263" y="1965435"/>
            <a:ext cx="1179787" cy="1179787"/>
          </a:xfrm>
          <a:prstGeom prst="rect">
            <a:avLst/>
          </a:prstGeom>
        </p:spPr>
      </p:pic>
      <p:pic>
        <p:nvPicPr>
          <p:cNvPr id="8" name="Picture 8" descr="A picture containing plate&#10;&#10;Description generated with very high confidence">
            <a:extLst>
              <a:ext uri="{FF2B5EF4-FFF2-40B4-BE49-F238E27FC236}">
                <a16:creationId xmlns:a16="http://schemas.microsoft.com/office/drawing/2014/main" id="{32714016-1E6D-4F75-B272-1F67D3A47898}"/>
              </a:ext>
            </a:extLst>
          </p:cNvPr>
          <p:cNvPicPr>
            <a:picLocks noChangeAspect="1"/>
          </p:cNvPicPr>
          <p:nvPr/>
        </p:nvPicPr>
        <p:blipFill>
          <a:blip r:embed="rId4"/>
          <a:stretch>
            <a:fillRect/>
          </a:stretch>
        </p:blipFill>
        <p:spPr>
          <a:xfrm>
            <a:off x="3752194" y="1965435"/>
            <a:ext cx="1179786" cy="1179787"/>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E237-CD26-486B-8932-E6D546389DBC}"/>
              </a:ext>
            </a:extLst>
          </p:cNvPr>
          <p:cNvSpPr>
            <a:spLocks noGrp="1"/>
          </p:cNvSpPr>
          <p:nvPr>
            <p:ph type="title"/>
          </p:nvPr>
        </p:nvSpPr>
        <p:spPr>
          <a:xfrm>
            <a:off x="252919" y="1123837"/>
            <a:ext cx="2947482" cy="4601183"/>
          </a:xfrm>
        </p:spPr>
        <p:txBody>
          <a:bodyPr>
            <a:normAutofit/>
          </a:bodyPr>
          <a:lstStyle/>
          <a:p>
            <a:r>
              <a:rPr lang="en-US" dirty="0"/>
              <a:t>Article: Confusion is the Point</a:t>
            </a:r>
          </a:p>
        </p:txBody>
      </p:sp>
      <p:sp>
        <p:nvSpPr>
          <p:cNvPr id="3" name="Content Placeholder 2">
            <a:extLst>
              <a:ext uri="{FF2B5EF4-FFF2-40B4-BE49-F238E27FC236}">
                <a16:creationId xmlns:a16="http://schemas.microsoft.com/office/drawing/2014/main" id="{642B2F8E-39B1-4FC1-AC6F-3003549ACEDB}"/>
              </a:ext>
            </a:extLst>
          </p:cNvPr>
          <p:cNvSpPr>
            <a:spLocks noGrp="1"/>
          </p:cNvSpPr>
          <p:nvPr>
            <p:ph idx="1"/>
          </p:nvPr>
        </p:nvSpPr>
        <p:spPr>
          <a:xfrm>
            <a:off x="3869267" y="864108"/>
            <a:ext cx="3585891" cy="5120640"/>
          </a:xfrm>
        </p:spPr>
        <p:txBody>
          <a:bodyPr>
            <a:normAutofit/>
          </a:bodyPr>
          <a:lstStyle/>
          <a:p>
            <a:pPr marL="0" indent="0">
              <a:buNone/>
            </a:pPr>
            <a:r>
              <a:rPr lang="en-US" b="1" dirty="0">
                <a:ea typeface="+mn-lt"/>
                <a:cs typeface="+mn-lt"/>
              </a:rPr>
              <a:t>How have social media platforms changed the way we consume and understand information?</a:t>
            </a:r>
            <a:endParaRPr lang="en-US" b="1">
              <a:ea typeface="+mn-lt"/>
              <a:cs typeface="+mn-lt"/>
            </a:endParaRPr>
          </a:p>
          <a:p>
            <a:pPr marL="0" indent="0">
              <a:buNone/>
            </a:pPr>
            <a:endParaRPr lang="en-US" dirty="0"/>
          </a:p>
          <a:p>
            <a:pPr marL="0" indent="0">
              <a:buNone/>
            </a:pPr>
            <a:r>
              <a:rPr lang="en-US" dirty="0"/>
              <a:t>Social media platforms changed the way we take in information by giving us various standpoints/perspectives. These different perspective coming from different sources are meant to help the viewer understand the context of it, but it just ends up confusing us and making us want more information to try to understand it.  </a:t>
            </a:r>
          </a:p>
        </p:txBody>
      </p:sp>
      <p:pic>
        <p:nvPicPr>
          <p:cNvPr id="4" name="Picture 4" descr="A drawing of a cartoon character&#10;&#10;Description generated with high confidence">
            <a:extLst>
              <a:ext uri="{FF2B5EF4-FFF2-40B4-BE49-F238E27FC236}">
                <a16:creationId xmlns:a16="http://schemas.microsoft.com/office/drawing/2014/main" id="{48C848AE-18F7-4537-9BCD-6CD402EF8B6D}"/>
              </a:ext>
            </a:extLst>
          </p:cNvPr>
          <p:cNvPicPr>
            <a:picLocks noChangeAspect="1"/>
          </p:cNvPicPr>
          <p:nvPr/>
        </p:nvPicPr>
        <p:blipFill>
          <a:blip r:embed="rId2"/>
          <a:stretch>
            <a:fillRect/>
          </a:stretch>
        </p:blipFill>
        <p:spPr>
          <a:xfrm>
            <a:off x="7818120" y="2199818"/>
            <a:ext cx="3474720" cy="2458364"/>
          </a:xfrm>
          <a:prstGeom prst="rect">
            <a:avLst/>
          </a:prstGeom>
        </p:spPr>
      </p:pic>
    </p:spTree>
    <p:extLst>
      <p:ext uri="{BB962C8B-B14F-4D97-AF65-F5344CB8AC3E}">
        <p14:creationId xmlns:p14="http://schemas.microsoft.com/office/powerpoint/2010/main" val="67633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021C5B2-464F-4840-8259-411E7D0091CD}"/>
              </a:ext>
            </a:extLst>
          </p:cNvPr>
          <p:cNvSpPr>
            <a:spLocks noGrp="1"/>
          </p:cNvSpPr>
          <p:nvPr>
            <p:ph type="title"/>
          </p:nvPr>
        </p:nvSpPr>
        <p:spPr>
          <a:xfrm>
            <a:off x="5451642" y="1123837"/>
            <a:ext cx="6451110" cy="1255469"/>
          </a:xfrm>
        </p:spPr>
        <p:txBody>
          <a:bodyPr>
            <a:normAutofit/>
          </a:bodyPr>
          <a:lstStyle/>
          <a:p>
            <a:r>
              <a:rPr lang="en-US" dirty="0"/>
              <a:t>Ted Talk: </a:t>
            </a:r>
            <a:r>
              <a:rPr lang="en-US" dirty="0">
                <a:ea typeface="+mj-lt"/>
                <a:cs typeface="+mj-lt"/>
              </a:rPr>
              <a:t>Is Social Media Hurting your Mental Health?</a:t>
            </a:r>
          </a:p>
        </p:txBody>
      </p:sp>
      <p:sp>
        <p:nvSpPr>
          <p:cNvPr id="13" name="Rectangle 12">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4" descr="A close up of a logo&#10;&#10;Description generated with high confidence">
            <a:extLst>
              <a:ext uri="{FF2B5EF4-FFF2-40B4-BE49-F238E27FC236}">
                <a16:creationId xmlns:a16="http://schemas.microsoft.com/office/drawing/2014/main" id="{85C350AB-CE8B-4246-B33C-D187EC88B548}"/>
              </a:ext>
            </a:extLst>
          </p:cNvPr>
          <p:cNvPicPr>
            <a:picLocks noChangeAspect="1"/>
          </p:cNvPicPr>
          <p:nvPr/>
        </p:nvPicPr>
        <p:blipFill>
          <a:blip r:embed="rId2"/>
          <a:stretch>
            <a:fillRect/>
          </a:stretch>
        </p:blipFill>
        <p:spPr>
          <a:xfrm>
            <a:off x="860771" y="1535135"/>
            <a:ext cx="3778286" cy="3778286"/>
          </a:xfrm>
          <a:prstGeom prst="rect">
            <a:avLst/>
          </a:prstGeom>
        </p:spPr>
      </p:pic>
      <p:sp>
        <p:nvSpPr>
          <p:cNvPr id="3" name="Content Placeholder 2">
            <a:extLst>
              <a:ext uri="{FF2B5EF4-FFF2-40B4-BE49-F238E27FC236}">
                <a16:creationId xmlns:a16="http://schemas.microsoft.com/office/drawing/2014/main" id="{51C76C85-0B01-4BF7-8C6F-C2E8A0DB3434}"/>
              </a:ext>
            </a:extLst>
          </p:cNvPr>
          <p:cNvSpPr>
            <a:spLocks noGrp="1"/>
          </p:cNvSpPr>
          <p:nvPr>
            <p:ph idx="1"/>
          </p:nvPr>
        </p:nvSpPr>
        <p:spPr>
          <a:xfrm>
            <a:off x="5451644" y="2510395"/>
            <a:ext cx="6451109" cy="3274586"/>
          </a:xfrm>
        </p:spPr>
        <p:txBody>
          <a:bodyPr anchor="t">
            <a:normAutofit/>
          </a:bodyPr>
          <a:lstStyle/>
          <a:p>
            <a:pPr marL="0" indent="0">
              <a:buNone/>
            </a:pPr>
            <a:r>
              <a:rPr lang="en-US" sz="1400" b="1">
                <a:solidFill>
                  <a:srgbClr val="FFFFFF"/>
                </a:solidFill>
                <a:ea typeface="+mn-lt"/>
                <a:cs typeface="+mn-lt"/>
              </a:rPr>
              <a:t>What value do you get from online social interactions?</a:t>
            </a:r>
          </a:p>
          <a:p>
            <a:pPr marL="0" indent="0">
              <a:buNone/>
            </a:pPr>
            <a:endParaRPr lang="en-US" sz="1400" b="1">
              <a:solidFill>
                <a:srgbClr val="FFFFFF"/>
              </a:solidFill>
            </a:endParaRPr>
          </a:p>
          <a:p>
            <a:pPr marL="0" indent="0">
              <a:buNone/>
            </a:pPr>
            <a:r>
              <a:rPr lang="en-US" sz="1400">
                <a:solidFill>
                  <a:srgbClr val="FFFFFF"/>
                </a:solidFill>
              </a:rPr>
              <a:t>For me, I get a lot of value from online interactions. I've gained many friends through social media by talking about similar interests and made existing bonds stronger by talking to them more on social media when I can't talk in real life. My friends and I like to talk a lot on a chatting app called Discord and we can frequently share funny stories or memes with each other. </a:t>
            </a:r>
          </a:p>
          <a:p>
            <a:pPr marL="0" indent="0">
              <a:buNone/>
            </a:pPr>
            <a:r>
              <a:rPr lang="en-US" sz="1400">
                <a:solidFill>
                  <a:srgbClr val="FFFFFF"/>
                </a:solidFill>
              </a:rPr>
              <a:t>Although there's a positive side, many negative effects can hurt people too. Some people are follower hungry, wanting more followers that make it seem that they are more "popular" and appear higher in the social ranks. As said in the TED talk, social media can be very addictive, and people are missing out on real life events because they are stuck staring at their screens.</a:t>
            </a:r>
          </a:p>
        </p:txBody>
      </p:sp>
    </p:spTree>
    <p:extLst>
      <p:ext uri="{BB962C8B-B14F-4D97-AF65-F5344CB8AC3E}">
        <p14:creationId xmlns:p14="http://schemas.microsoft.com/office/powerpoint/2010/main" val="81692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8D6BA-7CAF-4624-837F-17C114CE686B}"/>
              </a:ext>
            </a:extLst>
          </p:cNvPr>
          <p:cNvSpPr>
            <a:spLocks noGrp="1"/>
          </p:cNvSpPr>
          <p:nvPr>
            <p:ph type="title"/>
          </p:nvPr>
        </p:nvSpPr>
        <p:spPr>
          <a:xfrm>
            <a:off x="252919" y="1123837"/>
            <a:ext cx="2947482" cy="4601183"/>
          </a:xfrm>
        </p:spPr>
        <p:txBody>
          <a:bodyPr>
            <a:normAutofit/>
          </a:bodyPr>
          <a:lstStyle/>
          <a:p>
            <a:r>
              <a:rPr lang="en-US" dirty="0">
                <a:ea typeface="+mj-lt"/>
                <a:cs typeface="+mj-lt"/>
              </a:rPr>
              <a:t>Ted Talk: Is Social Media Hurting your Mental Health?</a:t>
            </a:r>
            <a:endParaRPr lang="en-US" dirty="0"/>
          </a:p>
        </p:txBody>
      </p:sp>
      <p:sp>
        <p:nvSpPr>
          <p:cNvPr id="3" name="Content Placeholder 2">
            <a:extLst>
              <a:ext uri="{FF2B5EF4-FFF2-40B4-BE49-F238E27FC236}">
                <a16:creationId xmlns:a16="http://schemas.microsoft.com/office/drawing/2014/main" id="{147FA42B-13AA-420F-B551-1C51C122DED0}"/>
              </a:ext>
            </a:extLst>
          </p:cNvPr>
          <p:cNvSpPr>
            <a:spLocks noGrp="1"/>
          </p:cNvSpPr>
          <p:nvPr>
            <p:ph idx="1"/>
          </p:nvPr>
        </p:nvSpPr>
        <p:spPr>
          <a:xfrm>
            <a:off x="3869268" y="864108"/>
            <a:ext cx="7315200" cy="2998765"/>
          </a:xfrm>
        </p:spPr>
        <p:txBody>
          <a:bodyPr>
            <a:normAutofit/>
          </a:bodyPr>
          <a:lstStyle/>
          <a:p>
            <a:pPr marL="0" indent="0">
              <a:buNone/>
            </a:pPr>
            <a:r>
              <a:rPr lang="en-US" sz="1900" b="1" dirty="0">
                <a:ea typeface="+mn-lt"/>
                <a:cs typeface="+mn-lt"/>
              </a:rPr>
              <a:t>How is social media and social capital helping to form youth culture?</a:t>
            </a:r>
          </a:p>
          <a:p>
            <a:pPr marL="0" indent="0">
              <a:buNone/>
            </a:pPr>
            <a:endParaRPr lang="en-US" sz="1900" b="1"/>
          </a:p>
          <a:p>
            <a:pPr marL="0" indent="0">
              <a:buNone/>
            </a:pPr>
            <a:r>
              <a:rPr lang="en-US" sz="1900" dirty="0"/>
              <a:t>The new generation of youth are growing up on social media and electronics, so there is no escaping the fact that many of them will be stuck on them. However, social media will act as the modern day of newspapers and TV, giving the youth entertainment and news that is happening across the world. I think the youth these days are getting connected with people outside their schools through social media. </a:t>
            </a:r>
            <a:endParaRPr lang="en-US" sz="1900" b="1" dirty="0"/>
          </a:p>
        </p:txBody>
      </p:sp>
      <p:pic>
        <p:nvPicPr>
          <p:cNvPr id="4" name="Picture 4" descr="A close up of an animal&#10;&#10;Description generated with very high confidence">
            <a:extLst>
              <a:ext uri="{FF2B5EF4-FFF2-40B4-BE49-F238E27FC236}">
                <a16:creationId xmlns:a16="http://schemas.microsoft.com/office/drawing/2014/main" id="{3959BDEA-ECAF-4A16-878C-18A5079C502E}"/>
              </a:ext>
            </a:extLst>
          </p:cNvPr>
          <p:cNvPicPr>
            <a:picLocks noChangeAspect="1"/>
          </p:cNvPicPr>
          <p:nvPr/>
        </p:nvPicPr>
        <p:blipFill>
          <a:blip r:embed="rId2"/>
          <a:stretch>
            <a:fillRect/>
          </a:stretch>
        </p:blipFill>
        <p:spPr>
          <a:xfrm>
            <a:off x="5645508" y="4161453"/>
            <a:ext cx="3762720" cy="1918987"/>
          </a:xfrm>
          <a:prstGeom prst="rect">
            <a:avLst/>
          </a:prstGeom>
        </p:spPr>
      </p:pic>
    </p:spTree>
    <p:extLst>
      <p:ext uri="{BB962C8B-B14F-4D97-AF65-F5344CB8AC3E}">
        <p14:creationId xmlns:p14="http://schemas.microsoft.com/office/powerpoint/2010/main" val="164166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D0D5-7025-4E32-AD68-8DC7FDCE78BE}"/>
              </a:ext>
            </a:extLst>
          </p:cNvPr>
          <p:cNvSpPr>
            <a:spLocks noGrp="1"/>
          </p:cNvSpPr>
          <p:nvPr>
            <p:ph type="title"/>
          </p:nvPr>
        </p:nvSpPr>
        <p:spPr>
          <a:xfrm>
            <a:off x="252919" y="1123837"/>
            <a:ext cx="2947482" cy="4601183"/>
          </a:xfrm>
        </p:spPr>
        <p:txBody>
          <a:bodyPr>
            <a:normAutofit/>
          </a:bodyPr>
          <a:lstStyle/>
          <a:p>
            <a:r>
              <a:rPr lang="en-US" dirty="0">
                <a:ea typeface="+mj-lt"/>
                <a:cs typeface="+mj-lt"/>
              </a:rPr>
              <a:t>Black Mirror: Nose Dive  Clips</a:t>
            </a:r>
            <a:endParaRPr lang="en-US" dirty="0"/>
          </a:p>
        </p:txBody>
      </p:sp>
      <p:sp>
        <p:nvSpPr>
          <p:cNvPr id="3" name="Content Placeholder 2">
            <a:extLst>
              <a:ext uri="{FF2B5EF4-FFF2-40B4-BE49-F238E27FC236}">
                <a16:creationId xmlns:a16="http://schemas.microsoft.com/office/drawing/2014/main" id="{D1628D0C-DD86-48E8-A9C5-E3AF86FA8D43}"/>
              </a:ext>
            </a:extLst>
          </p:cNvPr>
          <p:cNvSpPr>
            <a:spLocks noGrp="1"/>
          </p:cNvSpPr>
          <p:nvPr>
            <p:ph idx="1"/>
          </p:nvPr>
        </p:nvSpPr>
        <p:spPr>
          <a:xfrm>
            <a:off x="3869267" y="1008625"/>
            <a:ext cx="3585891" cy="5120640"/>
          </a:xfrm>
        </p:spPr>
        <p:txBody>
          <a:bodyPr>
            <a:normAutofit/>
          </a:bodyPr>
          <a:lstStyle/>
          <a:p>
            <a:pPr marL="0" indent="0">
              <a:buNone/>
            </a:pPr>
            <a:r>
              <a:rPr lang="en-US" sz="1100" b="1">
                <a:ea typeface="+mn-lt"/>
                <a:cs typeface="+mn-lt"/>
              </a:rPr>
              <a:t>Do you see any similarities between the world presented in this video and the world you live in?</a:t>
            </a:r>
          </a:p>
          <a:p>
            <a:pPr marL="0" indent="0">
              <a:buNone/>
            </a:pPr>
            <a:r>
              <a:rPr lang="en-US" sz="1100"/>
              <a:t>The most obvious similarity in this world to ours is the fact that some people get judged based on their social profile and their status online. The people that are more socially accepted into the society do way better than others, like higher ratings on a hotel are better than lower ones. </a:t>
            </a:r>
            <a:endParaRPr lang="en-US" sz="1100">
              <a:ea typeface="+mn-lt"/>
              <a:cs typeface="+mn-lt"/>
            </a:endParaRPr>
          </a:p>
          <a:p>
            <a:pPr marL="0" indent="0">
              <a:buNone/>
            </a:pPr>
            <a:r>
              <a:rPr lang="en-US" sz="1100" b="1">
                <a:ea typeface="+mn-lt"/>
                <a:cs typeface="+mn-lt"/>
              </a:rPr>
              <a:t>How does the main character gain and lose points? Why are these points important to her?  </a:t>
            </a:r>
            <a:endParaRPr lang="en-US" sz="1100" b="1"/>
          </a:p>
          <a:p>
            <a:pPr marL="0" indent="0">
              <a:buNone/>
            </a:pPr>
            <a:r>
              <a:rPr lang="en-US" sz="1100"/>
              <a:t>The main character gains or loses points when someone "rates" her out of 5 stars. If she gets positive reviews above her current rating, then she goes up, but if she gets a negative rating her points go down. These points are important because in the world she lives in the points defines a person. The more points the more you'll be accepted into society.</a:t>
            </a:r>
          </a:p>
          <a:p>
            <a:pPr marL="0" indent="0">
              <a:buNone/>
            </a:pPr>
            <a:r>
              <a:rPr lang="en-US" sz="1100" b="1">
                <a:ea typeface="+mn-lt"/>
                <a:cs typeface="+mn-lt"/>
              </a:rPr>
              <a:t>How are social interactions changed in this world?</a:t>
            </a:r>
          </a:p>
          <a:p>
            <a:pPr marL="0" indent="0">
              <a:buNone/>
            </a:pPr>
            <a:r>
              <a:rPr lang="en-US" sz="1100" dirty="0"/>
              <a:t>Social interactions in this world are very fake, as everyone is trying to be nice to raise up their points. If you are angry and you show that, you will probably lose points. So no matter how sad or angry you are its best to show that you're happy to keep your score high. And even small </a:t>
            </a:r>
            <a:r>
              <a:rPr lang="en-US" sz="1100"/>
              <a:t>things are exagerated to keep your score high, like giving someone a smoothie with a very fake smile on your face.</a:t>
            </a:r>
            <a:endParaRPr lang="en-US" sz="1100" dirty="0"/>
          </a:p>
          <a:p>
            <a:pPr marL="0" indent="0">
              <a:buNone/>
            </a:pPr>
            <a:endParaRPr lang="en-US" sz="1100" b="1"/>
          </a:p>
          <a:p>
            <a:pPr marL="0" indent="0">
              <a:buNone/>
            </a:pPr>
            <a:endParaRPr lang="en-US" sz="1100"/>
          </a:p>
          <a:p>
            <a:pPr marL="0" indent="0">
              <a:buNone/>
            </a:pPr>
            <a:endParaRPr lang="en-US" sz="1100"/>
          </a:p>
          <a:p>
            <a:pPr marL="0" indent="0">
              <a:buNone/>
            </a:pPr>
            <a:endParaRPr lang="en-US" sz="1100"/>
          </a:p>
        </p:txBody>
      </p:sp>
      <p:pic>
        <p:nvPicPr>
          <p:cNvPr id="4" name="Picture 4" descr="A picture containing bird, flower&#10;&#10;Description generated with very high confidence">
            <a:extLst>
              <a:ext uri="{FF2B5EF4-FFF2-40B4-BE49-F238E27FC236}">
                <a16:creationId xmlns:a16="http://schemas.microsoft.com/office/drawing/2014/main" id="{4A31A62A-7238-47D8-A70A-08FAA5F5E7F7}"/>
              </a:ext>
            </a:extLst>
          </p:cNvPr>
          <p:cNvPicPr>
            <a:picLocks noChangeAspect="1"/>
          </p:cNvPicPr>
          <p:nvPr/>
        </p:nvPicPr>
        <p:blipFill>
          <a:blip r:embed="rId2"/>
          <a:stretch>
            <a:fillRect/>
          </a:stretch>
        </p:blipFill>
        <p:spPr>
          <a:xfrm>
            <a:off x="8286706" y="2173364"/>
            <a:ext cx="2493755" cy="2493755"/>
          </a:xfrm>
          <a:prstGeom prst="rect">
            <a:avLst/>
          </a:prstGeom>
        </p:spPr>
      </p:pic>
    </p:spTree>
    <p:extLst>
      <p:ext uri="{BB962C8B-B14F-4D97-AF65-F5344CB8AC3E}">
        <p14:creationId xmlns:p14="http://schemas.microsoft.com/office/powerpoint/2010/main" val="377673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5550-AE18-46B7-89EF-E4D11430BE4F}"/>
              </a:ext>
            </a:extLst>
          </p:cNvPr>
          <p:cNvSpPr>
            <a:spLocks noGrp="1"/>
          </p:cNvSpPr>
          <p:nvPr>
            <p:ph type="ctrTitle"/>
          </p:nvPr>
        </p:nvSpPr>
        <p:spPr/>
        <p:txBody>
          <a:bodyPr/>
          <a:lstStyle/>
          <a:p>
            <a:r>
              <a:rPr lang="en-US"/>
              <a:t>Thanks for Reading!</a:t>
            </a:r>
          </a:p>
        </p:txBody>
      </p:sp>
      <p:sp>
        <p:nvSpPr>
          <p:cNvPr id="3" name="Subtitle 2">
            <a:extLst>
              <a:ext uri="{FF2B5EF4-FFF2-40B4-BE49-F238E27FC236}">
                <a16:creationId xmlns:a16="http://schemas.microsoft.com/office/drawing/2014/main" id="{56F99108-9E1E-46E8-8D22-3AD4E8AB8501}"/>
              </a:ext>
            </a:extLst>
          </p:cNvPr>
          <p:cNvSpPr>
            <a:spLocks noGrp="1"/>
          </p:cNvSpPr>
          <p:nvPr>
            <p:ph type="subTitle" idx="1"/>
          </p:nvPr>
        </p:nvSpPr>
        <p:spPr/>
        <p:txBody>
          <a:bodyPr/>
          <a:lstStyle/>
          <a:p>
            <a:r>
              <a:rPr lang="en-US"/>
              <a:t>Have a good day :)</a:t>
            </a:r>
          </a:p>
          <a:p>
            <a:endParaRPr lang="en-US" dirty="0"/>
          </a:p>
        </p:txBody>
      </p:sp>
    </p:spTree>
    <p:extLst>
      <p:ext uri="{BB962C8B-B14F-4D97-AF65-F5344CB8AC3E}">
        <p14:creationId xmlns:p14="http://schemas.microsoft.com/office/powerpoint/2010/main" val="34854815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Frame</vt:lpstr>
      <vt:lpstr>Social Media and Me</vt:lpstr>
      <vt:lpstr>Article: Confusion is the Point</vt:lpstr>
      <vt:lpstr>Ted Talk: Is Social Media Hurting your Mental Health?</vt:lpstr>
      <vt:lpstr>Ted Talk: Is Social Media Hurting your Mental Health?</vt:lpstr>
      <vt:lpstr>Black Mirror: Nose Dive  Clips</vt:lpstr>
      <vt:lpstr>Thanks for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354</cp:revision>
  <dcterms:created xsi:type="dcterms:W3CDTF">2020-01-22T22:38:52Z</dcterms:created>
  <dcterms:modified xsi:type="dcterms:W3CDTF">2020-01-23T01:41:47Z</dcterms:modified>
</cp:coreProperties>
</file>