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4"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CB28E-6767-2256-64D9-70C2A58EE39F}" v="2074" dt="2020-03-25T22:53:20.442"/>
    <p1510:client id="{2514DB55-082A-2C69-176B-825D486F31A6}" v="2" dt="2020-03-25T22:56:16.327"/>
    <p1510:client id="{36928ADC-050E-3EDE-3149-2EE026ADC39E}" v="114" dt="2020-03-31T22:22:19.330"/>
    <p1510:client id="{3EE8ADF9-EE14-2A48-A168-BF9D186C9B19}" v="3465" dt="2020-03-27T00:30:20.046"/>
    <p1510:client id="{3F8A2B73-55FE-9C66-AE26-0D14C0D834EC}" v="8" dt="2020-03-31T17:54:08.280"/>
    <p1510:client id="{56C70303-EF79-5DEE-926C-C1D0D8DA4110}" v="45" dt="2020-03-31T17:35:53.048"/>
    <p1510:client id="{5F41F30C-BDBE-CAC1-2EFA-C29BE028FDCC}" v="926" dt="2020-02-27T03:34:32.730"/>
    <p1510:client id="{8ABD49F3-A89A-AFA5-9497-88F7EA98132D}" v="300" dt="2020-03-31T22:34:03.777"/>
    <p1510:client id="{8EB05981-16A8-AB06-0001-7F4188B3121E}" v="4127" dt="2020-03-28T00:31:36.655"/>
    <p1510:client id="{D8757F1B-BE38-3A4A-70F5-3021A1A026F0}" v="2" dt="2020-03-31T18:19:46.477"/>
    <p1510:client id="{E412D569-E3EB-5A5E-ACC9-8DE38F9836E2}" v="3304" dt="2020-03-26T22:41:54.946"/>
    <p1510:client id="{FE0F4852-B2D6-D48F-B5D2-FCBD179D6209}" v="686" dt="2020-02-27T03:58:04.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4/2/2020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4/2/2020</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4/2/2020</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4/2/2020</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4/2/2020</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4/2/2020</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4/2/2020</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9s2y7jcdE38?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p:txBody>
          <a:bodyPr/>
          <a:lstStyle/>
          <a:p>
            <a:r>
              <a:rPr lang="tr-TR">
                <a:cs typeface="Calibri Light"/>
              </a:rPr>
              <a:t>My Digital Portfolio </a:t>
            </a:r>
            <a:endParaRPr lang="tr-T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p:txBody>
          <a:bodyPr vert="horz" lIns="91440" tIns="0" rIns="91440" bIns="45720" rtlCol="0" anchor="t">
            <a:normAutofit/>
          </a:bodyPr>
          <a:lstStyle/>
          <a:p>
            <a:r>
              <a:rPr lang="tr-TR" err="1"/>
              <a:t>By</a:t>
            </a:r>
            <a:r>
              <a:rPr lang="tr-TR"/>
              <a:t> </a:t>
            </a:r>
            <a:r>
              <a:rPr lang="tr-TR" err="1"/>
              <a:t>Chloe</a:t>
            </a:r>
            <a:r>
              <a:rPr lang="tr-TR"/>
              <a:t> </a:t>
            </a:r>
            <a:r>
              <a:rPr lang="tr-TR" err="1"/>
              <a:t>Holdenried</a:t>
            </a:r>
            <a:r>
              <a:rPr lang="tr-TR"/>
              <a:t> </a:t>
            </a:r>
          </a:p>
        </p:txBody>
      </p:sp>
    </p:spTree>
    <p:extLst>
      <p:ext uri="{BB962C8B-B14F-4D97-AF65-F5344CB8AC3E}">
        <p14:creationId xmlns:p14="http://schemas.microsoft.com/office/powerpoint/2010/main" val="426286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C461-F215-4631-935B-A4F46F699D86}"/>
              </a:ext>
            </a:extLst>
          </p:cNvPr>
          <p:cNvSpPr>
            <a:spLocks noGrp="1"/>
          </p:cNvSpPr>
          <p:nvPr>
            <p:ph type="title"/>
          </p:nvPr>
        </p:nvSpPr>
        <p:spPr/>
        <p:txBody>
          <a:bodyPr/>
          <a:lstStyle/>
          <a:p>
            <a:r>
              <a:rPr lang="en-US">
                <a:latin typeface="Cooper Black"/>
                <a:cs typeface="Calibri Light"/>
              </a:rPr>
              <a:t>My topics </a:t>
            </a:r>
            <a:endParaRPr lang="en-US">
              <a:latin typeface="Cooper Black"/>
            </a:endParaRPr>
          </a:p>
        </p:txBody>
      </p:sp>
      <p:sp>
        <p:nvSpPr>
          <p:cNvPr id="3" name="Content Placeholder 2">
            <a:extLst>
              <a:ext uri="{FF2B5EF4-FFF2-40B4-BE49-F238E27FC236}">
                <a16:creationId xmlns:a16="http://schemas.microsoft.com/office/drawing/2014/main" id="{7BBEDD6C-3C0B-4A06-9D35-98931544F142}"/>
              </a:ext>
            </a:extLst>
          </p:cNvPr>
          <p:cNvSpPr>
            <a:spLocks noGrp="1"/>
          </p:cNvSpPr>
          <p:nvPr>
            <p:ph idx="1"/>
          </p:nvPr>
        </p:nvSpPr>
        <p:spPr>
          <a:xfrm>
            <a:off x="4851191" y="1881110"/>
            <a:ext cx="6447563" cy="2791413"/>
          </a:xfrm>
        </p:spPr>
        <p:txBody>
          <a:bodyPr vert="horz" lIns="91440" tIns="45720" rIns="91440" bIns="45720" rtlCol="0" anchor="ctr">
            <a:noAutofit/>
          </a:bodyPr>
          <a:lstStyle/>
          <a:p>
            <a:pPr marL="0" indent="0">
              <a:buNone/>
            </a:pPr>
            <a:endParaRPr lang="en-US"/>
          </a:p>
          <a:p>
            <a:pPr marL="0" indent="0">
              <a:buNone/>
            </a:pPr>
            <a:endParaRPr lang="en-US"/>
          </a:p>
          <a:p>
            <a:pPr marL="0" indent="0">
              <a:buNone/>
            </a:pPr>
            <a:endParaRPr lang="en-US"/>
          </a:p>
          <a:p>
            <a:pPr marL="0" indent="0">
              <a:buNone/>
            </a:pPr>
            <a:endParaRPr lang="en-US" sz="2800"/>
          </a:p>
          <a:p>
            <a:pPr marL="0" indent="0">
              <a:buNone/>
            </a:pPr>
            <a:endParaRPr lang="en-US" sz="2800"/>
          </a:p>
          <a:p>
            <a:endParaRPr lang="en-US" sz="2400">
              <a:latin typeface="Selawik Semibold"/>
            </a:endParaRPr>
          </a:p>
          <a:p>
            <a:endParaRPr lang="en-US" sz="2400">
              <a:latin typeface="Selawik Semibold"/>
            </a:endParaRPr>
          </a:p>
          <a:p>
            <a:r>
              <a:rPr lang="en-US" sz="2400">
                <a:latin typeface="Selawik Semibold"/>
              </a:rPr>
              <a:t>Side Table ( woodwork 9 )</a:t>
            </a:r>
            <a:endParaRPr lang="en-US"/>
          </a:p>
          <a:p>
            <a:pPr marL="0" indent="0">
              <a:buNone/>
            </a:pPr>
            <a:endParaRPr lang="en-US" sz="2400">
              <a:latin typeface="Selawik Semibold"/>
            </a:endParaRPr>
          </a:p>
          <a:p>
            <a:r>
              <a:rPr lang="en-US" sz="2400">
                <a:latin typeface="Selawik Semibold"/>
              </a:rPr>
              <a:t> Final Socials Project ( social study's 9) </a:t>
            </a:r>
          </a:p>
          <a:p>
            <a:pPr marL="0" indent="0">
              <a:buNone/>
            </a:pPr>
            <a:endParaRPr lang="en-US" sz="2400">
              <a:latin typeface="Selawik Semibold"/>
            </a:endParaRPr>
          </a:p>
          <a:p>
            <a:r>
              <a:rPr lang="en-US" sz="2400">
                <a:latin typeface="Selawik Semibold"/>
              </a:rPr>
              <a:t> Spring Concert (concert choir and string orchestra)</a:t>
            </a:r>
          </a:p>
          <a:p>
            <a:pPr marL="0" indent="0">
              <a:buNone/>
            </a:pPr>
            <a:endParaRPr lang="en-US" sz="2400">
              <a:latin typeface="Selawik Semibold"/>
            </a:endParaRPr>
          </a:p>
          <a:p>
            <a:pPr marL="0" indent="0">
              <a:buNone/>
            </a:pPr>
            <a:endParaRPr lang="en-US" sz="2400"/>
          </a:p>
          <a:p>
            <a:pPr marL="0" indent="0">
              <a:buNone/>
            </a:pPr>
            <a:endParaRPr lang="en-US" sz="2400"/>
          </a:p>
          <a:p>
            <a:pPr marL="0" indent="0">
              <a:buNone/>
            </a:pPr>
            <a:endParaRPr lang="en-US" sz="2400"/>
          </a:p>
          <a:p>
            <a:pPr marL="0" indent="0">
              <a:buNone/>
            </a:pPr>
            <a:endParaRPr lang="en-US"/>
          </a:p>
        </p:txBody>
      </p:sp>
      <p:sp>
        <p:nvSpPr>
          <p:cNvPr id="4" name="Text Placeholder 3">
            <a:extLst>
              <a:ext uri="{FF2B5EF4-FFF2-40B4-BE49-F238E27FC236}">
                <a16:creationId xmlns:a16="http://schemas.microsoft.com/office/drawing/2014/main" id="{FFEF03D0-5B44-4A0B-B634-81C73DC02F09}"/>
              </a:ext>
            </a:extLst>
          </p:cNvPr>
          <p:cNvSpPr>
            <a:spLocks noGrp="1"/>
          </p:cNvSpPr>
          <p:nvPr>
            <p:ph type="body" sz="half" idx="2"/>
          </p:nvPr>
        </p:nvSpPr>
        <p:spPr/>
        <p:txBody>
          <a:bodyPr vert="horz" lIns="91440" tIns="45720" rIns="91440" bIns="45720" rtlCol="0" anchor="t">
            <a:normAutofit/>
          </a:bodyPr>
          <a:lstStyle/>
          <a:p>
            <a:r>
              <a:rPr lang="en-US" sz="1800">
                <a:solidFill>
                  <a:schemeClr val="tx1"/>
                </a:solidFill>
                <a:latin typeface="Cooper Black"/>
              </a:rPr>
              <a:t>The achievements I'm most proud of </a:t>
            </a:r>
          </a:p>
        </p:txBody>
      </p:sp>
    </p:spTree>
    <p:extLst>
      <p:ext uri="{BB962C8B-B14F-4D97-AF65-F5344CB8AC3E}">
        <p14:creationId xmlns:p14="http://schemas.microsoft.com/office/powerpoint/2010/main" val="378890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BE68-DFA6-4D84-8DDD-AD47E4B7232A}"/>
              </a:ext>
            </a:extLst>
          </p:cNvPr>
          <p:cNvSpPr>
            <a:spLocks noGrp="1"/>
          </p:cNvSpPr>
          <p:nvPr>
            <p:ph type="title"/>
          </p:nvPr>
        </p:nvSpPr>
        <p:spPr/>
        <p:txBody>
          <a:bodyPr/>
          <a:lstStyle/>
          <a:p>
            <a:r>
              <a:rPr lang="en-US">
                <a:solidFill>
                  <a:schemeClr val="bg1"/>
                </a:solidFill>
                <a:latin typeface="Cooper Black"/>
                <a:cs typeface="Calibri Light"/>
              </a:rPr>
              <a:t>Side table</a:t>
            </a:r>
            <a:br>
              <a:rPr lang="en-US">
                <a:solidFill>
                  <a:schemeClr val="bg1"/>
                </a:solidFill>
                <a:latin typeface="Cooper Black"/>
                <a:cs typeface="Calibri Light"/>
              </a:rPr>
            </a:br>
            <a:r>
              <a:rPr lang="en-US" sz="2400">
                <a:solidFill>
                  <a:schemeClr val="tx1"/>
                </a:solidFill>
                <a:latin typeface="Cooper Black"/>
                <a:cs typeface="Calibri Light"/>
              </a:rPr>
              <a:t>wood work 9</a:t>
            </a:r>
          </a:p>
        </p:txBody>
      </p:sp>
      <p:sp>
        <p:nvSpPr>
          <p:cNvPr id="3" name="Content Placeholder 2">
            <a:extLst>
              <a:ext uri="{FF2B5EF4-FFF2-40B4-BE49-F238E27FC236}">
                <a16:creationId xmlns:a16="http://schemas.microsoft.com/office/drawing/2014/main" id="{AA313755-09BD-424E-91FA-7A40BDD44FC6}"/>
              </a:ext>
            </a:extLst>
          </p:cNvPr>
          <p:cNvSpPr>
            <a:spLocks noGrp="1"/>
          </p:cNvSpPr>
          <p:nvPr>
            <p:ph idx="1"/>
          </p:nvPr>
        </p:nvSpPr>
        <p:spPr>
          <a:xfrm>
            <a:off x="5118447" y="256847"/>
            <a:ext cx="6799458" cy="5794961"/>
          </a:xfrm>
        </p:spPr>
        <p:txBody>
          <a:bodyPr vert="horz" lIns="91440" tIns="45720" rIns="91440" bIns="45720" rtlCol="0" anchor="ctr">
            <a:noAutofit/>
          </a:bodyPr>
          <a:lstStyle/>
          <a:p>
            <a:pPr marL="285750" indent="-285750"/>
            <a:endParaRPr lang="en-US"/>
          </a:p>
          <a:p>
            <a:pPr marL="285750" indent="-285750"/>
            <a:endParaRPr lang="en-US"/>
          </a:p>
          <a:p>
            <a:pPr marL="285750" indent="-285750"/>
            <a:endParaRPr lang="en-US"/>
          </a:p>
          <a:p>
            <a:pPr marL="285750" indent="-285750"/>
            <a:endParaRPr lang="en-US"/>
          </a:p>
          <a:p>
            <a:pPr marL="285750" indent="-285750"/>
            <a:endParaRPr lang="en-US"/>
          </a:p>
          <a:p>
            <a:pPr marL="285750" indent="-285750"/>
            <a:endParaRPr lang="en-US" sz="2000"/>
          </a:p>
          <a:p>
            <a:pPr marL="285750" indent="-285750"/>
            <a:endParaRPr lang="en-US" sz="2000"/>
          </a:p>
          <a:p>
            <a:pPr marL="285750" indent="-285750"/>
            <a:endParaRPr lang="en-US" sz="2000">
              <a:solidFill>
                <a:schemeClr val="tx1">
                  <a:lumMod val="95000"/>
                  <a:lumOff val="5000"/>
                </a:schemeClr>
              </a:solidFill>
              <a:latin typeface="Selawik Semibold"/>
            </a:endParaRPr>
          </a:p>
          <a:p>
            <a:pPr marL="285750" indent="-285750"/>
            <a:endParaRPr lang="en-US" sz="2000">
              <a:solidFill>
                <a:schemeClr val="tx1">
                  <a:lumMod val="95000"/>
                  <a:lumOff val="5000"/>
                </a:schemeClr>
              </a:solidFill>
              <a:latin typeface="Selawik Semibold"/>
            </a:endParaRPr>
          </a:p>
          <a:p>
            <a:pPr marL="0" indent="0">
              <a:buNone/>
            </a:pPr>
            <a:endParaRPr lang="en-US" sz="2400"/>
          </a:p>
          <a:p>
            <a:pPr marL="0" indent="0">
              <a:buNone/>
            </a:pPr>
            <a:endParaRPr lang="en-US" sz="24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TextBox 3">
            <a:extLst>
              <a:ext uri="{FF2B5EF4-FFF2-40B4-BE49-F238E27FC236}">
                <a16:creationId xmlns:a16="http://schemas.microsoft.com/office/drawing/2014/main" id="{41BC6A34-2B0C-4415-9DFB-9DC22B7578BF}"/>
              </a:ext>
            </a:extLst>
          </p:cNvPr>
          <p:cNvSpPr txBox="1"/>
          <p:nvPr/>
        </p:nvSpPr>
        <p:spPr>
          <a:xfrm flipH="1">
            <a:off x="4505866" y="684364"/>
            <a:ext cx="7680383"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Question 1. </a:t>
            </a:r>
          </a:p>
          <a:p>
            <a:r>
              <a:rPr lang="en-US" sz="1400" dirty="0"/>
              <a:t>I chose this achievement because I was happy and proud of the outcome. I spent a large amount of time on this project. I think that I was creative with the painting and design . I also think I gained many skills and good work habits while working on this project.</a:t>
            </a:r>
          </a:p>
          <a:p>
            <a:endParaRPr lang="en-US" sz="1400" dirty="0"/>
          </a:p>
          <a:p>
            <a:r>
              <a:rPr lang="en-US" sz="1400" dirty="0"/>
              <a:t>Question 2. </a:t>
            </a:r>
            <a:endParaRPr lang="en-US" dirty="0"/>
          </a:p>
          <a:p>
            <a:r>
              <a:rPr lang="en-US" sz="1400" dirty="0"/>
              <a:t>I think this represents my growth because at the beginning of the course I was struggling to do basic tasks in the shop. At the end of the term I think that I was definitely showing more understanding and skill in the course. For example when using the machines I was at first unsure of how to work them, but I got a hang of it as the year progressed. I also think the quality of my work got better throughout the term. </a:t>
            </a:r>
          </a:p>
          <a:p>
            <a:endParaRPr lang="en-US" sz="1400" dirty="0"/>
          </a:p>
          <a:p>
            <a:r>
              <a:rPr lang="en-US" sz="1400" dirty="0"/>
              <a:t>Question 3.</a:t>
            </a:r>
            <a:endParaRPr lang="en-US" dirty="0"/>
          </a:p>
          <a:p>
            <a:r>
              <a:rPr lang="en-US" sz="1400" dirty="0"/>
              <a:t>I faced challenges in this project when trying to make sure that the measurements for cutting the wood were correct. This was </a:t>
            </a:r>
            <a:r>
              <a:rPr lang="en-US" sz="1400"/>
              <a:t>definitely</a:t>
            </a:r>
            <a:r>
              <a:rPr lang="en-US" sz="1400" dirty="0"/>
              <a:t> something that I did not want to mess up because we were following a process and if I made a mistake it would be hard to fix. I overcome this challenge by making sure that I always double checked all my measurements when making a cut. In the end I made few mistakes because I made sure to be careful and double check my measurements.  </a:t>
            </a:r>
          </a:p>
          <a:p>
            <a:endParaRPr lang="en-US" sz="1400" dirty="0"/>
          </a:p>
          <a:p>
            <a:r>
              <a:rPr lang="en-US" sz="1400" dirty="0"/>
              <a:t>Question 4. </a:t>
            </a:r>
            <a:endParaRPr lang="en-US" dirty="0"/>
          </a:p>
          <a:p>
            <a:r>
              <a:rPr lang="en-US" sz="1400" dirty="0"/>
              <a:t>In the future I am excited to try new techniques and skills to do with woodwork. I want to use my knowledge that I have collected to enhance my future projects and be more creative. I will use what I have learned to try more complicated projects and experiment with new machines and tools. I think that this course has taught me lots of valuable skills and I am excited to build on them   </a:t>
            </a:r>
          </a:p>
          <a:p>
            <a:endParaRPr lang="en-US" sz="1400" dirty="0"/>
          </a:p>
          <a:p>
            <a:r>
              <a:rPr lang="en-US" sz="1400" dirty="0"/>
              <a:t>  </a:t>
            </a:r>
          </a:p>
        </p:txBody>
      </p:sp>
    </p:spTree>
    <p:extLst>
      <p:ext uri="{BB962C8B-B14F-4D97-AF65-F5344CB8AC3E}">
        <p14:creationId xmlns:p14="http://schemas.microsoft.com/office/powerpoint/2010/main" val="390273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9A6B-CD63-418E-8628-BBB38C87AC53}"/>
              </a:ext>
            </a:extLst>
          </p:cNvPr>
          <p:cNvSpPr>
            <a:spLocks noGrp="1"/>
          </p:cNvSpPr>
          <p:nvPr>
            <p:ph type="title"/>
          </p:nvPr>
        </p:nvSpPr>
        <p:spPr/>
        <p:txBody>
          <a:bodyPr>
            <a:normAutofit/>
          </a:bodyPr>
          <a:lstStyle/>
          <a:p>
            <a:r>
              <a:rPr lang="en-US">
                <a:latin typeface="Cooper Black"/>
                <a:cs typeface="Calibri Light"/>
              </a:rPr>
              <a:t>Photos of my side table</a:t>
            </a:r>
          </a:p>
        </p:txBody>
      </p:sp>
      <p:pic>
        <p:nvPicPr>
          <p:cNvPr id="4" name="Picture 4" descr="A wooden table&#10;&#10;Description generated with very high confidence">
            <a:extLst>
              <a:ext uri="{FF2B5EF4-FFF2-40B4-BE49-F238E27FC236}">
                <a16:creationId xmlns:a16="http://schemas.microsoft.com/office/drawing/2014/main" id="{0A5F7100-4DB4-420D-AB30-07418E57BF15}"/>
              </a:ext>
            </a:extLst>
          </p:cNvPr>
          <p:cNvPicPr>
            <a:picLocks noGrp="1" noChangeAspect="1"/>
          </p:cNvPicPr>
          <p:nvPr>
            <p:ph idx="1"/>
          </p:nvPr>
        </p:nvPicPr>
        <p:blipFill>
          <a:blip r:embed="rId2"/>
          <a:stretch>
            <a:fillRect/>
          </a:stretch>
        </p:blipFill>
        <p:spPr>
          <a:xfrm>
            <a:off x="6556183" y="-80881"/>
            <a:ext cx="4585343" cy="3580568"/>
          </a:xfrm>
        </p:spPr>
      </p:pic>
      <p:pic>
        <p:nvPicPr>
          <p:cNvPr id="6" name="Picture 6" descr="A picture containing indoor, furniture, table, small&#10;&#10;Description generated with very high confidence">
            <a:extLst>
              <a:ext uri="{FF2B5EF4-FFF2-40B4-BE49-F238E27FC236}">
                <a16:creationId xmlns:a16="http://schemas.microsoft.com/office/drawing/2014/main" id="{43E7004E-CBA0-41AD-ABF8-81CBB545B18F}"/>
              </a:ext>
            </a:extLst>
          </p:cNvPr>
          <p:cNvPicPr>
            <a:picLocks noChangeAspect="1"/>
          </p:cNvPicPr>
          <p:nvPr/>
        </p:nvPicPr>
        <p:blipFill>
          <a:blip r:embed="rId3"/>
          <a:stretch>
            <a:fillRect/>
          </a:stretch>
        </p:blipFill>
        <p:spPr>
          <a:xfrm>
            <a:off x="6420928" y="3578524"/>
            <a:ext cx="4942935" cy="3280913"/>
          </a:xfrm>
          <a:prstGeom prst="rect">
            <a:avLst/>
          </a:prstGeom>
        </p:spPr>
      </p:pic>
    </p:spTree>
    <p:extLst>
      <p:ext uri="{BB962C8B-B14F-4D97-AF65-F5344CB8AC3E}">
        <p14:creationId xmlns:p14="http://schemas.microsoft.com/office/powerpoint/2010/main" val="191423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8D7A-2DB1-4F97-9700-3BB9C7B06536}"/>
              </a:ext>
            </a:extLst>
          </p:cNvPr>
          <p:cNvSpPr>
            <a:spLocks noGrp="1"/>
          </p:cNvSpPr>
          <p:nvPr>
            <p:ph type="title"/>
          </p:nvPr>
        </p:nvSpPr>
        <p:spPr/>
        <p:txBody>
          <a:bodyPr/>
          <a:lstStyle/>
          <a:p>
            <a:r>
              <a:rPr lang="en-US">
                <a:cs typeface="Calibri Light"/>
              </a:rPr>
              <a:t> </a:t>
            </a:r>
            <a:r>
              <a:rPr lang="en-US">
                <a:latin typeface="Cooper Black"/>
                <a:cs typeface="Calibri Light"/>
              </a:rPr>
              <a:t>Socials final project</a:t>
            </a:r>
            <a:br>
              <a:rPr lang="en-US">
                <a:latin typeface="Cooper Black"/>
                <a:cs typeface="Calibri Light"/>
              </a:rPr>
            </a:br>
            <a:r>
              <a:rPr lang="en-US" sz="2400">
                <a:solidFill>
                  <a:schemeClr val="tx1"/>
                </a:solidFill>
                <a:latin typeface="Cooper Black"/>
                <a:cs typeface="Calibri Light" panose="020F0302020204030204"/>
              </a:rPr>
              <a:t> socials 9</a:t>
            </a:r>
          </a:p>
        </p:txBody>
      </p:sp>
      <p:sp>
        <p:nvSpPr>
          <p:cNvPr id="3" name="Content Placeholder 2">
            <a:extLst>
              <a:ext uri="{FF2B5EF4-FFF2-40B4-BE49-F238E27FC236}">
                <a16:creationId xmlns:a16="http://schemas.microsoft.com/office/drawing/2014/main" id="{CE26F343-F8FD-410C-88F3-716F19E58806}"/>
              </a:ext>
            </a:extLst>
          </p:cNvPr>
          <p:cNvSpPr>
            <a:spLocks noGrp="1"/>
          </p:cNvSpPr>
          <p:nvPr>
            <p:ph idx="1"/>
          </p:nvPr>
        </p:nvSpPr>
        <p:spPr>
          <a:xfrm>
            <a:off x="4528975" y="-1946"/>
            <a:ext cx="7662098" cy="6930772"/>
          </a:xfrm>
        </p:spPr>
        <p:txBody>
          <a:bodyPr>
            <a:normAutofit lnSpcReduction="10000"/>
          </a:bodyPr>
          <a:lstStyle/>
          <a:p>
            <a:pPr marL="0" indent="0">
              <a:buNone/>
            </a:pPr>
            <a:r>
              <a:rPr lang="en-US" sz="1400" dirty="0"/>
              <a:t>Question 1.</a:t>
            </a:r>
            <a:endParaRPr lang="en-US" sz="2400" dirty="0"/>
          </a:p>
          <a:p>
            <a:pPr marL="0" indent="0">
              <a:buNone/>
            </a:pPr>
            <a:r>
              <a:rPr lang="en-US" sz="1400" dirty="0"/>
              <a:t>I chose this achievement because this project took a long time to complete and I was proud of the outcome. I think I put a lot of effort into the completion of this project and was very </a:t>
            </a:r>
            <a:r>
              <a:rPr lang="en-US" sz="1400"/>
              <a:t>determined</a:t>
            </a:r>
            <a:r>
              <a:rPr lang="en-US" sz="1400" dirty="0"/>
              <a:t> to finish it. I tried to fit a decent amount of detail into each page. I also think that I tried to keep the quality of work consistent throughout the book. </a:t>
            </a:r>
            <a:endParaRPr lang="en-US" sz="2400" dirty="0"/>
          </a:p>
          <a:p>
            <a:pPr marL="0" indent="0">
              <a:buNone/>
            </a:pPr>
            <a:r>
              <a:rPr lang="en-US" sz="1400" dirty="0"/>
              <a:t>Question 2 </a:t>
            </a:r>
          </a:p>
          <a:p>
            <a:pPr marL="0" indent="0">
              <a:buNone/>
            </a:pPr>
            <a:r>
              <a:rPr lang="en-US" sz="1400" dirty="0"/>
              <a:t>This was the last project that we did in socials 9. When working on this book I tried to think about the feedback I had been given on previous projects. I tried to take this feedback and put it in to my final project to make it better and show that I had learned and improved. In my opinion this was the best project that I did in this course because I took all the things that I had learned and compiled it in to one project. </a:t>
            </a:r>
          </a:p>
          <a:p>
            <a:pPr marL="0" indent="0">
              <a:buNone/>
            </a:pPr>
            <a:r>
              <a:rPr lang="en-US" sz="1400" dirty="0"/>
              <a:t>Question 3</a:t>
            </a:r>
          </a:p>
          <a:p>
            <a:pPr marL="0" indent="0">
              <a:buNone/>
            </a:pPr>
            <a:r>
              <a:rPr lang="en-US" sz="1400" dirty="0"/>
              <a:t>I faced many challenges when doing this project. This project was very draining to work on because it required a lot of detail. To overcome this I took time each day to work on it and took breaks, so I didn’t get too tired and start making mistakes. Figuring out how to do the layout of the pages was also hard since we were only aloud to have one page for each letter. I fixed this problem by making the font size smaller and playing around with the layout.</a:t>
            </a:r>
          </a:p>
          <a:p>
            <a:pPr marL="0" indent="0">
              <a:buNone/>
            </a:pPr>
            <a:r>
              <a:rPr lang="en-US" sz="1400" dirty="0"/>
              <a:t>Question 4 </a:t>
            </a:r>
            <a:endParaRPr lang="en-US" dirty="0"/>
          </a:p>
          <a:p>
            <a:pPr marL="0" indent="0">
              <a:buNone/>
            </a:pPr>
            <a:r>
              <a:rPr lang="en-US" sz="1400" dirty="0"/>
              <a:t>In the future when I take another socials course, I would like to improve on  the amount of information that I am putting into my projects. I think that I could put more detail in to my writing. I will take what I have learned in this course into consideration when doing projects. I think that the information I have collected will be valuable in the future.     </a:t>
            </a:r>
          </a:p>
          <a:p>
            <a:pPr marL="0" indent="0">
              <a:buNone/>
            </a:pPr>
            <a:r>
              <a:rPr lang="en-US" sz="1400" dirty="0"/>
              <a:t>  </a:t>
            </a:r>
            <a:endParaRPr lang="en-US" dirty="0"/>
          </a:p>
        </p:txBody>
      </p:sp>
    </p:spTree>
    <p:extLst>
      <p:ext uri="{BB962C8B-B14F-4D97-AF65-F5344CB8AC3E}">
        <p14:creationId xmlns:p14="http://schemas.microsoft.com/office/powerpoint/2010/main" val="730912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B46D094-9D10-45BD-BE9D-E4AFE2FE30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 name="Freeform 5">
              <a:extLst>
                <a:ext uri="{FF2B5EF4-FFF2-40B4-BE49-F238E27FC236}">
                  <a16:creationId xmlns:a16="http://schemas.microsoft.com/office/drawing/2014/main" id="{55076C24-1C31-4A38-A3E7-9F78F38C2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6">
              <a:extLst>
                <a:ext uri="{FF2B5EF4-FFF2-40B4-BE49-F238E27FC236}">
                  <a16:creationId xmlns:a16="http://schemas.microsoft.com/office/drawing/2014/main" id="{90A2F46D-431F-494E-B76D-74CEC1426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7">
              <a:extLst>
                <a:ext uri="{FF2B5EF4-FFF2-40B4-BE49-F238E27FC236}">
                  <a16:creationId xmlns:a16="http://schemas.microsoft.com/office/drawing/2014/main" id="{57B72B1F-4125-4F46-8D06-808E368B2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8">
              <a:extLst>
                <a:ext uri="{FF2B5EF4-FFF2-40B4-BE49-F238E27FC236}">
                  <a16:creationId xmlns:a16="http://schemas.microsoft.com/office/drawing/2014/main" id="{7C16EC32-C009-4130-ADB8-9DFD03CEC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9">
              <a:extLst>
                <a:ext uri="{FF2B5EF4-FFF2-40B4-BE49-F238E27FC236}">
                  <a16:creationId xmlns:a16="http://schemas.microsoft.com/office/drawing/2014/main" id="{CA06AC4F-231A-406A-83AF-BF4F1603D3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0">
              <a:extLst>
                <a:ext uri="{FF2B5EF4-FFF2-40B4-BE49-F238E27FC236}">
                  <a16:creationId xmlns:a16="http://schemas.microsoft.com/office/drawing/2014/main" id="{244FAADB-573E-4112-BE8C-B88C470E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1">
              <a:extLst>
                <a:ext uri="{FF2B5EF4-FFF2-40B4-BE49-F238E27FC236}">
                  <a16:creationId xmlns:a16="http://schemas.microsoft.com/office/drawing/2014/main" id="{CF38BC08-F82D-4258-8E44-11B2C9E4E1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2">
              <a:extLst>
                <a:ext uri="{FF2B5EF4-FFF2-40B4-BE49-F238E27FC236}">
                  <a16:creationId xmlns:a16="http://schemas.microsoft.com/office/drawing/2014/main" id="{EF763D22-10EE-4D7D-95EE-5F4DB723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3">
              <a:extLst>
                <a:ext uri="{FF2B5EF4-FFF2-40B4-BE49-F238E27FC236}">
                  <a16:creationId xmlns:a16="http://schemas.microsoft.com/office/drawing/2014/main" id="{81EA7FDE-0B97-4DDD-AF65-F352834E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4">
              <a:extLst>
                <a:ext uri="{FF2B5EF4-FFF2-40B4-BE49-F238E27FC236}">
                  <a16:creationId xmlns:a16="http://schemas.microsoft.com/office/drawing/2014/main" id="{CC18534F-EC75-4CF4-BBAC-0EF150873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5">
              <a:extLst>
                <a:ext uri="{FF2B5EF4-FFF2-40B4-BE49-F238E27FC236}">
                  <a16:creationId xmlns:a16="http://schemas.microsoft.com/office/drawing/2014/main" id="{71BB5232-2C83-41EB-B62B-E54AC93F2E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6">
              <a:extLst>
                <a:ext uri="{FF2B5EF4-FFF2-40B4-BE49-F238E27FC236}">
                  <a16:creationId xmlns:a16="http://schemas.microsoft.com/office/drawing/2014/main" id="{2598F724-C32E-4B91-9B85-60C89DBB8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17">
              <a:extLst>
                <a:ext uri="{FF2B5EF4-FFF2-40B4-BE49-F238E27FC236}">
                  <a16:creationId xmlns:a16="http://schemas.microsoft.com/office/drawing/2014/main" id="{D5D4FBFD-ACE3-46D2-8E97-E8EABE735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8">
              <a:extLst>
                <a:ext uri="{FF2B5EF4-FFF2-40B4-BE49-F238E27FC236}">
                  <a16:creationId xmlns:a16="http://schemas.microsoft.com/office/drawing/2014/main" id="{54A3C901-AFD0-41D3-85E5-87D0E1C9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9">
              <a:extLst>
                <a:ext uri="{FF2B5EF4-FFF2-40B4-BE49-F238E27FC236}">
                  <a16:creationId xmlns:a16="http://schemas.microsoft.com/office/drawing/2014/main" id="{485F3E8E-CD09-44EB-AC73-1834A8D50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0">
              <a:extLst>
                <a:ext uri="{FF2B5EF4-FFF2-40B4-BE49-F238E27FC236}">
                  <a16:creationId xmlns:a16="http://schemas.microsoft.com/office/drawing/2014/main" id="{3BDFC1A4-51E7-46A6-8A0D-50476BCF5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1">
              <a:extLst>
                <a:ext uri="{FF2B5EF4-FFF2-40B4-BE49-F238E27FC236}">
                  <a16:creationId xmlns:a16="http://schemas.microsoft.com/office/drawing/2014/main" id="{A561BC1B-C5E2-45AA-B72B-03AF3216C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2">
              <a:extLst>
                <a:ext uri="{FF2B5EF4-FFF2-40B4-BE49-F238E27FC236}">
                  <a16:creationId xmlns:a16="http://schemas.microsoft.com/office/drawing/2014/main" id="{4C0779C6-0F80-48B1-AD32-CC10D00CE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23">
              <a:extLst>
                <a:ext uri="{FF2B5EF4-FFF2-40B4-BE49-F238E27FC236}">
                  <a16:creationId xmlns:a16="http://schemas.microsoft.com/office/drawing/2014/main" id="{73702193-6A56-4A74-84AD-94F530FED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86AEFF79-03FD-4BC0-8A67-25CAFCFDCD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7" name="Rectangle 36">
              <a:extLst>
                <a:ext uri="{FF2B5EF4-FFF2-40B4-BE49-F238E27FC236}">
                  <a16:creationId xmlns:a16="http://schemas.microsoft.com/office/drawing/2014/main" id="{CB66FC33-38F1-4E8E-8474-AF1F5673B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37">
              <a:extLst>
                <a:ext uri="{FF2B5EF4-FFF2-40B4-BE49-F238E27FC236}">
                  <a16:creationId xmlns:a16="http://schemas.microsoft.com/office/drawing/2014/main" id="{32E0DAC0-8D22-4A77-8AA9-169781B2E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828C2492-9737-4D83-8CBD-93EA6D071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1" name="Rectangle 40">
            <a:extLst>
              <a:ext uri="{FF2B5EF4-FFF2-40B4-BE49-F238E27FC236}">
                <a16:creationId xmlns:a16="http://schemas.microsoft.com/office/drawing/2014/main" id="{3EEED5C0-82FC-41D3-A2F9-2A5E1C6DA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BC1A2CB-4A09-4F3D-A4B4-5F1622B1FF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4" name="Freeform 5">
              <a:extLst>
                <a:ext uri="{FF2B5EF4-FFF2-40B4-BE49-F238E27FC236}">
                  <a16:creationId xmlns:a16="http://schemas.microsoft.com/office/drawing/2014/main" id="{1A43EF29-744B-47C8-9A77-DD63DE3CE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DF44FED0-5B36-42C6-85A7-B8E1C2F0A6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87A359F0-AFC4-4225-A933-ABC5A4312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87E2A626-28AB-42FD-8589-4C0D7BBE9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88A08255-D434-447A-94F9-2E53CA3EA6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0C1DE278-D01A-47CF-9BB1-70717D22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5058907E-070F-43A5-B8BC-D5FCCEB2A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D62D53AC-31CA-4F19-88C4-C3495438A5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5265081A-8907-436B-9429-36E368E92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D186EBBE-32C1-45A7-824F-A0416E8B4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3000AB5E-3DAC-452F-8DB5-D0B2F040C8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2186FE1A-B164-4177-B362-CC18A1B08A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C331E414-AA8A-43B4-B08C-202F8FFA08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C22F3420-4078-4F79-B9C5-E98FFDF17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6ECC6989-F4BE-4B69-80F1-C6E1FEB92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0">
              <a:extLst>
                <a:ext uri="{FF2B5EF4-FFF2-40B4-BE49-F238E27FC236}">
                  <a16:creationId xmlns:a16="http://schemas.microsoft.com/office/drawing/2014/main" id="{F50BB245-B754-45C8-AEDD-5B8CD81A6E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1">
              <a:extLst>
                <a:ext uri="{FF2B5EF4-FFF2-40B4-BE49-F238E27FC236}">
                  <a16:creationId xmlns:a16="http://schemas.microsoft.com/office/drawing/2014/main" id="{0EC5071A-FEBF-4BA6-8503-ABB15953E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2">
              <a:extLst>
                <a:ext uri="{FF2B5EF4-FFF2-40B4-BE49-F238E27FC236}">
                  <a16:creationId xmlns:a16="http://schemas.microsoft.com/office/drawing/2014/main" id="{6841AB4E-93F5-44FE-BEDE-C4ACD382B2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66A0EF48-27C4-4905-B89A-87D302627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7DA90018-A3A4-4DB2-82A9-25F1CB60C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9" y="0"/>
            <a:ext cx="12191695" cy="4202929"/>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8" descr="A screenshot of a cell phone&#10;&#10;Description generated with very high confidence">
            <a:extLst>
              <a:ext uri="{FF2B5EF4-FFF2-40B4-BE49-F238E27FC236}">
                <a16:creationId xmlns:a16="http://schemas.microsoft.com/office/drawing/2014/main" id="{0114A73C-2E15-4702-8F8D-F427928F2A03}"/>
              </a:ext>
            </a:extLst>
          </p:cNvPr>
          <p:cNvPicPr>
            <a:picLocks noChangeAspect="1"/>
          </p:cNvPicPr>
          <p:nvPr/>
        </p:nvPicPr>
        <p:blipFill rotWithShape="1">
          <a:blip r:embed="rId2"/>
          <a:srcRect l="2101" t="2857" r="4622" b="4286"/>
          <a:stretch/>
        </p:blipFill>
        <p:spPr>
          <a:xfrm>
            <a:off x="4295769" y="280861"/>
            <a:ext cx="3183489" cy="3739406"/>
          </a:xfrm>
          <a:prstGeom prst="rect">
            <a:avLst/>
          </a:prstGeom>
          <a:ln w="12700">
            <a:noFill/>
          </a:ln>
        </p:spPr>
      </p:pic>
      <p:pic>
        <p:nvPicPr>
          <p:cNvPr id="10" name="Picture 10" descr="A screenshot of a cell phone&#10;&#10;Description generated with very high confidence">
            <a:extLst>
              <a:ext uri="{FF2B5EF4-FFF2-40B4-BE49-F238E27FC236}">
                <a16:creationId xmlns:a16="http://schemas.microsoft.com/office/drawing/2014/main" id="{39FDF5AA-7691-4FB4-A62A-8E2EA5A383F9}"/>
              </a:ext>
            </a:extLst>
          </p:cNvPr>
          <p:cNvPicPr>
            <a:picLocks noChangeAspect="1"/>
          </p:cNvPicPr>
          <p:nvPr/>
        </p:nvPicPr>
        <p:blipFill rotWithShape="1">
          <a:blip r:embed="rId3"/>
          <a:srcRect l="-840" t="3764" r="420" b="3203"/>
          <a:stretch/>
        </p:blipFill>
        <p:spPr>
          <a:xfrm>
            <a:off x="7952139" y="395721"/>
            <a:ext cx="3447488" cy="3746511"/>
          </a:xfrm>
          <a:prstGeom prst="rect">
            <a:avLst/>
          </a:prstGeom>
          <a:ln w="12700">
            <a:noFill/>
          </a:ln>
        </p:spPr>
      </p:pic>
      <p:pic>
        <p:nvPicPr>
          <p:cNvPr id="6" name="Picture 6" descr="A picture containing text, map&#10;&#10;Description generated with very high confidence">
            <a:extLst>
              <a:ext uri="{FF2B5EF4-FFF2-40B4-BE49-F238E27FC236}">
                <a16:creationId xmlns:a16="http://schemas.microsoft.com/office/drawing/2014/main" id="{44788F5D-B72C-49E3-9A35-CDCB74C6C3DB}"/>
              </a:ext>
            </a:extLst>
          </p:cNvPr>
          <p:cNvPicPr>
            <a:picLocks noGrp="1" noChangeAspect="1"/>
          </p:cNvPicPr>
          <p:nvPr>
            <p:ph idx="1"/>
          </p:nvPr>
        </p:nvPicPr>
        <p:blipFill rotWithShape="1">
          <a:blip r:embed="rId4"/>
          <a:srcRect l="3125" t="2857" r="1953" b="4282"/>
          <a:stretch/>
        </p:blipFill>
        <p:spPr>
          <a:xfrm>
            <a:off x="390957" y="280861"/>
            <a:ext cx="3497635" cy="3739536"/>
          </a:xfrm>
          <a:prstGeom prst="rect">
            <a:avLst/>
          </a:prstGeom>
          <a:ln w="12700">
            <a:noFill/>
          </a:ln>
        </p:spPr>
      </p:pic>
      <p:grpSp>
        <p:nvGrpSpPr>
          <p:cNvPr id="66" name="Group 65">
            <a:extLst>
              <a:ext uri="{FF2B5EF4-FFF2-40B4-BE49-F238E27FC236}">
                <a16:creationId xmlns:a16="http://schemas.microsoft.com/office/drawing/2014/main" id="{B599B040-3C59-47F5-B8B8-ED7D57F42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7" name="Isosceles Triangle 39">
              <a:extLst>
                <a:ext uri="{FF2B5EF4-FFF2-40B4-BE49-F238E27FC236}">
                  <a16:creationId xmlns:a16="http://schemas.microsoft.com/office/drawing/2014/main" id="{693F5085-42BA-4366-AAB5-4C96237F6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3DEC339-AF15-45D7-9B52-EE0683BA5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58F580-1BBE-4BA6-A6CD-4EAF67F0A5CA}"/>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Socials project </a:t>
            </a:r>
          </a:p>
        </p:txBody>
      </p:sp>
    </p:spTree>
    <p:extLst>
      <p:ext uri="{BB962C8B-B14F-4D97-AF65-F5344CB8AC3E}">
        <p14:creationId xmlns:p14="http://schemas.microsoft.com/office/powerpoint/2010/main" val="267527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6FEC-56CB-40A2-A0E5-A50362AAB071}"/>
              </a:ext>
            </a:extLst>
          </p:cNvPr>
          <p:cNvSpPr>
            <a:spLocks noGrp="1"/>
          </p:cNvSpPr>
          <p:nvPr>
            <p:ph type="title"/>
          </p:nvPr>
        </p:nvSpPr>
        <p:spPr/>
        <p:txBody>
          <a:bodyPr/>
          <a:lstStyle/>
          <a:p>
            <a:r>
              <a:rPr lang="en-US">
                <a:latin typeface="Cooper Black"/>
                <a:cs typeface="Calibri Light"/>
              </a:rPr>
              <a:t>Spring concert </a:t>
            </a:r>
            <a:endParaRPr lang="en-US">
              <a:latin typeface="Cooper Black"/>
            </a:endParaRPr>
          </a:p>
        </p:txBody>
      </p:sp>
      <p:sp>
        <p:nvSpPr>
          <p:cNvPr id="3" name="Content Placeholder 2">
            <a:extLst>
              <a:ext uri="{FF2B5EF4-FFF2-40B4-BE49-F238E27FC236}">
                <a16:creationId xmlns:a16="http://schemas.microsoft.com/office/drawing/2014/main" id="{5AC077E5-5F66-465D-9037-EA01D20E78B6}"/>
              </a:ext>
            </a:extLst>
          </p:cNvPr>
          <p:cNvSpPr>
            <a:spLocks noGrp="1"/>
          </p:cNvSpPr>
          <p:nvPr>
            <p:ph idx="1"/>
          </p:nvPr>
        </p:nvSpPr>
        <p:spPr>
          <a:xfrm>
            <a:off x="4485844" y="127451"/>
            <a:ext cx="7662098" cy="6729489"/>
          </a:xfrm>
        </p:spPr>
        <p:txBody>
          <a:bodyPr>
            <a:normAutofit lnSpcReduction="10000"/>
          </a:bodyPr>
          <a:lstStyle/>
          <a:p>
            <a:pPr marL="0" indent="0">
              <a:buNone/>
            </a:pPr>
            <a:r>
              <a:rPr lang="en-US" sz="1400" dirty="0"/>
              <a:t>Question 1 </a:t>
            </a:r>
          </a:p>
          <a:p>
            <a:pPr marL="0" indent="0">
              <a:buNone/>
            </a:pPr>
            <a:r>
              <a:rPr lang="en-US" sz="1400" dirty="0"/>
              <a:t>I chose this achievement because I was proud of my performance at the concert. The string orchestra had been practicing the songs that we were performing for quite some time and I think I made a great deal of improvement. The songs that we were performing were of more difficulty then I am used to playing so I was happy that I was able to play them. I was also proud of my performance with the choir and enjoyed the songs the we preformed.</a:t>
            </a:r>
            <a:endParaRPr lang="en-US" dirty="0"/>
          </a:p>
          <a:p>
            <a:pPr marL="0" indent="0">
              <a:buNone/>
            </a:pPr>
            <a:r>
              <a:rPr lang="en-US" sz="1400" dirty="0"/>
              <a:t>Question 2 </a:t>
            </a:r>
            <a:endParaRPr lang="en-US" dirty="0"/>
          </a:p>
          <a:p>
            <a:pPr marL="0" indent="0">
              <a:buNone/>
            </a:pPr>
            <a:r>
              <a:rPr lang="en-US" sz="1400" dirty="0"/>
              <a:t>I think that these achievements represent my growth throughout the year because at the beginning of the year I was struggling to keep up with the orchestra. I think I have showed improvement because I now find it easier to sight read and catch on to the music faster than I did at the beginning of the year. I also think that I have improved in choir, we have been doing more difficult song that are more technical then to ones that we were doing at the beginning of the year. I think I am also catching on to the materiel faster. </a:t>
            </a:r>
          </a:p>
          <a:p>
            <a:pPr marL="0" indent="0">
              <a:buNone/>
            </a:pPr>
            <a:r>
              <a:rPr lang="en-US" sz="1400" dirty="0"/>
              <a:t>Question 3 </a:t>
            </a:r>
          </a:p>
          <a:p>
            <a:pPr marL="0" indent="0">
              <a:buNone/>
            </a:pPr>
            <a:r>
              <a:rPr lang="en-US" sz="1400"/>
              <a:t>I had many challenges when I was practicing these pieces. The music was harder than I am </a:t>
            </a:r>
            <a:r>
              <a:rPr lang="en-US" sz="1400" dirty="0"/>
              <a:t>used to playing. I tried to fix the problems in the music by going over the parts that I was having difficulty with and practice them repeatedly. When singing the songs for choir if I was having difficulty with a part, I would try to practice it in groups with other members of the choir.</a:t>
            </a:r>
            <a:endParaRPr lang="en-US" dirty="0"/>
          </a:p>
          <a:p>
            <a:pPr marL="0" indent="0">
              <a:buNone/>
            </a:pPr>
            <a:r>
              <a:rPr lang="en-US" sz="1400" dirty="0"/>
              <a:t>Question 4 </a:t>
            </a:r>
            <a:endParaRPr lang="en-US" dirty="0"/>
          </a:p>
          <a:p>
            <a:pPr marL="0" indent="0">
              <a:buNone/>
            </a:pPr>
            <a:r>
              <a:rPr lang="en-US" sz="1400" dirty="0"/>
              <a:t>I have many goals for the future. I want to grow my skills playing the violin and try new techniques to make my playing better. I also want to practice my sight reading so that I can </a:t>
            </a:r>
            <a:r>
              <a:rPr lang="en-US" sz="1400"/>
              <a:t>focus on more technical things when it comes to my playing. For choir I want to improve on </a:t>
            </a:r>
            <a:r>
              <a:rPr lang="en-US" sz="1400" dirty="0"/>
              <a:t>my pitch so that I can be more precise when it comes to my playing.  </a:t>
            </a:r>
            <a:endParaRPr lang="en-US" dirty="0"/>
          </a:p>
        </p:txBody>
      </p:sp>
    </p:spTree>
    <p:extLst>
      <p:ext uri="{BB962C8B-B14F-4D97-AF65-F5344CB8AC3E}">
        <p14:creationId xmlns:p14="http://schemas.microsoft.com/office/powerpoint/2010/main" val="38558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EC2F-A1B9-4541-8B2A-DFFB252F58F8}"/>
              </a:ext>
            </a:extLst>
          </p:cNvPr>
          <p:cNvSpPr>
            <a:spLocks noGrp="1"/>
          </p:cNvSpPr>
          <p:nvPr>
            <p:ph type="title"/>
          </p:nvPr>
        </p:nvSpPr>
        <p:spPr/>
        <p:txBody>
          <a:bodyPr/>
          <a:lstStyle/>
          <a:p>
            <a:r>
              <a:rPr lang="en-US" dirty="0">
                <a:cs typeface="Calibri Light"/>
              </a:rPr>
              <a:t>Video from spring concert </a:t>
            </a:r>
          </a:p>
        </p:txBody>
      </p:sp>
      <p:pic>
        <p:nvPicPr>
          <p:cNvPr id="3" name="Picture 3">
            <a:hlinkClick r:id="" action="ppaction://media"/>
            <a:extLst>
              <a:ext uri="{FF2B5EF4-FFF2-40B4-BE49-F238E27FC236}">
                <a16:creationId xmlns:a16="http://schemas.microsoft.com/office/drawing/2014/main" id="{894BC3AB-70A6-4E99-A142-386A89922BAC}"/>
              </a:ext>
            </a:extLst>
          </p:cNvPr>
          <p:cNvPicPr>
            <a:picLocks noGrp="1" noRot="1" noChangeAspect="1"/>
          </p:cNvPicPr>
          <p:nvPr>
            <p:ph idx="1"/>
            <a:videoFile r:link="rId1"/>
          </p:nvPr>
        </p:nvPicPr>
        <p:blipFill>
          <a:blip r:embed="rId3"/>
          <a:stretch>
            <a:fillRect/>
          </a:stretch>
        </p:blipFill>
        <p:spPr>
          <a:xfrm>
            <a:off x="5383498" y="663365"/>
            <a:ext cx="6340414" cy="5384320"/>
          </a:xfrm>
        </p:spPr>
      </p:pic>
    </p:spTree>
    <p:extLst>
      <p:ext uri="{BB962C8B-B14F-4D97-AF65-F5344CB8AC3E}">
        <p14:creationId xmlns:p14="http://schemas.microsoft.com/office/powerpoint/2010/main" val="406975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A4AF-AF99-483F-BA3B-184F5F7BEDDA}"/>
              </a:ext>
            </a:extLst>
          </p:cNvPr>
          <p:cNvSpPr>
            <a:spLocks noGrp="1"/>
          </p:cNvSpPr>
          <p:nvPr>
            <p:ph type="title"/>
          </p:nvPr>
        </p:nvSpPr>
        <p:spPr/>
        <p:txBody>
          <a:bodyPr/>
          <a:lstStyle/>
          <a:p>
            <a:r>
              <a:rPr lang="en-US">
                <a:cs typeface="Calibri Light"/>
              </a:rPr>
              <a:t>Citations </a:t>
            </a:r>
            <a:endParaRPr lang="en-US"/>
          </a:p>
        </p:txBody>
      </p:sp>
      <p:sp>
        <p:nvSpPr>
          <p:cNvPr id="3" name="Content Placeholder 2">
            <a:extLst>
              <a:ext uri="{FF2B5EF4-FFF2-40B4-BE49-F238E27FC236}">
                <a16:creationId xmlns:a16="http://schemas.microsoft.com/office/drawing/2014/main" id="{17A33483-A768-4D5D-816D-498CE56E920C}"/>
              </a:ext>
            </a:extLst>
          </p:cNvPr>
          <p:cNvSpPr>
            <a:spLocks noGrp="1"/>
          </p:cNvSpPr>
          <p:nvPr>
            <p:ph idx="1"/>
          </p:nvPr>
        </p:nvSpPr>
        <p:spPr/>
        <p:txBody>
          <a:bodyPr/>
          <a:lstStyle/>
          <a:p>
            <a:r>
              <a:rPr lang="en-US" sz="2000" dirty="0"/>
              <a:t>Picture 1 and 2 taken by Chloe </a:t>
            </a:r>
            <a:r>
              <a:rPr lang="en-US" sz="2000" dirty="0" err="1"/>
              <a:t>Holdenried</a:t>
            </a:r>
            <a:r>
              <a:rPr lang="en-US" sz="2000" dirty="0"/>
              <a:t> on March 23, 2020 </a:t>
            </a:r>
            <a:endParaRPr lang="en-US"/>
          </a:p>
          <a:p>
            <a:r>
              <a:rPr lang="en-US" sz="2000" dirty="0"/>
              <a:t>Picture 3, 4 and 5 taken by Chloe on Tuesday March 31, 2020 </a:t>
            </a:r>
          </a:p>
          <a:p>
            <a:r>
              <a:rPr lang="en-US" sz="2000" dirty="0"/>
              <a:t>Video taken by Lori </a:t>
            </a:r>
            <a:r>
              <a:rPr lang="en-US" sz="2000" dirty="0" err="1"/>
              <a:t>Holdenried</a:t>
            </a:r>
            <a:r>
              <a:rPr lang="en-US" sz="2000" dirty="0"/>
              <a:t> on March 10, 2020 </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81958396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Atlas</vt:lpstr>
      <vt:lpstr>My Digital Portfolio </vt:lpstr>
      <vt:lpstr>My topics </vt:lpstr>
      <vt:lpstr>Side table wood work 9</vt:lpstr>
      <vt:lpstr>Photos of my side table</vt:lpstr>
      <vt:lpstr> Socials final project  socials 9</vt:lpstr>
      <vt:lpstr>Socials project </vt:lpstr>
      <vt:lpstr>Spring concert </vt:lpstr>
      <vt:lpstr>Video from spring concert </vt:lpstr>
      <vt:lpstr>Citations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1446</cp:revision>
  <dcterms:created xsi:type="dcterms:W3CDTF">2020-02-26T03:28:25Z</dcterms:created>
  <dcterms:modified xsi:type="dcterms:W3CDTF">2020-04-02T20:44:16Z</dcterms:modified>
</cp:coreProperties>
</file>