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60" r:id="rId5"/>
    <p:sldId id="266" r:id="rId6"/>
    <p:sldId id="264" r:id="rId7"/>
    <p:sldId id="267" r:id="rId8"/>
    <p:sldId id="262" r:id="rId9"/>
    <p:sldId id="265"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9AAA6-613E-E5AC-F701-4639667DAA29}" v="1026" dt="2020-12-04T23:36:38.454"/>
    <p1510:client id="{7279F0F6-CD74-48B7-BD84-46D72C6398CA}" v="916" dt="2020-12-03T23:35:03.732"/>
    <p1510:client id="{C6C33C83-2DD8-AE52-DF3B-0E617FDAB551}" v="2206" dt="2020-12-05T19:11:01.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7694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7881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49153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18423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26056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34260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7255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01385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61379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4666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99336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348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886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447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0715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5215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3331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12/9/2020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9939552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freepik.com/free-icon/question-mark_731610.htm" TargetMode="External"/><Relationship Id="rId3" Type="http://schemas.openxmlformats.org/officeDocument/2006/relationships/hyperlink" Target="https://www.netnanny.com/blog/what-every-teen-needs-to-know-about-their-digital-footprint/" TargetMode="External"/><Relationship Id="rId7" Type="http://schemas.openxmlformats.org/officeDocument/2006/relationships/hyperlink" Target="https://www.freepnglogos.com/pics/infinity-symbol" TargetMode="External"/><Relationship Id="rId2" Type="http://schemas.openxmlformats.org/officeDocument/2006/relationships/hyperlink" Target="https://www.dreamstime.com/basic-cmyk-image142413483" TargetMode="External"/><Relationship Id="rId1" Type="http://schemas.openxmlformats.org/officeDocument/2006/relationships/slideLayout" Target="../slideLayouts/slideLayout2.xml"/><Relationship Id="rId6" Type="http://schemas.openxmlformats.org/officeDocument/2006/relationships/hyperlink" Target="https://icons8.com/icons/set/lock" TargetMode="External"/><Relationship Id="rId11" Type="http://schemas.openxmlformats.org/officeDocument/2006/relationships/hyperlink" Target="https://www.digitalcitizenship.nsw.edu.au/articles/leaving-a-digital-footprint" TargetMode="External"/><Relationship Id="rId5" Type="http://schemas.openxmlformats.org/officeDocument/2006/relationships/hyperlink" Target="https://thenounproject.com/term/job-application/2016740/" TargetMode="External"/><Relationship Id="rId10" Type="http://schemas.openxmlformats.org/officeDocument/2006/relationships/hyperlink" Target="https://us.norton.com/internetsecurity-privacy-clean-up-online-digital-footprint.html" TargetMode="External"/><Relationship Id="rId4" Type="http://schemas.openxmlformats.org/officeDocument/2006/relationships/hyperlink" Target="https://blog.infoarmor.com/employers/how-can-you-protect-and-reduce-your-digital-footprint" TargetMode="External"/><Relationship Id="rId9" Type="http://schemas.openxmlformats.org/officeDocument/2006/relationships/hyperlink" Target="https://blog.trendmicro.com/the-importance-of-understanding-your-digital-footpri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5EF08599-3FED-4288-A20D-E7BCAC3B8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18">
            <a:extLst>
              <a:ext uri="{FF2B5EF4-FFF2-40B4-BE49-F238E27FC236}">
                <a16:creationId xmlns:a16="http://schemas.microsoft.com/office/drawing/2014/main" id="{C07876FB-1BDE-4044-99D6-26ED103A8E6B}"/>
              </a:ext>
            </a:extLst>
          </p:cNvPr>
          <p:cNvPicPr>
            <a:picLocks noChangeAspect="1"/>
          </p:cNvPicPr>
          <p:nvPr/>
        </p:nvPicPr>
        <p:blipFill rotWithShape="1">
          <a:blip r:embed="rId3"/>
          <a:srcRect t="23391" r="9091"/>
          <a:stretch/>
        </p:blipFill>
        <p:spPr>
          <a:xfrm>
            <a:off x="20" y="10"/>
            <a:ext cx="12191980" cy="6857990"/>
          </a:xfrm>
          <a:prstGeom prst="rect">
            <a:avLst/>
          </a:prstGeom>
        </p:spPr>
      </p:pic>
      <p:sp>
        <p:nvSpPr>
          <p:cNvPr id="49" name="Freeform 13">
            <a:extLst>
              <a:ext uri="{FF2B5EF4-FFF2-40B4-BE49-F238E27FC236}">
                <a16:creationId xmlns:a16="http://schemas.microsoft.com/office/drawing/2014/main" id="{C884A6B2-90E9-4BDB-8503-71AC02D3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933" y="-16933"/>
            <a:ext cx="7340600" cy="6883400"/>
          </a:xfrm>
          <a:custGeom>
            <a:avLst/>
            <a:gdLst>
              <a:gd name="connsiteX0" fmla="*/ 5427133 w 7340600"/>
              <a:gd name="connsiteY0" fmla="*/ 8466 h 6883400"/>
              <a:gd name="connsiteX1" fmla="*/ 4783666 w 7340600"/>
              <a:gd name="connsiteY1" fmla="*/ 2573866 h 6883400"/>
              <a:gd name="connsiteX2" fmla="*/ 7340600 w 7340600"/>
              <a:gd name="connsiteY2" fmla="*/ 6874933 h 6883400"/>
              <a:gd name="connsiteX3" fmla="*/ 0 w 7340600"/>
              <a:gd name="connsiteY3" fmla="*/ 6883400 h 6883400"/>
              <a:gd name="connsiteX4" fmla="*/ 8466 w 7340600"/>
              <a:gd name="connsiteY4" fmla="*/ 0 h 6883400"/>
              <a:gd name="connsiteX5" fmla="*/ 5427133 w 7340600"/>
              <a:gd name="connsiteY5" fmla="*/ 8466 h 688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40600" h="6883400">
                <a:moveTo>
                  <a:pt x="5427133" y="8466"/>
                </a:moveTo>
                <a:lnTo>
                  <a:pt x="4783666" y="2573866"/>
                </a:lnTo>
                <a:lnTo>
                  <a:pt x="7340600" y="6874933"/>
                </a:lnTo>
                <a:lnTo>
                  <a:pt x="0" y="6883400"/>
                </a:lnTo>
                <a:lnTo>
                  <a:pt x="8466" y="0"/>
                </a:lnTo>
                <a:lnTo>
                  <a:pt x="5427133" y="8466"/>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634067"/>
            <a:ext cx="4080932" cy="3310468"/>
          </a:xfrm>
        </p:spPr>
        <p:txBody>
          <a:bodyPr>
            <a:normAutofit/>
          </a:bodyPr>
          <a:lstStyle/>
          <a:p>
            <a:pPr algn="l"/>
            <a:r>
              <a:rPr lang="en-US" sz="5400">
                <a:solidFill>
                  <a:schemeClr val="bg1"/>
                </a:solidFill>
                <a:latin typeface="DengXian Light"/>
                <a:ea typeface="Source Sans Pro SemiBold"/>
              </a:rPr>
              <a:t>My Digital Footprint</a:t>
            </a:r>
            <a:endParaRPr lang="en-US" sz="5400">
              <a:solidFill>
                <a:schemeClr val="bg1"/>
              </a:solidFill>
              <a:latin typeface="DengXian Light"/>
              <a:ea typeface="DengXian Light"/>
            </a:endParaRPr>
          </a:p>
        </p:txBody>
      </p:sp>
      <p:sp>
        <p:nvSpPr>
          <p:cNvPr id="3" name="Subtitle 2"/>
          <p:cNvSpPr>
            <a:spLocks noGrp="1"/>
          </p:cNvSpPr>
          <p:nvPr>
            <p:ph type="subTitle" idx="1"/>
          </p:nvPr>
        </p:nvSpPr>
        <p:spPr>
          <a:xfrm>
            <a:off x="685800" y="4944534"/>
            <a:ext cx="4080933" cy="939799"/>
          </a:xfrm>
        </p:spPr>
        <p:txBody>
          <a:bodyPr vert="horz" lIns="91440" tIns="45720" rIns="91440" bIns="45720" rtlCol="0">
            <a:normAutofit/>
          </a:bodyPr>
          <a:lstStyle/>
          <a:p>
            <a:pPr algn="l"/>
            <a:r>
              <a:rPr lang="en-US">
                <a:solidFill>
                  <a:schemeClr val="bg1"/>
                </a:solidFill>
                <a:latin typeface="DengXian Light"/>
                <a:ea typeface="Source Sans Pro"/>
              </a:rPr>
              <a:t>Digital Learning Assignment 2</a:t>
            </a:r>
          </a:p>
        </p:txBody>
      </p:sp>
      <p:grpSp>
        <p:nvGrpSpPr>
          <p:cNvPr id="51" name="Group 50">
            <a:extLst>
              <a:ext uri="{FF2B5EF4-FFF2-40B4-BE49-F238E27FC236}">
                <a16:creationId xmlns:a16="http://schemas.microsoft.com/office/drawing/2014/main" id="{E9046BC8-D404-4E7D-9202-A07F3FDD38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64100" y="-4763"/>
            <a:ext cx="5014912" cy="6862763"/>
            <a:chOff x="2928938" y="-4763"/>
            <a:chExt cx="5014912" cy="6862763"/>
          </a:xfrm>
        </p:grpSpPr>
        <p:sp>
          <p:nvSpPr>
            <p:cNvPr id="52" name="Freeform 6">
              <a:extLst>
                <a:ext uri="{FF2B5EF4-FFF2-40B4-BE49-F238E27FC236}">
                  <a16:creationId xmlns:a16="http://schemas.microsoft.com/office/drawing/2014/main" id="{4C202215-4C35-450D-9F60-671C8F8DEB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53" name="Freeform 7">
              <a:extLst>
                <a:ext uri="{FF2B5EF4-FFF2-40B4-BE49-F238E27FC236}">
                  <a16:creationId xmlns:a16="http://schemas.microsoft.com/office/drawing/2014/main" id="{F1A5BA8A-AEB4-4BCB-B86C-3F6A8E229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54" name="Freeform 9">
              <a:extLst>
                <a:ext uri="{FF2B5EF4-FFF2-40B4-BE49-F238E27FC236}">
                  <a16:creationId xmlns:a16="http://schemas.microsoft.com/office/drawing/2014/main" id="{28AC2443-05F0-41CD-8D4A-63DE144F8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55" name="Freeform 10">
              <a:extLst>
                <a:ext uri="{FF2B5EF4-FFF2-40B4-BE49-F238E27FC236}">
                  <a16:creationId xmlns:a16="http://schemas.microsoft.com/office/drawing/2014/main" id="{33E32F17-ED99-4969-B4D6-10A987D73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56" name="Freeform 11">
              <a:extLst>
                <a:ext uri="{FF2B5EF4-FFF2-40B4-BE49-F238E27FC236}">
                  <a16:creationId xmlns:a16="http://schemas.microsoft.com/office/drawing/2014/main" id="{5599A813-8424-4E53-95CA-85BF5470D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57" name="Freeform 12">
              <a:extLst>
                <a:ext uri="{FF2B5EF4-FFF2-40B4-BE49-F238E27FC236}">
                  <a16:creationId xmlns:a16="http://schemas.microsoft.com/office/drawing/2014/main" id="{52431A4F-4662-480B-8AD3-394EACD7E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3F7212-DB10-488B-975F-8DA6F022FEAE}"/>
              </a:ext>
            </a:extLst>
          </p:cNvPr>
          <p:cNvSpPr>
            <a:spLocks noGrp="1"/>
          </p:cNvSpPr>
          <p:nvPr>
            <p:ph type="title"/>
          </p:nvPr>
        </p:nvSpPr>
        <p:spPr>
          <a:xfrm>
            <a:off x="1189702" y="1261872"/>
            <a:ext cx="3145536" cy="4334256"/>
          </a:xfrm>
        </p:spPr>
        <p:txBody>
          <a:bodyPr>
            <a:normAutofit/>
          </a:bodyPr>
          <a:lstStyle/>
          <a:p>
            <a:pPr algn="r"/>
            <a:r>
              <a:rPr lang="en-US" sz="3600">
                <a:latin typeface="DengXian Light"/>
                <a:ea typeface="DengXian Light"/>
              </a:rPr>
              <a:t>Citations</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87A21F6-E57B-4F9D-BFA4-AAB3BFCD1965}"/>
              </a:ext>
            </a:extLst>
          </p:cNvPr>
          <p:cNvSpPr>
            <a:spLocks noGrp="1"/>
          </p:cNvSpPr>
          <p:nvPr>
            <p:ph idx="1"/>
          </p:nvPr>
        </p:nvSpPr>
        <p:spPr>
          <a:xfrm>
            <a:off x="5007932" y="1261873"/>
            <a:ext cx="5951013" cy="4449422"/>
          </a:xfrm>
        </p:spPr>
        <p:txBody>
          <a:bodyPr>
            <a:normAutofit/>
          </a:bodyPr>
          <a:lstStyle/>
          <a:p>
            <a:pPr>
              <a:buClr>
                <a:srgbClr val="1287C3"/>
              </a:buClr>
            </a:pPr>
            <a:r>
              <a:rPr lang="en-US" sz="800" err="1">
                <a:latin typeface="DengXian Light"/>
                <a:ea typeface="+mn-lt"/>
                <a:cs typeface="+mn-lt"/>
              </a:rPr>
              <a:t>VectorHome</a:t>
            </a:r>
            <a:r>
              <a:rPr lang="en-US" sz="800" dirty="0">
                <a:latin typeface="DengXian Light"/>
                <a:ea typeface="+mn-lt"/>
                <a:cs typeface="+mn-lt"/>
              </a:rPr>
              <a:t>. (2019, March 20). Brand Awareness Icon On A White Background. Stock Vector - Illustration of line, media: 142413483. Retrieved December 03, 2020, from </a:t>
            </a:r>
            <a:r>
              <a:rPr lang="en-US" sz="800" dirty="0">
                <a:latin typeface="DengXian Light"/>
                <a:ea typeface="+mn-lt"/>
                <a:cs typeface="+mn-lt"/>
                <a:hlinkClick r:id="rId2"/>
              </a:rPr>
              <a:t>https://www.dreamstime.com/basic-cmyk-image142413483</a:t>
            </a:r>
            <a:endParaRPr lang="en-US" sz="800">
              <a:latin typeface="DengXian Light"/>
              <a:ea typeface="DengXian Light"/>
              <a:cs typeface="+mn-lt"/>
            </a:endParaRPr>
          </a:p>
          <a:p>
            <a:pPr>
              <a:buClr>
                <a:srgbClr val="1287C3"/>
              </a:buClr>
            </a:pPr>
            <a:r>
              <a:rPr lang="en-US" sz="800" dirty="0">
                <a:latin typeface="DengXian Light"/>
                <a:ea typeface="+mn-lt"/>
                <a:cs typeface="+mn-lt"/>
              </a:rPr>
              <a:t>What Every Teen Needs to Know About Their Digital... (n.d.). Retrieved November 30, 2020, from </a:t>
            </a:r>
            <a:r>
              <a:rPr lang="en-US" sz="800" dirty="0">
                <a:latin typeface="DengXian Light"/>
                <a:ea typeface="+mn-lt"/>
                <a:cs typeface="+mn-lt"/>
                <a:hlinkClick r:id="rId3"/>
              </a:rPr>
              <a:t>https://www.netnanny.com/blog/what-every-teen-needs-to-know-about-their-digital-footprint/</a:t>
            </a:r>
            <a:endParaRPr lang="en-US" sz="800">
              <a:latin typeface="DengXian Light"/>
              <a:ea typeface="DengXian Light"/>
            </a:endParaRPr>
          </a:p>
          <a:p>
            <a:pPr>
              <a:buClr>
                <a:srgbClr val="1287C3"/>
              </a:buClr>
            </a:pPr>
            <a:r>
              <a:rPr lang="en-US" sz="800" dirty="0">
                <a:latin typeface="DengXian Light"/>
                <a:ea typeface="+mn-lt"/>
                <a:cs typeface="+mn-lt"/>
              </a:rPr>
              <a:t>Curtis, A. (n.d.). How can you protect and reduce your digital footprint? Retrieved November 30, 2020, from </a:t>
            </a:r>
            <a:r>
              <a:rPr lang="en-US" sz="800" dirty="0">
                <a:latin typeface="DengXian Light"/>
                <a:ea typeface="+mn-lt"/>
                <a:cs typeface="+mn-lt"/>
                <a:hlinkClick r:id="rId4"/>
              </a:rPr>
              <a:t>https://blog.infoarmor.com/employers/how-can-you-protect-and-reduce-your-digital-footprint</a:t>
            </a:r>
            <a:endParaRPr lang="en-US" sz="800">
              <a:latin typeface="DengXian Light"/>
              <a:ea typeface="DengXian Light"/>
            </a:endParaRPr>
          </a:p>
          <a:p>
            <a:pPr>
              <a:buClr>
                <a:srgbClr val="1287C3"/>
              </a:buClr>
            </a:pPr>
            <a:r>
              <a:rPr lang="en-US" sz="800" err="1">
                <a:latin typeface="DengXian Light"/>
                <a:ea typeface="+mn-lt"/>
                <a:cs typeface="+mn-lt"/>
              </a:rPr>
              <a:t>ProSymbols</a:t>
            </a:r>
            <a:r>
              <a:rPr lang="en-US" sz="800" dirty="0">
                <a:latin typeface="DengXian Light"/>
                <a:ea typeface="+mn-lt"/>
                <a:cs typeface="+mn-lt"/>
              </a:rPr>
              <a:t>. (n.d.). Job application on The Noun Project. Retrieved December 03, 2020, from </a:t>
            </a:r>
            <a:r>
              <a:rPr lang="en-US" sz="800" dirty="0">
                <a:latin typeface="DengXian Light"/>
                <a:ea typeface="+mn-lt"/>
                <a:cs typeface="+mn-lt"/>
                <a:hlinkClick r:id="rId5"/>
              </a:rPr>
              <a:t>https://thenounproject.com/term/job-application/2016740/</a:t>
            </a:r>
            <a:endParaRPr lang="en-US" sz="800">
              <a:latin typeface="DengXian Light"/>
              <a:ea typeface="DengXian Light"/>
            </a:endParaRPr>
          </a:p>
          <a:p>
            <a:pPr>
              <a:buClr>
                <a:srgbClr val="1287C3"/>
              </a:buClr>
            </a:pPr>
            <a:r>
              <a:rPr lang="en-US" sz="800" dirty="0">
                <a:latin typeface="DengXian Light"/>
                <a:ea typeface="+mn-lt"/>
                <a:cs typeface="+mn-lt"/>
              </a:rPr>
              <a:t>Lock Icons - Free Download, PNG and SVG. (n.d.). Retrieved December 03, 2020, from </a:t>
            </a:r>
            <a:r>
              <a:rPr lang="en-US" sz="800" dirty="0">
                <a:latin typeface="DengXian Light"/>
                <a:ea typeface="+mn-lt"/>
                <a:cs typeface="+mn-lt"/>
                <a:hlinkClick r:id="rId6"/>
              </a:rPr>
              <a:t>https://icons8.com/icons/set/lock</a:t>
            </a:r>
            <a:endParaRPr lang="en-US" sz="800">
              <a:latin typeface="DengXian Light"/>
              <a:ea typeface="DengXian Light"/>
            </a:endParaRPr>
          </a:p>
          <a:p>
            <a:pPr>
              <a:buClr>
                <a:srgbClr val="1287C3"/>
              </a:buClr>
            </a:pPr>
            <a:r>
              <a:rPr lang="en-US" sz="800" dirty="0">
                <a:latin typeface="DengXian Light"/>
                <a:ea typeface="+mn-lt"/>
                <a:cs typeface="+mn-lt"/>
              </a:rPr>
              <a:t>PNG Infinity Symbol, Infinity icons Free Download. (n.d.). Retrieved December 03, 2020, from </a:t>
            </a:r>
            <a:r>
              <a:rPr lang="en-US" sz="800" dirty="0">
                <a:latin typeface="DengXian Light"/>
                <a:ea typeface="+mn-lt"/>
                <a:cs typeface="+mn-lt"/>
                <a:hlinkClick r:id="rId7"/>
              </a:rPr>
              <a:t>https://www.freepnglogos.com/pics/infinity-symbol</a:t>
            </a:r>
            <a:endParaRPr lang="en-US" sz="800">
              <a:latin typeface="DengXian Light"/>
              <a:ea typeface="DengXian Light"/>
            </a:endParaRPr>
          </a:p>
          <a:p>
            <a:pPr>
              <a:buClr>
                <a:srgbClr val="1287C3"/>
              </a:buClr>
            </a:pPr>
            <a:r>
              <a:rPr lang="en-US" sz="800" dirty="0">
                <a:latin typeface="DengXian Light"/>
                <a:ea typeface="+mn-lt"/>
                <a:cs typeface="+mn-lt"/>
              </a:rPr>
              <a:t>Download Question Mark for free. (2014, August 14). Retrieved December 03, 2020, from </a:t>
            </a:r>
            <a:r>
              <a:rPr lang="en-US" sz="800" dirty="0">
                <a:latin typeface="DengXian Light"/>
                <a:ea typeface="+mn-lt"/>
                <a:cs typeface="+mn-lt"/>
                <a:hlinkClick r:id="rId8"/>
              </a:rPr>
              <a:t>https://www.freepik.com/free-icon/question-mark_731610.htm</a:t>
            </a:r>
            <a:endParaRPr lang="en-US" sz="800">
              <a:latin typeface="DengXian Light"/>
              <a:ea typeface="DengXian Light"/>
              <a:cs typeface="+mn-lt"/>
            </a:endParaRPr>
          </a:p>
          <a:p>
            <a:pPr>
              <a:buClr>
                <a:srgbClr val="1287C3"/>
              </a:buClr>
            </a:pPr>
            <a:r>
              <a:rPr lang="en-US" sz="800">
                <a:latin typeface="DengXian Light"/>
                <a:ea typeface="+mn-lt"/>
                <a:cs typeface="+mn-lt"/>
              </a:rPr>
              <a:t>The importance of understanding your digital footprint. (2016, June 27). Retrieved December 04, 2020, from </a:t>
            </a:r>
            <a:r>
              <a:rPr lang="en-US" sz="800" dirty="0">
                <a:latin typeface="DengXian Light"/>
                <a:ea typeface="+mn-lt"/>
                <a:cs typeface="+mn-lt"/>
                <a:hlinkClick r:id="rId9"/>
              </a:rPr>
              <a:t>https://blog.trendmicro.com/the-importance-of-understanding-your-digital-footprint/</a:t>
            </a:r>
            <a:endParaRPr lang="en-US" sz="800" dirty="0">
              <a:latin typeface="DengXian Light"/>
              <a:ea typeface="+mn-lt"/>
              <a:cs typeface="+mn-lt"/>
            </a:endParaRPr>
          </a:p>
          <a:p>
            <a:pPr>
              <a:buClr>
                <a:srgbClr val="1287C3"/>
              </a:buClr>
            </a:pPr>
            <a:r>
              <a:rPr lang="en-US" sz="800">
                <a:latin typeface="DengXian Light"/>
                <a:ea typeface="+mn-lt"/>
                <a:cs typeface="+mn-lt"/>
              </a:rPr>
              <a:t>NortonOnline. (n.d.). Help protect your digital footprint from prying eyes. Retrieved December 05, 2020, from </a:t>
            </a:r>
            <a:r>
              <a:rPr lang="en-US" sz="800" dirty="0">
                <a:latin typeface="DengXian Light"/>
                <a:ea typeface="+mn-lt"/>
                <a:cs typeface="+mn-lt"/>
                <a:hlinkClick r:id="rId10"/>
              </a:rPr>
              <a:t>https://us.norton.com/internetsecurity-privacy-clean-up-online-digital-footprint.html</a:t>
            </a:r>
            <a:endParaRPr lang="en-US" sz="800">
              <a:latin typeface="DengXian Light"/>
              <a:ea typeface="+mn-lt"/>
              <a:cs typeface="+mn-lt"/>
            </a:endParaRPr>
          </a:p>
          <a:p>
            <a:pPr>
              <a:buClr>
                <a:srgbClr val="1287C3"/>
              </a:buClr>
            </a:pPr>
            <a:r>
              <a:rPr lang="en-US" sz="800">
                <a:latin typeface="DengXian Light"/>
                <a:ea typeface="+mn-lt"/>
                <a:cs typeface="+mn-lt"/>
              </a:rPr>
              <a:t>Leaving a digital footprint. (n.d.). Retrieved December 05, 2020, from </a:t>
            </a:r>
            <a:r>
              <a:rPr lang="en-US" sz="800" dirty="0">
                <a:latin typeface="DengXian Light"/>
                <a:ea typeface="+mn-lt"/>
                <a:cs typeface="+mn-lt"/>
                <a:hlinkClick r:id="rId11"/>
              </a:rPr>
              <a:t>https://www.digitalcitizenship.nsw.edu.au/articles/leaving-a-digital-footprint</a:t>
            </a:r>
            <a:endParaRPr lang="en-US" sz="800">
              <a:latin typeface="DengXian Light"/>
              <a:ea typeface="DengXian Light"/>
            </a:endParaRPr>
          </a:p>
        </p:txBody>
      </p:sp>
    </p:spTree>
    <p:extLst>
      <p:ext uri="{BB962C8B-B14F-4D97-AF65-F5344CB8AC3E}">
        <p14:creationId xmlns:p14="http://schemas.microsoft.com/office/powerpoint/2010/main" val="233201096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1"/>
          </a:solidFill>
          <a:ln>
            <a:noFill/>
          </a:ln>
        </p:spPr>
      </p:sp>
      <p:sp>
        <p:nvSpPr>
          <p:cNvPr id="14"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FC953F9-A744-406B-9DCA-1E7B5D471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1">
              <a:lumMod val="75000"/>
              <a:alpha val="80000"/>
            </a:schemeClr>
          </a:solidFill>
          <a:ln>
            <a:noFill/>
          </a:ln>
        </p:spPr>
      </p:sp>
      <p:sp>
        <p:nvSpPr>
          <p:cNvPr id="18" name="Freeform: Shape 17">
            <a:extLst>
              <a:ext uri="{FF2B5EF4-FFF2-40B4-BE49-F238E27FC236}">
                <a16:creationId xmlns:a16="http://schemas.microsoft.com/office/drawing/2014/main" id="{859003D2-E7D2-4253-9EF1-1F513027A8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8143384" cy="6858000"/>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AD4B2EE-F95C-4F90-8A90-725134DCBA27}"/>
              </a:ext>
            </a:extLst>
          </p:cNvPr>
          <p:cNvSpPr>
            <a:spLocks noGrp="1"/>
          </p:cNvSpPr>
          <p:nvPr>
            <p:ph type="ctrTitle"/>
          </p:nvPr>
        </p:nvSpPr>
        <p:spPr>
          <a:xfrm>
            <a:off x="807397" y="643467"/>
            <a:ext cx="6269128" cy="4595283"/>
          </a:xfrm>
        </p:spPr>
        <p:txBody>
          <a:bodyPr anchor="ctr">
            <a:normAutofit/>
          </a:bodyPr>
          <a:lstStyle/>
          <a:p>
            <a:pPr algn="l"/>
            <a:r>
              <a:rPr lang="en-US" sz="6600">
                <a:latin typeface="DengXian Light"/>
                <a:ea typeface="DengXian Light"/>
              </a:rPr>
              <a:t>Section 1</a:t>
            </a:r>
          </a:p>
        </p:txBody>
      </p:sp>
      <p:sp>
        <p:nvSpPr>
          <p:cNvPr id="3" name="Subtitle 2">
            <a:extLst>
              <a:ext uri="{FF2B5EF4-FFF2-40B4-BE49-F238E27FC236}">
                <a16:creationId xmlns:a16="http://schemas.microsoft.com/office/drawing/2014/main" id="{CCF83475-2686-4C4B-93A6-115D550E0F2E}"/>
              </a:ext>
            </a:extLst>
          </p:cNvPr>
          <p:cNvSpPr>
            <a:spLocks noGrp="1"/>
          </p:cNvSpPr>
          <p:nvPr>
            <p:ph type="subTitle" idx="1"/>
          </p:nvPr>
        </p:nvSpPr>
        <p:spPr>
          <a:xfrm>
            <a:off x="8466897" y="643467"/>
            <a:ext cx="2930445" cy="4595283"/>
          </a:xfrm>
        </p:spPr>
        <p:txBody>
          <a:bodyPr anchor="ctr">
            <a:normAutofit/>
          </a:bodyPr>
          <a:lstStyle/>
          <a:p>
            <a:pPr algn="l"/>
            <a:r>
              <a:rPr lang="en-US">
                <a:latin typeface="DengXian Light"/>
                <a:ea typeface="DengXian Light"/>
              </a:rPr>
              <a:t>Your digital footprint</a:t>
            </a:r>
            <a:endParaRPr lang="en-US" dirty="0">
              <a:latin typeface="DengXian Light"/>
              <a:ea typeface="DengXian Light"/>
            </a:endParaRPr>
          </a:p>
        </p:txBody>
      </p:sp>
    </p:spTree>
    <p:extLst>
      <p:ext uri="{BB962C8B-B14F-4D97-AF65-F5344CB8AC3E}">
        <p14:creationId xmlns:p14="http://schemas.microsoft.com/office/powerpoint/2010/main" val="392871027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9">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20"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9B9A657B-AA49-40D0-A43B-C480AA49D09F}"/>
              </a:ext>
            </a:extLst>
          </p:cNvPr>
          <p:cNvSpPr>
            <a:spLocks noGrp="1"/>
          </p:cNvSpPr>
          <p:nvPr>
            <p:ph type="title"/>
          </p:nvPr>
        </p:nvSpPr>
        <p:spPr>
          <a:xfrm>
            <a:off x="1018191" y="685800"/>
            <a:ext cx="7411825" cy="1752599"/>
          </a:xfrm>
        </p:spPr>
        <p:txBody>
          <a:bodyPr>
            <a:normAutofit/>
          </a:bodyPr>
          <a:lstStyle/>
          <a:p>
            <a:pPr algn="l"/>
            <a:r>
              <a:rPr lang="en-US" dirty="0">
                <a:latin typeface="DengXian Light"/>
                <a:ea typeface="DengXian Light"/>
              </a:rPr>
              <a:t>How might my digital footprint </a:t>
            </a:r>
            <a:r>
              <a:rPr lang="en-US">
                <a:latin typeface="DengXian Light"/>
                <a:ea typeface="DengXian Light"/>
              </a:rPr>
              <a:t>affect my future?</a:t>
            </a:r>
          </a:p>
        </p:txBody>
      </p:sp>
      <p:sp>
        <p:nvSpPr>
          <p:cNvPr id="3" name="Content Placeholder 2">
            <a:extLst>
              <a:ext uri="{FF2B5EF4-FFF2-40B4-BE49-F238E27FC236}">
                <a16:creationId xmlns:a16="http://schemas.microsoft.com/office/drawing/2014/main" id="{6237F8F2-302C-4427-B181-53279EE2978F}"/>
              </a:ext>
            </a:extLst>
          </p:cNvPr>
          <p:cNvSpPr>
            <a:spLocks noGrp="1"/>
          </p:cNvSpPr>
          <p:nvPr>
            <p:ph idx="1"/>
          </p:nvPr>
        </p:nvSpPr>
        <p:spPr>
          <a:xfrm>
            <a:off x="1018190" y="2666999"/>
            <a:ext cx="7243603" cy="2719193"/>
          </a:xfrm>
        </p:spPr>
        <p:txBody>
          <a:bodyPr anchor="t">
            <a:normAutofit/>
          </a:bodyPr>
          <a:lstStyle/>
          <a:p>
            <a:pPr marL="0" indent="0">
              <a:buNone/>
            </a:pPr>
            <a:r>
              <a:rPr lang="en-US" sz="1800" dirty="0">
                <a:latin typeface="DengXian Light"/>
                <a:ea typeface="+mn-lt"/>
                <a:cs typeface="+mn-lt"/>
              </a:rPr>
              <a:t>Most universities, colleges and employers nowadays look toward your digital footprint to see whether or not</a:t>
            </a:r>
            <a:r>
              <a:rPr lang="en-US" sz="1800">
                <a:latin typeface="DengXian Light"/>
                <a:ea typeface="+mn-lt"/>
                <a:cs typeface="+mn-lt"/>
              </a:rPr>
              <a:t> to recruit you. If you </a:t>
            </a:r>
            <a:r>
              <a:rPr lang="en-US" sz="1800" dirty="0">
                <a:latin typeface="DengXian Light"/>
                <a:ea typeface="+mn-lt"/>
                <a:cs typeface="+mn-lt"/>
              </a:rPr>
              <a:t>want to apply for one of these things, having a bad digital footprint will affect you greatly. Also, if anyone exposes your personal data, it can affect you emotionally, especially if the data is something valuable, such as personal messages, a bad search history, etc.</a:t>
            </a:r>
            <a:endParaRPr lang="en-US" sz="1800" dirty="0">
              <a:latin typeface="DengXian Light"/>
            </a:endParaRPr>
          </a:p>
        </p:txBody>
      </p:sp>
      <p:pic>
        <p:nvPicPr>
          <p:cNvPr id="22" name="Picture 22" descr="A picture containing shape&#10;&#10;Description automatically generated">
            <a:extLst>
              <a:ext uri="{FF2B5EF4-FFF2-40B4-BE49-F238E27FC236}">
                <a16:creationId xmlns:a16="http://schemas.microsoft.com/office/drawing/2014/main" id="{ADBF41E9-FB6D-41DC-837F-DA54005258D7}"/>
              </a:ext>
            </a:extLst>
          </p:cNvPr>
          <p:cNvPicPr>
            <a:picLocks noChangeAspect="1"/>
          </p:cNvPicPr>
          <p:nvPr/>
        </p:nvPicPr>
        <p:blipFill>
          <a:blip r:embed="rId2"/>
          <a:stretch>
            <a:fillRect/>
          </a:stretch>
        </p:blipFill>
        <p:spPr>
          <a:xfrm>
            <a:off x="878159" y="4530183"/>
            <a:ext cx="1905000" cy="1905000"/>
          </a:xfrm>
          <a:prstGeom prst="rect">
            <a:avLst/>
          </a:prstGeom>
        </p:spPr>
      </p:pic>
    </p:spTree>
    <p:extLst>
      <p:ext uri="{BB962C8B-B14F-4D97-AF65-F5344CB8AC3E}">
        <p14:creationId xmlns:p14="http://schemas.microsoft.com/office/powerpoint/2010/main" val="334584746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11"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BBD6431E-63A3-4373-A715-42C46BF56BE4}"/>
              </a:ext>
            </a:extLst>
          </p:cNvPr>
          <p:cNvSpPr>
            <a:spLocks noGrp="1"/>
          </p:cNvSpPr>
          <p:nvPr>
            <p:ph type="title"/>
          </p:nvPr>
        </p:nvSpPr>
        <p:spPr>
          <a:xfrm>
            <a:off x="1018191" y="685800"/>
            <a:ext cx="7411825" cy="1752599"/>
          </a:xfrm>
        </p:spPr>
        <p:txBody>
          <a:bodyPr>
            <a:normAutofit/>
          </a:bodyPr>
          <a:lstStyle/>
          <a:p>
            <a:pPr algn="l"/>
            <a:r>
              <a:rPr lang="en-US" dirty="0">
                <a:latin typeface="DengXian Light"/>
                <a:ea typeface="DengXian Light"/>
              </a:rPr>
              <a:t>W</a:t>
            </a:r>
            <a:r>
              <a:rPr lang="en-US" dirty="0">
                <a:latin typeface="DengXian Light"/>
                <a:ea typeface="DengXian Light"/>
                <a:cs typeface="Arial"/>
              </a:rPr>
              <a:t>hy is it important to be aware of </a:t>
            </a:r>
            <a:r>
              <a:rPr lang="en-US">
                <a:latin typeface="DengXian Light"/>
                <a:ea typeface="DengXian Light"/>
                <a:cs typeface="Arial"/>
              </a:rPr>
              <a:t>one's d</a:t>
            </a:r>
            <a:r>
              <a:rPr lang="en-US">
                <a:latin typeface="DengXian Light"/>
                <a:ea typeface="DengXian Light"/>
              </a:rPr>
              <a:t>igital footprint?</a:t>
            </a:r>
          </a:p>
        </p:txBody>
      </p:sp>
      <p:sp>
        <p:nvSpPr>
          <p:cNvPr id="3" name="Content Placeholder 2">
            <a:extLst>
              <a:ext uri="{FF2B5EF4-FFF2-40B4-BE49-F238E27FC236}">
                <a16:creationId xmlns:a16="http://schemas.microsoft.com/office/drawing/2014/main" id="{6C8A6093-6EBB-45B5-AFC1-26632B14DFEC}"/>
              </a:ext>
            </a:extLst>
          </p:cNvPr>
          <p:cNvSpPr>
            <a:spLocks noGrp="1"/>
          </p:cNvSpPr>
          <p:nvPr>
            <p:ph idx="1"/>
          </p:nvPr>
        </p:nvSpPr>
        <p:spPr>
          <a:xfrm>
            <a:off x="1018190" y="2666999"/>
            <a:ext cx="7243603" cy="2719193"/>
          </a:xfrm>
        </p:spPr>
        <p:txBody>
          <a:bodyPr anchor="t">
            <a:normAutofit/>
          </a:bodyPr>
          <a:lstStyle/>
          <a:p>
            <a:pPr marL="0" indent="0" algn="just">
              <a:buNone/>
            </a:pPr>
            <a:r>
              <a:rPr lang="en-US" sz="1800" dirty="0">
                <a:latin typeface="DengXian Light"/>
                <a:ea typeface="DengXian Light"/>
              </a:rPr>
              <a:t>Your digital footprint is the data you leave behind when doing basically anything on the internet. You should be careful when you're on the internet, because if you put anything on the internet, it'll be there forever, because even if you delete something, people will still find it if they dig </a:t>
            </a:r>
            <a:r>
              <a:rPr lang="en-US" sz="1800">
                <a:latin typeface="DengXian Light"/>
                <a:ea typeface="DengXian Light"/>
              </a:rPr>
              <a:t>deep enough (digital permanence, see slide 7~9). You should stay aware </a:t>
            </a:r>
            <a:r>
              <a:rPr lang="en-US" sz="1800" dirty="0">
                <a:latin typeface="DengXian Light"/>
                <a:ea typeface="DengXian Light"/>
              </a:rPr>
              <a:t>of it and make smart decisions, so it won't affect your future negatively. </a:t>
            </a:r>
          </a:p>
        </p:txBody>
      </p:sp>
      <p:pic>
        <p:nvPicPr>
          <p:cNvPr id="6" name="Picture 6" descr="A picture containing shape&#10;&#10;Description automatically generated">
            <a:extLst>
              <a:ext uri="{FF2B5EF4-FFF2-40B4-BE49-F238E27FC236}">
                <a16:creationId xmlns:a16="http://schemas.microsoft.com/office/drawing/2014/main" id="{0EE212C1-F859-46B5-96C1-E017DC173102}"/>
              </a:ext>
            </a:extLst>
          </p:cNvPr>
          <p:cNvPicPr>
            <a:picLocks noChangeAspect="1"/>
          </p:cNvPicPr>
          <p:nvPr/>
        </p:nvPicPr>
        <p:blipFill>
          <a:blip r:embed="rId2"/>
          <a:stretch>
            <a:fillRect/>
          </a:stretch>
        </p:blipFill>
        <p:spPr>
          <a:xfrm>
            <a:off x="734602" y="4335599"/>
            <a:ext cx="2743200" cy="2895790"/>
          </a:xfrm>
          <a:prstGeom prst="rect">
            <a:avLst/>
          </a:prstGeom>
        </p:spPr>
      </p:pic>
    </p:spTree>
    <p:extLst>
      <p:ext uri="{BB962C8B-B14F-4D97-AF65-F5344CB8AC3E}">
        <p14:creationId xmlns:p14="http://schemas.microsoft.com/office/powerpoint/2010/main" val="151441270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1"/>
          </a:solidFill>
          <a:ln>
            <a:noFill/>
          </a:ln>
        </p:spPr>
      </p:sp>
      <p:sp>
        <p:nvSpPr>
          <p:cNvPr id="14"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FC953F9-A744-406B-9DCA-1E7B5D471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1">
              <a:lumMod val="75000"/>
              <a:alpha val="80000"/>
            </a:schemeClr>
          </a:solidFill>
          <a:ln>
            <a:noFill/>
          </a:ln>
        </p:spPr>
      </p:sp>
      <p:sp>
        <p:nvSpPr>
          <p:cNvPr id="18" name="Freeform: Shape 17">
            <a:extLst>
              <a:ext uri="{FF2B5EF4-FFF2-40B4-BE49-F238E27FC236}">
                <a16:creationId xmlns:a16="http://schemas.microsoft.com/office/drawing/2014/main" id="{859003D2-E7D2-4253-9EF1-1F513027A8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8143384" cy="6858000"/>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F0954413-BDA1-4D2C-8490-4046D3CC05E7}"/>
              </a:ext>
            </a:extLst>
          </p:cNvPr>
          <p:cNvSpPr>
            <a:spLocks noGrp="1"/>
          </p:cNvSpPr>
          <p:nvPr>
            <p:ph type="ctrTitle"/>
          </p:nvPr>
        </p:nvSpPr>
        <p:spPr>
          <a:xfrm>
            <a:off x="807397" y="643467"/>
            <a:ext cx="6269128" cy="4595283"/>
          </a:xfrm>
        </p:spPr>
        <p:txBody>
          <a:bodyPr anchor="ctr">
            <a:normAutofit/>
          </a:bodyPr>
          <a:lstStyle/>
          <a:p>
            <a:pPr algn="l"/>
            <a:r>
              <a:rPr lang="en-US" sz="6600">
                <a:latin typeface="DengXian Light"/>
                <a:ea typeface="DengXian Light"/>
              </a:rPr>
              <a:t>Section 2</a:t>
            </a:r>
          </a:p>
        </p:txBody>
      </p:sp>
      <p:sp>
        <p:nvSpPr>
          <p:cNvPr id="3" name="Subtitle 2">
            <a:extLst>
              <a:ext uri="{FF2B5EF4-FFF2-40B4-BE49-F238E27FC236}">
                <a16:creationId xmlns:a16="http://schemas.microsoft.com/office/drawing/2014/main" id="{B17F60BC-307C-4DF6-9ECE-01DCE721BE00}"/>
              </a:ext>
            </a:extLst>
          </p:cNvPr>
          <p:cNvSpPr>
            <a:spLocks noGrp="1"/>
          </p:cNvSpPr>
          <p:nvPr>
            <p:ph type="subTitle" idx="1"/>
          </p:nvPr>
        </p:nvSpPr>
        <p:spPr>
          <a:xfrm>
            <a:off x="8466897" y="643467"/>
            <a:ext cx="2930445" cy="4595283"/>
          </a:xfrm>
        </p:spPr>
        <p:txBody>
          <a:bodyPr anchor="ctr">
            <a:normAutofit/>
          </a:bodyPr>
          <a:lstStyle/>
          <a:p>
            <a:pPr algn="l"/>
            <a:r>
              <a:rPr lang="en-US"/>
              <a:t>Safety</a:t>
            </a:r>
          </a:p>
        </p:txBody>
      </p:sp>
    </p:spTree>
    <p:extLst>
      <p:ext uri="{BB962C8B-B14F-4D97-AF65-F5344CB8AC3E}">
        <p14:creationId xmlns:p14="http://schemas.microsoft.com/office/powerpoint/2010/main" val="28043366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11"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CDC74E27-7511-4C78-84D1-A7BD3A253ED4}"/>
              </a:ext>
            </a:extLst>
          </p:cNvPr>
          <p:cNvSpPr>
            <a:spLocks noGrp="1"/>
          </p:cNvSpPr>
          <p:nvPr>
            <p:ph type="title"/>
          </p:nvPr>
        </p:nvSpPr>
        <p:spPr>
          <a:xfrm>
            <a:off x="1018191" y="685800"/>
            <a:ext cx="7411825" cy="1752599"/>
          </a:xfrm>
        </p:spPr>
        <p:txBody>
          <a:bodyPr>
            <a:normAutofit/>
          </a:bodyPr>
          <a:lstStyle/>
          <a:p>
            <a:pPr algn="l"/>
            <a:r>
              <a:rPr lang="en-US">
                <a:latin typeface="dengxian light"/>
                <a:ea typeface="dengxian light"/>
              </a:rPr>
              <a:t>How can I keep my digital footprint safe?</a:t>
            </a:r>
          </a:p>
        </p:txBody>
      </p:sp>
      <p:sp>
        <p:nvSpPr>
          <p:cNvPr id="3" name="Content Placeholder 2">
            <a:extLst>
              <a:ext uri="{FF2B5EF4-FFF2-40B4-BE49-F238E27FC236}">
                <a16:creationId xmlns:a16="http://schemas.microsoft.com/office/drawing/2014/main" id="{362343BB-F312-4BAD-96DB-82B2E3C81B1D}"/>
              </a:ext>
            </a:extLst>
          </p:cNvPr>
          <p:cNvSpPr>
            <a:spLocks noGrp="1"/>
          </p:cNvSpPr>
          <p:nvPr>
            <p:ph idx="1"/>
          </p:nvPr>
        </p:nvSpPr>
        <p:spPr>
          <a:xfrm>
            <a:off x="1018190" y="2666999"/>
            <a:ext cx="7243603" cy="2719193"/>
          </a:xfrm>
        </p:spPr>
        <p:txBody>
          <a:bodyPr anchor="t">
            <a:normAutofit/>
          </a:bodyPr>
          <a:lstStyle/>
          <a:p>
            <a:pPr marL="0" indent="0" algn="just">
              <a:buNone/>
            </a:pPr>
            <a:r>
              <a:rPr lang="en-US" sz="1800" dirty="0">
                <a:latin typeface="DengXian Light"/>
                <a:ea typeface="DengXian Light"/>
              </a:rPr>
              <a:t>Firstly, you can keep yourself safe by searching up your name in a search engine. If you see results you don't like, you can ask for it to be taken down. Secondly, you can delete apps and accounts you don't need anymore. This reduces the amount of data going to advertisers, and also helps with organization. Lastly, you can build up a positive reputation online, so that this is what employers, your bosses, etc. see when they first look at your </a:t>
            </a:r>
            <a:r>
              <a:rPr lang="en-US" sz="1800">
                <a:latin typeface="DengXian Light"/>
                <a:ea typeface="DengXian Light"/>
              </a:rPr>
              <a:t>digital footprint.</a:t>
            </a:r>
          </a:p>
        </p:txBody>
      </p:sp>
      <p:pic>
        <p:nvPicPr>
          <p:cNvPr id="5" name="Picture 5" descr="A close up of a logo&#10;&#10;Description automatically generated">
            <a:extLst>
              <a:ext uri="{FF2B5EF4-FFF2-40B4-BE49-F238E27FC236}">
                <a16:creationId xmlns:a16="http://schemas.microsoft.com/office/drawing/2014/main" id="{35D8CF2C-8413-41E6-BC6E-CD6CBBF514AD}"/>
              </a:ext>
            </a:extLst>
          </p:cNvPr>
          <p:cNvPicPr>
            <a:picLocks noChangeAspect="1"/>
          </p:cNvPicPr>
          <p:nvPr/>
        </p:nvPicPr>
        <p:blipFill>
          <a:blip r:embed="rId2"/>
          <a:stretch>
            <a:fillRect/>
          </a:stretch>
        </p:blipFill>
        <p:spPr>
          <a:xfrm>
            <a:off x="-139718" y="4176149"/>
            <a:ext cx="3393575" cy="3643044"/>
          </a:xfrm>
          <a:prstGeom prst="rect">
            <a:avLst/>
          </a:prstGeom>
        </p:spPr>
      </p:pic>
    </p:spTree>
    <p:extLst>
      <p:ext uri="{BB962C8B-B14F-4D97-AF65-F5344CB8AC3E}">
        <p14:creationId xmlns:p14="http://schemas.microsoft.com/office/powerpoint/2010/main" val="255301431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1"/>
          </a:solidFill>
          <a:ln>
            <a:noFill/>
          </a:ln>
        </p:spPr>
      </p:sp>
      <p:sp>
        <p:nvSpPr>
          <p:cNvPr id="14"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FC953F9-A744-406B-9DCA-1E7B5D471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1">
              <a:lumMod val="75000"/>
              <a:alpha val="80000"/>
            </a:schemeClr>
          </a:solidFill>
          <a:ln>
            <a:noFill/>
          </a:ln>
        </p:spPr>
      </p:sp>
      <p:sp>
        <p:nvSpPr>
          <p:cNvPr id="18" name="Freeform: Shape 17">
            <a:extLst>
              <a:ext uri="{FF2B5EF4-FFF2-40B4-BE49-F238E27FC236}">
                <a16:creationId xmlns:a16="http://schemas.microsoft.com/office/drawing/2014/main" id="{859003D2-E7D2-4253-9EF1-1F513027A8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8143384" cy="6858000"/>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D8C62CDB-3C60-46EE-B655-FBCA04BE399A}"/>
              </a:ext>
            </a:extLst>
          </p:cNvPr>
          <p:cNvSpPr>
            <a:spLocks noGrp="1"/>
          </p:cNvSpPr>
          <p:nvPr>
            <p:ph type="ctrTitle"/>
          </p:nvPr>
        </p:nvSpPr>
        <p:spPr>
          <a:xfrm>
            <a:off x="807397" y="643467"/>
            <a:ext cx="6269128" cy="4595283"/>
          </a:xfrm>
        </p:spPr>
        <p:txBody>
          <a:bodyPr anchor="ctr">
            <a:normAutofit/>
          </a:bodyPr>
          <a:lstStyle/>
          <a:p>
            <a:pPr algn="l"/>
            <a:r>
              <a:rPr lang="en-US" sz="6600">
                <a:latin typeface="DengXian Light"/>
                <a:ea typeface="DengXian Light"/>
              </a:rPr>
              <a:t>Section 3</a:t>
            </a:r>
          </a:p>
        </p:txBody>
      </p:sp>
      <p:sp>
        <p:nvSpPr>
          <p:cNvPr id="3" name="Subtitle 2">
            <a:extLst>
              <a:ext uri="{FF2B5EF4-FFF2-40B4-BE49-F238E27FC236}">
                <a16:creationId xmlns:a16="http://schemas.microsoft.com/office/drawing/2014/main" id="{BD2674B4-3991-4BAD-8260-09C2E2071574}"/>
              </a:ext>
            </a:extLst>
          </p:cNvPr>
          <p:cNvSpPr>
            <a:spLocks noGrp="1"/>
          </p:cNvSpPr>
          <p:nvPr>
            <p:ph type="subTitle" idx="1"/>
          </p:nvPr>
        </p:nvSpPr>
        <p:spPr>
          <a:xfrm>
            <a:off x="8466897" y="643467"/>
            <a:ext cx="2930445" cy="4595283"/>
          </a:xfrm>
        </p:spPr>
        <p:txBody>
          <a:bodyPr anchor="ctr">
            <a:normAutofit/>
          </a:bodyPr>
          <a:lstStyle/>
          <a:p>
            <a:pPr algn="l"/>
            <a:r>
              <a:rPr lang="en-US">
                <a:latin typeface="DengXian Light"/>
                <a:ea typeface="DengXian Light"/>
              </a:rPr>
              <a:t>Digital Permanence</a:t>
            </a:r>
          </a:p>
        </p:txBody>
      </p:sp>
    </p:spTree>
    <p:extLst>
      <p:ext uri="{BB962C8B-B14F-4D97-AF65-F5344CB8AC3E}">
        <p14:creationId xmlns:p14="http://schemas.microsoft.com/office/powerpoint/2010/main" val="382239580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11"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BBD6431E-63A3-4373-A715-42C46BF56BE4}"/>
              </a:ext>
            </a:extLst>
          </p:cNvPr>
          <p:cNvSpPr>
            <a:spLocks noGrp="1"/>
          </p:cNvSpPr>
          <p:nvPr>
            <p:ph type="title"/>
          </p:nvPr>
        </p:nvSpPr>
        <p:spPr>
          <a:xfrm>
            <a:off x="1018191" y="685800"/>
            <a:ext cx="7411825" cy="1752599"/>
          </a:xfrm>
        </p:spPr>
        <p:txBody>
          <a:bodyPr>
            <a:normAutofit/>
          </a:bodyPr>
          <a:lstStyle/>
          <a:p>
            <a:pPr algn="l"/>
            <a:r>
              <a:rPr lang="en-US" dirty="0">
                <a:latin typeface="DengXian Light"/>
                <a:ea typeface="DengXian Light"/>
              </a:rPr>
              <a:t>How would I explain the idea of </a:t>
            </a:r>
            <a:r>
              <a:rPr lang="en-US">
                <a:latin typeface="DengXian Light"/>
                <a:ea typeface="DengXian Light"/>
              </a:rPr>
              <a:t>digital permanence?</a:t>
            </a:r>
            <a:endParaRPr lang="en-US" dirty="0">
              <a:latin typeface="DengXian Light"/>
              <a:ea typeface="DengXian Light"/>
            </a:endParaRPr>
          </a:p>
        </p:txBody>
      </p:sp>
      <p:sp>
        <p:nvSpPr>
          <p:cNvPr id="5" name="Content Placeholder 4">
            <a:extLst>
              <a:ext uri="{FF2B5EF4-FFF2-40B4-BE49-F238E27FC236}">
                <a16:creationId xmlns:a16="http://schemas.microsoft.com/office/drawing/2014/main" id="{CB0E06F0-7BA6-4039-AE83-74E4F96327E2}"/>
              </a:ext>
            </a:extLst>
          </p:cNvPr>
          <p:cNvSpPr>
            <a:spLocks noGrp="1"/>
          </p:cNvSpPr>
          <p:nvPr>
            <p:ph idx="1"/>
          </p:nvPr>
        </p:nvSpPr>
        <p:spPr>
          <a:xfrm>
            <a:off x="1021972" y="2444391"/>
            <a:ext cx="7201884" cy="2944404"/>
          </a:xfrm>
        </p:spPr>
        <p:txBody>
          <a:bodyPr vert="horz" lIns="91440" tIns="45720" rIns="91440" bIns="45720" rtlCol="0" anchor="t">
            <a:normAutofit/>
          </a:bodyPr>
          <a:lstStyle/>
          <a:p>
            <a:pPr marL="0" indent="0" algn="just">
              <a:buNone/>
            </a:pPr>
            <a:r>
              <a:rPr lang="en-US" sz="1800" dirty="0">
                <a:latin typeface="DengXian Light"/>
                <a:ea typeface="DengXian Light"/>
              </a:rPr>
              <a:t>In my own words, I would say that digital permanence is the fact that everything you put online is permanent. Even if you think you have </a:t>
            </a:r>
            <a:r>
              <a:rPr lang="en-US" sz="1800">
                <a:latin typeface="DengXian Light"/>
                <a:ea typeface="DengXian Light"/>
              </a:rPr>
              <a:t>deleted something, it's still there, and anyone can find it if they dig deep enough.</a:t>
            </a:r>
            <a:endParaRPr lang="en-US" sz="1800"/>
          </a:p>
        </p:txBody>
      </p:sp>
      <p:pic>
        <p:nvPicPr>
          <p:cNvPr id="6" name="Picture 6" descr="A picture containing shape&#10;&#10;Description automatically generated">
            <a:extLst>
              <a:ext uri="{FF2B5EF4-FFF2-40B4-BE49-F238E27FC236}">
                <a16:creationId xmlns:a16="http://schemas.microsoft.com/office/drawing/2014/main" id="{10E708A8-2280-41F3-8406-6E1B5D7C351E}"/>
              </a:ext>
            </a:extLst>
          </p:cNvPr>
          <p:cNvPicPr>
            <a:picLocks noChangeAspect="1"/>
          </p:cNvPicPr>
          <p:nvPr/>
        </p:nvPicPr>
        <p:blipFill>
          <a:blip r:embed="rId2"/>
          <a:stretch>
            <a:fillRect/>
          </a:stretch>
        </p:blipFill>
        <p:spPr>
          <a:xfrm>
            <a:off x="1021422" y="5468741"/>
            <a:ext cx="1981200" cy="1314450"/>
          </a:xfrm>
          <a:prstGeom prst="rect">
            <a:avLst/>
          </a:prstGeom>
        </p:spPr>
      </p:pic>
    </p:spTree>
    <p:extLst>
      <p:ext uri="{BB962C8B-B14F-4D97-AF65-F5344CB8AC3E}">
        <p14:creationId xmlns:p14="http://schemas.microsoft.com/office/powerpoint/2010/main" val="394632072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11"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E32E00DE-91D6-4029-9BCD-4B5DDD831356}"/>
              </a:ext>
            </a:extLst>
          </p:cNvPr>
          <p:cNvSpPr>
            <a:spLocks noGrp="1"/>
          </p:cNvSpPr>
          <p:nvPr>
            <p:ph type="title"/>
          </p:nvPr>
        </p:nvSpPr>
        <p:spPr>
          <a:xfrm>
            <a:off x="1018191" y="685800"/>
            <a:ext cx="7411825" cy="1752599"/>
          </a:xfrm>
        </p:spPr>
        <p:txBody>
          <a:bodyPr>
            <a:normAutofit/>
          </a:bodyPr>
          <a:lstStyle/>
          <a:p>
            <a:pPr algn="l"/>
            <a:r>
              <a:rPr lang="en-US">
                <a:latin typeface="DengXian Light"/>
                <a:ea typeface="DengXian Light"/>
              </a:rPr>
              <a:t>Why should we care about digital permanence?</a:t>
            </a:r>
          </a:p>
        </p:txBody>
      </p:sp>
      <p:sp>
        <p:nvSpPr>
          <p:cNvPr id="3" name="Content Placeholder 2">
            <a:extLst>
              <a:ext uri="{FF2B5EF4-FFF2-40B4-BE49-F238E27FC236}">
                <a16:creationId xmlns:a16="http://schemas.microsoft.com/office/drawing/2014/main" id="{A9FB62D8-3F8D-49B9-9018-B817A370B80C}"/>
              </a:ext>
            </a:extLst>
          </p:cNvPr>
          <p:cNvSpPr>
            <a:spLocks noGrp="1"/>
          </p:cNvSpPr>
          <p:nvPr>
            <p:ph idx="1"/>
          </p:nvPr>
        </p:nvSpPr>
        <p:spPr>
          <a:xfrm>
            <a:off x="1018190" y="2666999"/>
            <a:ext cx="7243603" cy="2719193"/>
          </a:xfrm>
        </p:spPr>
        <p:txBody>
          <a:bodyPr anchor="t">
            <a:normAutofit/>
          </a:bodyPr>
          <a:lstStyle/>
          <a:p>
            <a:pPr marL="0" indent="0" algn="just">
              <a:buNone/>
            </a:pPr>
            <a:r>
              <a:rPr lang="en-US" sz="1800" dirty="0">
                <a:latin typeface="DengXian Light"/>
                <a:ea typeface="DengXian Light"/>
              </a:rPr>
              <a:t>Your digital footprint is a record of everything you do online. Digital permanence ensures that your digital footprint will be permanent. If you have a positive digital footprint, when people look you up online, then they'll see you as a trustworthy person, and all the positive things about you will be permanent. However, having a negative digital footprint can </a:t>
            </a:r>
            <a:r>
              <a:rPr lang="en-US" sz="1800">
                <a:latin typeface="DengXian Light"/>
                <a:ea typeface="DengXian Light"/>
              </a:rPr>
              <a:t>affect you negatively (see slide 3).</a:t>
            </a:r>
          </a:p>
        </p:txBody>
      </p:sp>
      <p:pic>
        <p:nvPicPr>
          <p:cNvPr id="4" name="Picture 4" descr="A picture containing shape&#10;&#10;Description automatically generated">
            <a:extLst>
              <a:ext uri="{FF2B5EF4-FFF2-40B4-BE49-F238E27FC236}">
                <a16:creationId xmlns:a16="http://schemas.microsoft.com/office/drawing/2014/main" id="{FDD8B23C-4BAE-4BBF-864B-C88016858C35}"/>
              </a:ext>
            </a:extLst>
          </p:cNvPr>
          <p:cNvPicPr>
            <a:picLocks noChangeAspect="1"/>
          </p:cNvPicPr>
          <p:nvPr/>
        </p:nvPicPr>
        <p:blipFill>
          <a:blip r:embed="rId2"/>
          <a:stretch>
            <a:fillRect/>
          </a:stretch>
        </p:blipFill>
        <p:spPr>
          <a:xfrm>
            <a:off x="1016039" y="5392312"/>
            <a:ext cx="885825" cy="1314450"/>
          </a:xfrm>
          <a:prstGeom prst="rect">
            <a:avLst/>
          </a:prstGeom>
        </p:spPr>
      </p:pic>
    </p:spTree>
    <p:extLst>
      <p:ext uri="{BB962C8B-B14F-4D97-AF65-F5344CB8AC3E}">
        <p14:creationId xmlns:p14="http://schemas.microsoft.com/office/powerpoint/2010/main" val="1118797096"/>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Parallax</vt:lpstr>
      <vt:lpstr>My Digital Footprint</vt:lpstr>
      <vt:lpstr>Section 1</vt:lpstr>
      <vt:lpstr>How might my digital footprint affect my future?</vt:lpstr>
      <vt:lpstr>Why is it important to be aware of one's digital footprint?</vt:lpstr>
      <vt:lpstr>Section 2</vt:lpstr>
      <vt:lpstr>How can I keep my digital footprint safe?</vt:lpstr>
      <vt:lpstr>Section 3</vt:lpstr>
      <vt:lpstr>How would I explain the idea of digital permanence?</vt:lpstr>
      <vt:lpstr>Why should we care about digital permanence?</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405</cp:revision>
  <dcterms:created xsi:type="dcterms:W3CDTF">2020-12-03T20:47:13Z</dcterms:created>
  <dcterms:modified xsi:type="dcterms:W3CDTF">2020-12-09T20:14:15Z</dcterms:modified>
</cp:coreProperties>
</file>