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92" r:id="rId3"/>
    <p:sldId id="288" r:id="rId4"/>
    <p:sldId id="367" r:id="rId5"/>
    <p:sldId id="368" r:id="rId6"/>
    <p:sldId id="369" r:id="rId7"/>
    <p:sldId id="370" r:id="rId8"/>
    <p:sldId id="371" r:id="rId9"/>
    <p:sldId id="372" r:id="rId10"/>
    <p:sldId id="373" r:id="rId11"/>
    <p:sldId id="374" r:id="rId12"/>
    <p:sldId id="37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E8B28D7-A40B-4630-A2E2-9046B8A7EB40}">
          <p14:sldIdLst>
            <p14:sldId id="277"/>
            <p14:sldId id="292"/>
          </p14:sldIdLst>
        </p14:section>
        <p14:section name="Section 1" id="{83B53BA0-DF11-47CC-A496-5112128C5F56}">
          <p14:sldIdLst>
            <p14:sldId id="288"/>
            <p14:sldId id="367"/>
          </p14:sldIdLst>
        </p14:section>
        <p14:section name="Section 2" id="{5E817C64-1277-4A67-8E5C-CA80BC1C3508}">
          <p14:sldIdLst>
            <p14:sldId id="368"/>
            <p14:sldId id="369"/>
            <p14:sldId id="370"/>
          </p14:sldIdLst>
        </p14:section>
        <p14:section name="Section 3" id="{DB05DD2D-A74E-47D4-BB23-2F28930CCF4B}">
          <p14:sldIdLst>
            <p14:sldId id="371"/>
            <p14:sldId id="372"/>
            <p14:sldId id="373"/>
            <p14:sldId id="374"/>
            <p14:sldId id="3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6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7" autoAdjust="0"/>
    <p:restoredTop sz="94660"/>
  </p:normalViewPr>
  <p:slideViewPr>
    <p:cSldViewPr snapToGrid="0">
      <p:cViewPr varScale="1">
        <p:scale>
          <a:sx n="119" d="100"/>
          <a:sy n="119" d="100"/>
        </p:scale>
        <p:origin x="27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136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7906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3" name="Picture Placeholder 5">
            <a:extLst>
              <a:ext uri="{FF2B5EF4-FFF2-40B4-BE49-F238E27FC236}">
                <a16:creationId xmlns:a16="http://schemas.microsoft.com/office/drawing/2014/main" id="{30952600-8863-4BB4-B313-9925C6C0FBEC}"/>
              </a:ext>
            </a:extLst>
          </p:cNvPr>
          <p:cNvSpPr>
            <a:spLocks noGrp="1"/>
          </p:cNvSpPr>
          <p:nvPr>
            <p:ph type="pic" sz="quarter" idx="10"/>
          </p:nvPr>
        </p:nvSpPr>
        <p:spPr>
          <a:xfrm>
            <a:off x="5276850" y="0"/>
            <a:ext cx="6915150" cy="6858000"/>
          </a:xfrm>
          <a:custGeom>
            <a:avLst/>
            <a:gdLst>
              <a:gd name="connsiteX0" fmla="*/ 3429000 w 6915150"/>
              <a:gd name="connsiteY0" fmla="*/ 0 h 6858000"/>
              <a:gd name="connsiteX1" fmla="*/ 6915150 w 6915150"/>
              <a:gd name="connsiteY1" fmla="*/ 0 h 6858000"/>
              <a:gd name="connsiteX2" fmla="*/ 6915150 w 6915150"/>
              <a:gd name="connsiteY2" fmla="*/ 6858000 h 6858000"/>
              <a:gd name="connsiteX3" fmla="*/ 0 w 6915150"/>
              <a:gd name="connsiteY3" fmla="*/ 6858000 h 6858000"/>
              <a:gd name="connsiteX4" fmla="*/ 5238750 w 6915150"/>
              <a:gd name="connsiteY4" fmla="*/ 29337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5150" h="6858000">
                <a:moveTo>
                  <a:pt x="3429000" y="0"/>
                </a:moveTo>
                <a:lnTo>
                  <a:pt x="6915150" y="0"/>
                </a:lnTo>
                <a:lnTo>
                  <a:pt x="6915150" y="6858000"/>
                </a:lnTo>
                <a:lnTo>
                  <a:pt x="0" y="6858000"/>
                </a:lnTo>
                <a:lnTo>
                  <a:pt x="5238750" y="2933700"/>
                </a:lnTo>
                <a:close/>
              </a:path>
            </a:pathLst>
          </a:custGeom>
        </p:spPr>
        <p:txBody>
          <a:bodyPr wrap="square">
            <a:noAutofit/>
          </a:bodyPr>
          <a:lstStyle/>
          <a:p>
            <a:endParaRPr lang="en-US"/>
          </a:p>
        </p:txBody>
      </p:sp>
    </p:spTree>
    <p:extLst>
      <p:ext uri="{BB962C8B-B14F-4D97-AF65-F5344CB8AC3E}">
        <p14:creationId xmlns:p14="http://schemas.microsoft.com/office/powerpoint/2010/main" val="2092053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51662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9565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5286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3854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22A59BEA-ABB6-41B6-BE02-25482717FC62}"/>
              </a:ext>
            </a:extLst>
          </p:cNvPr>
          <p:cNvSpPr>
            <a:spLocks noGrp="1"/>
          </p:cNvSpPr>
          <p:nvPr>
            <p:ph type="pic" sz="quarter" idx="10"/>
          </p:nvPr>
        </p:nvSpPr>
        <p:spPr>
          <a:xfrm>
            <a:off x="6212298" y="0"/>
            <a:ext cx="4056222" cy="6858000"/>
          </a:xfrm>
          <a:custGeom>
            <a:avLst/>
            <a:gdLst>
              <a:gd name="connsiteX0" fmla="*/ 8528 w 4056222"/>
              <a:gd name="connsiteY0" fmla="*/ 5638800 h 6858000"/>
              <a:gd name="connsiteX1" fmla="*/ 4050536 w 4056222"/>
              <a:gd name="connsiteY1" fmla="*/ 5638800 h 6858000"/>
              <a:gd name="connsiteX2" fmla="*/ 4056222 w 4056222"/>
              <a:gd name="connsiteY2" fmla="*/ 5640162 h 6858000"/>
              <a:gd name="connsiteX3" fmla="*/ 4053380 w 4056222"/>
              <a:gd name="connsiteY3" fmla="*/ 6856639 h 6858000"/>
              <a:gd name="connsiteX4" fmla="*/ 4047694 w 4056222"/>
              <a:gd name="connsiteY4" fmla="*/ 6858000 h 6858000"/>
              <a:gd name="connsiteX5" fmla="*/ 5685 w 4056222"/>
              <a:gd name="connsiteY5" fmla="*/ 6858000 h 6858000"/>
              <a:gd name="connsiteX6" fmla="*/ 0 w 4056222"/>
              <a:gd name="connsiteY6" fmla="*/ 6856639 h 6858000"/>
              <a:gd name="connsiteX7" fmla="*/ 2843 w 4056222"/>
              <a:gd name="connsiteY7" fmla="*/ 5640162 h 6858000"/>
              <a:gd name="connsiteX8" fmla="*/ 8528 w 4056222"/>
              <a:gd name="connsiteY8" fmla="*/ 5638800 h 6858000"/>
              <a:gd name="connsiteX9" fmla="*/ 8528 w 4056222"/>
              <a:gd name="connsiteY9" fmla="*/ 0 h 6858000"/>
              <a:gd name="connsiteX10" fmla="*/ 4050536 w 4056222"/>
              <a:gd name="connsiteY10" fmla="*/ 0 h 6858000"/>
              <a:gd name="connsiteX11" fmla="*/ 4056222 w 4056222"/>
              <a:gd name="connsiteY11" fmla="*/ 5678 h 6858000"/>
              <a:gd name="connsiteX12" fmla="*/ 4053380 w 4056222"/>
              <a:gd name="connsiteY12" fmla="*/ 5079238 h 6858000"/>
              <a:gd name="connsiteX13" fmla="*/ 4047694 w 4056222"/>
              <a:gd name="connsiteY13" fmla="*/ 5084916 h 6858000"/>
              <a:gd name="connsiteX14" fmla="*/ 5685 w 4056222"/>
              <a:gd name="connsiteY14" fmla="*/ 5084916 h 6858000"/>
              <a:gd name="connsiteX15" fmla="*/ 0 w 4056222"/>
              <a:gd name="connsiteY15" fmla="*/ 5079238 h 6858000"/>
              <a:gd name="connsiteX16" fmla="*/ 2843 w 4056222"/>
              <a:gd name="connsiteY16" fmla="*/ 5678 h 6858000"/>
              <a:gd name="connsiteX17" fmla="*/ 8528 w 4056222"/>
              <a:gd name="connsiteY1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56222" h="6858000">
                <a:moveTo>
                  <a:pt x="8528" y="5638800"/>
                </a:moveTo>
                <a:cubicBezTo>
                  <a:pt x="4050536" y="5638800"/>
                  <a:pt x="4050536" y="5638800"/>
                  <a:pt x="4050536" y="5638800"/>
                </a:cubicBezTo>
                <a:cubicBezTo>
                  <a:pt x="4053380" y="5638800"/>
                  <a:pt x="4056222" y="5639481"/>
                  <a:pt x="4056222" y="5640162"/>
                </a:cubicBezTo>
                <a:lnTo>
                  <a:pt x="4053380" y="6856639"/>
                </a:lnTo>
                <a:cubicBezTo>
                  <a:pt x="4053380" y="6857319"/>
                  <a:pt x="4050536" y="6858000"/>
                  <a:pt x="4047694" y="6858000"/>
                </a:cubicBezTo>
                <a:cubicBezTo>
                  <a:pt x="5685" y="6858000"/>
                  <a:pt x="5685" y="6858000"/>
                  <a:pt x="5685" y="6858000"/>
                </a:cubicBezTo>
                <a:cubicBezTo>
                  <a:pt x="2843" y="6858000"/>
                  <a:pt x="0" y="6857319"/>
                  <a:pt x="0" y="6856639"/>
                </a:cubicBezTo>
                <a:cubicBezTo>
                  <a:pt x="2843" y="5640162"/>
                  <a:pt x="2843" y="5640162"/>
                  <a:pt x="2843" y="5640162"/>
                </a:cubicBezTo>
                <a:cubicBezTo>
                  <a:pt x="2843" y="5639481"/>
                  <a:pt x="5685" y="5638800"/>
                  <a:pt x="8528" y="5638800"/>
                </a:cubicBezTo>
                <a:close/>
                <a:moveTo>
                  <a:pt x="8528" y="0"/>
                </a:moveTo>
                <a:cubicBezTo>
                  <a:pt x="4050536" y="0"/>
                  <a:pt x="4050536" y="0"/>
                  <a:pt x="4050536" y="0"/>
                </a:cubicBezTo>
                <a:cubicBezTo>
                  <a:pt x="4053380" y="0"/>
                  <a:pt x="4056222" y="2840"/>
                  <a:pt x="4056222" y="5678"/>
                </a:cubicBezTo>
                <a:lnTo>
                  <a:pt x="4053380" y="5079238"/>
                </a:lnTo>
                <a:cubicBezTo>
                  <a:pt x="4053380" y="5082077"/>
                  <a:pt x="4050536" y="5084916"/>
                  <a:pt x="4047694" y="5084916"/>
                </a:cubicBezTo>
                <a:cubicBezTo>
                  <a:pt x="5685" y="5084916"/>
                  <a:pt x="5685" y="5084916"/>
                  <a:pt x="5685" y="5084916"/>
                </a:cubicBezTo>
                <a:cubicBezTo>
                  <a:pt x="2843" y="5084916"/>
                  <a:pt x="0" y="5082077"/>
                  <a:pt x="0" y="5079238"/>
                </a:cubicBezTo>
                <a:cubicBezTo>
                  <a:pt x="2843" y="5678"/>
                  <a:pt x="2843" y="5678"/>
                  <a:pt x="2843" y="5678"/>
                </a:cubicBezTo>
                <a:cubicBezTo>
                  <a:pt x="2843" y="2840"/>
                  <a:pt x="5685" y="0"/>
                  <a:pt x="8528" y="0"/>
                </a:cubicBezTo>
                <a:close/>
              </a:path>
            </a:pathLst>
          </a:custGeom>
        </p:spPr>
        <p:txBody>
          <a:bodyPr wrap="square" rtlCol="0">
            <a:noAutofit/>
          </a:bodyPr>
          <a:lstStyle/>
          <a:p>
            <a:pPr lvl="0"/>
            <a:endParaRPr lang="en-US" noProof="0" dirty="0"/>
          </a:p>
        </p:txBody>
      </p:sp>
    </p:spTree>
    <p:extLst>
      <p:ext uri="{BB962C8B-B14F-4D97-AF65-F5344CB8AC3E}">
        <p14:creationId xmlns:p14="http://schemas.microsoft.com/office/powerpoint/2010/main" val="331490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id="{55276B1A-E5AE-4E88-B57E-CF7975320FC5}"/>
              </a:ext>
            </a:extLst>
          </p:cNvPr>
          <p:cNvSpPr>
            <a:spLocks noGrp="1"/>
          </p:cNvSpPr>
          <p:nvPr>
            <p:ph type="pic" sz="quarter" idx="10"/>
          </p:nvPr>
        </p:nvSpPr>
        <p:spPr>
          <a:xfrm>
            <a:off x="0" y="4591050"/>
            <a:ext cx="8115300" cy="1981200"/>
          </a:xfrm>
          <a:custGeom>
            <a:avLst/>
            <a:gdLst>
              <a:gd name="connsiteX0" fmla="*/ 3543300 w 8115300"/>
              <a:gd name="connsiteY0" fmla="*/ 0 h 1981200"/>
              <a:gd name="connsiteX1" fmla="*/ 8115300 w 8115300"/>
              <a:gd name="connsiteY1" fmla="*/ 0 h 1981200"/>
              <a:gd name="connsiteX2" fmla="*/ 8115300 w 8115300"/>
              <a:gd name="connsiteY2" fmla="*/ 1981200 h 1981200"/>
              <a:gd name="connsiteX3" fmla="*/ 3543300 w 8115300"/>
              <a:gd name="connsiteY3" fmla="*/ 1981200 h 1981200"/>
              <a:gd name="connsiteX4" fmla="*/ 0 w 8115300"/>
              <a:gd name="connsiteY4" fmla="*/ 0 h 1981200"/>
              <a:gd name="connsiteX5" fmla="*/ 3390900 w 8115300"/>
              <a:gd name="connsiteY5" fmla="*/ 0 h 1981200"/>
              <a:gd name="connsiteX6" fmla="*/ 3390900 w 8115300"/>
              <a:gd name="connsiteY6" fmla="*/ 1981200 h 1981200"/>
              <a:gd name="connsiteX7" fmla="*/ 0 w 8115300"/>
              <a:gd name="connsiteY7" fmla="*/ 19812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15300" h="1981200">
                <a:moveTo>
                  <a:pt x="3543300" y="0"/>
                </a:moveTo>
                <a:lnTo>
                  <a:pt x="8115300" y="0"/>
                </a:lnTo>
                <a:lnTo>
                  <a:pt x="8115300" y="1981200"/>
                </a:lnTo>
                <a:lnTo>
                  <a:pt x="3543300" y="1981200"/>
                </a:lnTo>
                <a:close/>
                <a:moveTo>
                  <a:pt x="0" y="0"/>
                </a:moveTo>
                <a:lnTo>
                  <a:pt x="3390900" y="0"/>
                </a:lnTo>
                <a:lnTo>
                  <a:pt x="3390900" y="1981200"/>
                </a:lnTo>
                <a:lnTo>
                  <a:pt x="0" y="1981200"/>
                </a:lnTo>
                <a:close/>
              </a:path>
            </a:pathLst>
          </a:custGeom>
        </p:spPr>
        <p:txBody>
          <a:bodyPr wrap="square">
            <a:noAutofit/>
          </a:bodyPr>
          <a:lstStyle/>
          <a:p>
            <a:endParaRPr lang="en-US"/>
          </a:p>
        </p:txBody>
      </p:sp>
      <p:sp>
        <p:nvSpPr>
          <p:cNvPr id="4" name="Picture Placeholder 9">
            <a:extLst>
              <a:ext uri="{FF2B5EF4-FFF2-40B4-BE49-F238E27FC236}">
                <a16:creationId xmlns:a16="http://schemas.microsoft.com/office/drawing/2014/main" id="{D2B34D31-03FF-44D9-8927-69255E77D71D}"/>
              </a:ext>
            </a:extLst>
          </p:cNvPr>
          <p:cNvSpPr>
            <a:spLocks noGrp="1"/>
          </p:cNvSpPr>
          <p:nvPr>
            <p:ph type="pic" sz="quarter" idx="14"/>
          </p:nvPr>
        </p:nvSpPr>
        <p:spPr>
          <a:xfrm>
            <a:off x="3543300" y="2476500"/>
            <a:ext cx="8648700" cy="1981200"/>
          </a:xfrm>
          <a:custGeom>
            <a:avLst/>
            <a:gdLst>
              <a:gd name="connsiteX0" fmla="*/ 4724400 w 8648700"/>
              <a:gd name="connsiteY0" fmla="*/ 0 h 1981200"/>
              <a:gd name="connsiteX1" fmla="*/ 8648700 w 8648700"/>
              <a:gd name="connsiteY1" fmla="*/ 0 h 1981200"/>
              <a:gd name="connsiteX2" fmla="*/ 8648700 w 8648700"/>
              <a:gd name="connsiteY2" fmla="*/ 1981200 h 1981200"/>
              <a:gd name="connsiteX3" fmla="*/ 4724400 w 8648700"/>
              <a:gd name="connsiteY3" fmla="*/ 1981200 h 1981200"/>
              <a:gd name="connsiteX4" fmla="*/ 0 w 8648700"/>
              <a:gd name="connsiteY4" fmla="*/ 0 h 1981200"/>
              <a:gd name="connsiteX5" fmla="*/ 4572000 w 8648700"/>
              <a:gd name="connsiteY5" fmla="*/ 0 h 1981200"/>
              <a:gd name="connsiteX6" fmla="*/ 4572000 w 8648700"/>
              <a:gd name="connsiteY6" fmla="*/ 1981200 h 1981200"/>
              <a:gd name="connsiteX7" fmla="*/ 0 w 8648700"/>
              <a:gd name="connsiteY7" fmla="*/ 19812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48700" h="1981200">
                <a:moveTo>
                  <a:pt x="4724400" y="0"/>
                </a:moveTo>
                <a:lnTo>
                  <a:pt x="8648700" y="0"/>
                </a:lnTo>
                <a:lnTo>
                  <a:pt x="8648700" y="1981200"/>
                </a:lnTo>
                <a:lnTo>
                  <a:pt x="4724400" y="1981200"/>
                </a:lnTo>
                <a:close/>
                <a:moveTo>
                  <a:pt x="0" y="0"/>
                </a:moveTo>
                <a:lnTo>
                  <a:pt x="4572000" y="0"/>
                </a:lnTo>
                <a:lnTo>
                  <a:pt x="4572000" y="1981200"/>
                </a:lnTo>
                <a:lnTo>
                  <a:pt x="0" y="1981200"/>
                </a:lnTo>
                <a:close/>
              </a:path>
            </a:pathLst>
          </a:custGeom>
        </p:spPr>
        <p:txBody>
          <a:bodyPr wrap="square">
            <a:noAutofit/>
          </a:bodyPr>
          <a:lstStyle/>
          <a:p>
            <a:endParaRPr lang="en-US"/>
          </a:p>
        </p:txBody>
      </p:sp>
    </p:spTree>
    <p:extLst>
      <p:ext uri="{BB962C8B-B14F-4D97-AF65-F5344CB8AC3E}">
        <p14:creationId xmlns:p14="http://schemas.microsoft.com/office/powerpoint/2010/main" val="2030047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71005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460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39056693-A2AC-434E-BD68-0C67E2FDEF82}"/>
              </a:ext>
            </a:extLst>
          </p:cNvPr>
          <p:cNvSpPr>
            <a:spLocks noGrp="1"/>
          </p:cNvSpPr>
          <p:nvPr>
            <p:ph type="pic" sz="quarter" idx="22"/>
          </p:nvPr>
        </p:nvSpPr>
        <p:spPr>
          <a:xfrm>
            <a:off x="7341086" y="3187793"/>
            <a:ext cx="2908549" cy="1847088"/>
          </a:xfrm>
          <a:prstGeom prst="rect">
            <a:avLst/>
          </a:prstGeom>
          <a:noFill/>
        </p:spPr>
      </p:sp>
      <p:sp>
        <p:nvSpPr>
          <p:cNvPr id="4" name="Picture Placeholder 1">
            <a:extLst>
              <a:ext uri="{FF2B5EF4-FFF2-40B4-BE49-F238E27FC236}">
                <a16:creationId xmlns:a16="http://schemas.microsoft.com/office/drawing/2014/main" id="{AB4BDE68-5016-43C0-BFAC-26112B4BB5A1}"/>
              </a:ext>
            </a:extLst>
          </p:cNvPr>
          <p:cNvSpPr>
            <a:spLocks noGrp="1"/>
          </p:cNvSpPr>
          <p:nvPr>
            <p:ph type="pic" sz="quarter" idx="24"/>
          </p:nvPr>
        </p:nvSpPr>
        <p:spPr>
          <a:xfrm>
            <a:off x="1930377" y="3187793"/>
            <a:ext cx="2908549" cy="1847088"/>
          </a:xfrm>
          <a:prstGeom prst="rect">
            <a:avLst/>
          </a:prstGeom>
          <a:noFill/>
        </p:spPr>
      </p:sp>
      <p:sp>
        <p:nvSpPr>
          <p:cNvPr id="5" name="Picture Placeholder 2">
            <a:extLst>
              <a:ext uri="{FF2B5EF4-FFF2-40B4-BE49-F238E27FC236}">
                <a16:creationId xmlns:a16="http://schemas.microsoft.com/office/drawing/2014/main" id="{20D83DD0-CE28-458C-B0DF-696B55A0AA67}"/>
              </a:ext>
            </a:extLst>
          </p:cNvPr>
          <p:cNvSpPr>
            <a:spLocks noGrp="1"/>
          </p:cNvSpPr>
          <p:nvPr>
            <p:ph type="pic" sz="quarter" idx="23"/>
          </p:nvPr>
        </p:nvSpPr>
        <p:spPr>
          <a:xfrm>
            <a:off x="4452513" y="3544622"/>
            <a:ext cx="3281748" cy="2071116"/>
          </a:xfrm>
          <a:prstGeom prst="rect">
            <a:avLst/>
          </a:prstGeom>
          <a:noFill/>
        </p:spPr>
      </p:sp>
    </p:spTree>
    <p:extLst>
      <p:ext uri="{BB962C8B-B14F-4D97-AF65-F5344CB8AC3E}">
        <p14:creationId xmlns:p14="http://schemas.microsoft.com/office/powerpoint/2010/main" val="7791098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675079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8857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Picture Placeholder 5">
            <a:extLst>
              <a:ext uri="{FF2B5EF4-FFF2-40B4-BE49-F238E27FC236}">
                <a16:creationId xmlns:a16="http://schemas.microsoft.com/office/drawing/2014/main" id="{C88D02F4-62D6-4228-BD82-C8896F35E185}"/>
              </a:ext>
            </a:extLst>
          </p:cNvPr>
          <p:cNvSpPr>
            <a:spLocks noGrp="1"/>
          </p:cNvSpPr>
          <p:nvPr>
            <p:ph type="pic" sz="quarter" idx="10"/>
          </p:nvPr>
        </p:nvSpPr>
        <p:spPr>
          <a:xfrm>
            <a:off x="3523019" y="644370"/>
            <a:ext cx="5145962" cy="5569260"/>
          </a:xfrm>
          <a:custGeom>
            <a:avLst/>
            <a:gdLst>
              <a:gd name="connsiteX0" fmla="*/ 2117012 w 4234023"/>
              <a:gd name="connsiteY0" fmla="*/ 0 h 4582306"/>
              <a:gd name="connsiteX1" fmla="*/ 2589615 w 4234023"/>
              <a:gd name="connsiteY1" fmla="*/ 112881 h 4582306"/>
              <a:gd name="connsiteX2" fmla="*/ 3761224 w 4234023"/>
              <a:gd name="connsiteY2" fmla="*/ 791462 h 4582306"/>
              <a:gd name="connsiteX3" fmla="*/ 4234023 w 4234023"/>
              <a:gd name="connsiteY3" fmla="*/ 1611279 h 4582306"/>
              <a:gd name="connsiteX4" fmla="*/ 4234023 w 4234023"/>
              <a:gd name="connsiteY4" fmla="*/ 2971028 h 4582306"/>
              <a:gd name="connsiteX5" fmla="*/ 3761224 w 4234023"/>
              <a:gd name="connsiteY5" fmla="*/ 3790845 h 4582306"/>
              <a:gd name="connsiteX6" fmla="*/ 2589615 w 4234023"/>
              <a:gd name="connsiteY6" fmla="*/ 4469425 h 4582306"/>
              <a:gd name="connsiteX7" fmla="*/ 1644408 w 4234023"/>
              <a:gd name="connsiteY7" fmla="*/ 4469425 h 4582306"/>
              <a:gd name="connsiteX8" fmla="*/ 472799 w 4234023"/>
              <a:gd name="connsiteY8" fmla="*/ 3790845 h 4582306"/>
              <a:gd name="connsiteX9" fmla="*/ 0 w 4234023"/>
              <a:gd name="connsiteY9" fmla="*/ 2971028 h 4582306"/>
              <a:gd name="connsiteX10" fmla="*/ 0 w 4234023"/>
              <a:gd name="connsiteY10" fmla="*/ 1611279 h 4582306"/>
              <a:gd name="connsiteX11" fmla="*/ 472799 w 4234023"/>
              <a:gd name="connsiteY11" fmla="*/ 791462 h 4582306"/>
              <a:gd name="connsiteX12" fmla="*/ 1644408 w 4234023"/>
              <a:gd name="connsiteY12" fmla="*/ 112881 h 4582306"/>
              <a:gd name="connsiteX13" fmla="*/ 2117012 w 4234023"/>
              <a:gd name="connsiteY13" fmla="*/ 0 h 458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234023" h="4582306">
                <a:moveTo>
                  <a:pt x="2117012" y="0"/>
                </a:moveTo>
                <a:cubicBezTo>
                  <a:pt x="2288333" y="0"/>
                  <a:pt x="2459654" y="37627"/>
                  <a:pt x="2589615" y="112881"/>
                </a:cubicBezTo>
                <a:lnTo>
                  <a:pt x="3761224" y="791462"/>
                </a:lnTo>
                <a:cubicBezTo>
                  <a:pt x="4021342" y="941970"/>
                  <a:pt x="4234023" y="1310909"/>
                  <a:pt x="4234023" y="1611279"/>
                </a:cubicBezTo>
                <a:lnTo>
                  <a:pt x="4234023" y="2971028"/>
                </a:lnTo>
                <a:cubicBezTo>
                  <a:pt x="4234023" y="3271397"/>
                  <a:pt x="4021342" y="3640336"/>
                  <a:pt x="3761224" y="3790845"/>
                </a:cubicBezTo>
                <a:lnTo>
                  <a:pt x="2589615" y="4469425"/>
                </a:lnTo>
                <a:cubicBezTo>
                  <a:pt x="2329693" y="4619933"/>
                  <a:pt x="1904330" y="4619933"/>
                  <a:pt x="1644408" y="4469425"/>
                </a:cubicBezTo>
                <a:lnTo>
                  <a:pt x="472799" y="3790845"/>
                </a:lnTo>
                <a:cubicBezTo>
                  <a:pt x="212681" y="3640336"/>
                  <a:pt x="0" y="3271397"/>
                  <a:pt x="0" y="2971028"/>
                </a:cubicBezTo>
                <a:lnTo>
                  <a:pt x="0" y="1611279"/>
                </a:lnTo>
                <a:cubicBezTo>
                  <a:pt x="0" y="1310909"/>
                  <a:pt x="212681" y="941970"/>
                  <a:pt x="472799" y="791462"/>
                </a:cubicBezTo>
                <a:lnTo>
                  <a:pt x="1644408" y="112881"/>
                </a:lnTo>
                <a:cubicBezTo>
                  <a:pt x="1774369" y="37627"/>
                  <a:pt x="1945691" y="0"/>
                  <a:pt x="2117012" y="0"/>
                </a:cubicBezTo>
                <a:close/>
              </a:path>
            </a:pathLst>
          </a:custGeom>
        </p:spPr>
        <p:txBody>
          <a:bodyPr wrap="square">
            <a:noAutofit/>
          </a:bodyPr>
          <a:lstStyle/>
          <a:p>
            <a:endParaRPr lang="en-US"/>
          </a:p>
        </p:txBody>
      </p:sp>
    </p:spTree>
    <p:extLst>
      <p:ext uri="{BB962C8B-B14F-4D97-AF65-F5344CB8AC3E}">
        <p14:creationId xmlns:p14="http://schemas.microsoft.com/office/powerpoint/2010/main" val="15594185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87452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CC4C3B3F-1638-491E-BA17-CE97DE171AAE}"/>
              </a:ext>
            </a:extLst>
          </p:cNvPr>
          <p:cNvSpPr>
            <a:spLocks noGrp="1"/>
          </p:cNvSpPr>
          <p:nvPr>
            <p:ph type="pic" sz="quarter" idx="16" hasCustomPrompt="1"/>
          </p:nvPr>
        </p:nvSpPr>
        <p:spPr>
          <a:xfrm>
            <a:off x="1790700" y="1"/>
            <a:ext cx="4305300" cy="2372496"/>
          </a:xfrm>
          <a:prstGeom prst="rect">
            <a:avLst/>
          </a:prstGeom>
          <a:no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4" name="Picture Placeholder 4">
            <a:extLst>
              <a:ext uri="{FF2B5EF4-FFF2-40B4-BE49-F238E27FC236}">
                <a16:creationId xmlns:a16="http://schemas.microsoft.com/office/drawing/2014/main" id="{3F92C9BC-AB6F-4786-86F1-A73367A47099}"/>
              </a:ext>
            </a:extLst>
          </p:cNvPr>
          <p:cNvSpPr>
            <a:spLocks noGrp="1"/>
          </p:cNvSpPr>
          <p:nvPr>
            <p:ph type="pic" sz="quarter" idx="17" hasCustomPrompt="1"/>
          </p:nvPr>
        </p:nvSpPr>
        <p:spPr>
          <a:xfrm>
            <a:off x="1790700" y="4485504"/>
            <a:ext cx="4305300" cy="2372496"/>
          </a:xfrm>
          <a:prstGeom prst="rect">
            <a:avLst/>
          </a:prstGeom>
          <a:no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28229890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83884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6601662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6_Title Slide">
    <p:spTree>
      <p:nvGrpSpPr>
        <p:cNvPr id="1" name=""/>
        <p:cNvGrpSpPr/>
        <p:nvPr/>
      </p:nvGrpSpPr>
      <p:grpSpPr>
        <a:xfrm>
          <a:off x="0" y="0"/>
          <a:ext cx="0" cy="0"/>
          <a:chOff x="0" y="0"/>
          <a:chExt cx="0" cy="0"/>
        </a:xfrm>
      </p:grpSpPr>
      <p:sp>
        <p:nvSpPr>
          <p:cNvPr id="6" name="Picture Placeholder 2"/>
          <p:cNvSpPr>
            <a:spLocks noGrp="1"/>
          </p:cNvSpPr>
          <p:nvPr>
            <p:ph type="pic" sz="quarter" idx="11" hasCustomPrompt="1"/>
          </p:nvPr>
        </p:nvSpPr>
        <p:spPr>
          <a:xfrm>
            <a:off x="-32213" y="-24938"/>
            <a:ext cx="12281793" cy="6924092"/>
          </a:xfrm>
          <a:custGeom>
            <a:avLst/>
            <a:gdLst>
              <a:gd name="connsiteX0" fmla="*/ 0 w 2589153"/>
              <a:gd name="connsiteY0" fmla="*/ 0 h 2348970"/>
              <a:gd name="connsiteX1" fmla="*/ 2589153 w 2589153"/>
              <a:gd name="connsiteY1" fmla="*/ 0 h 2348970"/>
              <a:gd name="connsiteX2" fmla="*/ 2589153 w 2589153"/>
              <a:gd name="connsiteY2" fmla="*/ 2348970 h 2348970"/>
              <a:gd name="connsiteX3" fmla="*/ 0 w 2589153"/>
              <a:gd name="connsiteY3" fmla="*/ 2348970 h 2348970"/>
              <a:gd name="connsiteX4" fmla="*/ 0 w 2589153"/>
              <a:gd name="connsiteY4" fmla="*/ 0 h 2348970"/>
              <a:gd name="connsiteX0" fmla="*/ 0 w 8009051"/>
              <a:gd name="connsiteY0" fmla="*/ 0 h 3296621"/>
              <a:gd name="connsiteX1" fmla="*/ 8009051 w 8009051"/>
              <a:gd name="connsiteY1" fmla="*/ 947651 h 3296621"/>
              <a:gd name="connsiteX2" fmla="*/ 8009051 w 8009051"/>
              <a:gd name="connsiteY2" fmla="*/ 3296621 h 3296621"/>
              <a:gd name="connsiteX3" fmla="*/ 5419898 w 8009051"/>
              <a:gd name="connsiteY3" fmla="*/ 3296621 h 3296621"/>
              <a:gd name="connsiteX4" fmla="*/ 0 w 8009051"/>
              <a:gd name="connsiteY4" fmla="*/ 0 h 3296621"/>
              <a:gd name="connsiteX0" fmla="*/ 0 w 10773295"/>
              <a:gd name="connsiteY0" fmla="*/ 0 h 6480395"/>
              <a:gd name="connsiteX1" fmla="*/ 8009051 w 10773295"/>
              <a:gd name="connsiteY1" fmla="*/ 947651 h 6480395"/>
              <a:gd name="connsiteX2" fmla="*/ 8009051 w 10773295"/>
              <a:gd name="connsiteY2" fmla="*/ 3296621 h 6480395"/>
              <a:gd name="connsiteX3" fmla="*/ 10773295 w 10773295"/>
              <a:gd name="connsiteY3" fmla="*/ 6480395 h 6480395"/>
              <a:gd name="connsiteX4" fmla="*/ 0 w 10773295"/>
              <a:gd name="connsiteY4" fmla="*/ 0 h 6480395"/>
              <a:gd name="connsiteX0" fmla="*/ 0 w 12281793"/>
              <a:gd name="connsiteY0" fmla="*/ 0 h 6480395"/>
              <a:gd name="connsiteX1" fmla="*/ 8009051 w 12281793"/>
              <a:gd name="connsiteY1" fmla="*/ 947651 h 6480395"/>
              <a:gd name="connsiteX2" fmla="*/ 12281793 w 12281793"/>
              <a:gd name="connsiteY2" fmla="*/ 5366490 h 6480395"/>
              <a:gd name="connsiteX3" fmla="*/ 10773295 w 12281793"/>
              <a:gd name="connsiteY3" fmla="*/ 6480395 h 6480395"/>
              <a:gd name="connsiteX4" fmla="*/ 0 w 12281793"/>
              <a:gd name="connsiteY4" fmla="*/ 0 h 6480395"/>
              <a:gd name="connsiteX0" fmla="*/ 0 w 12281793"/>
              <a:gd name="connsiteY0" fmla="*/ 432262 h 6912657"/>
              <a:gd name="connsiteX1" fmla="*/ 8624193 w 12281793"/>
              <a:gd name="connsiteY1" fmla="*/ 0 h 6912657"/>
              <a:gd name="connsiteX2" fmla="*/ 12281793 w 12281793"/>
              <a:gd name="connsiteY2" fmla="*/ 5798752 h 6912657"/>
              <a:gd name="connsiteX3" fmla="*/ 10773295 w 12281793"/>
              <a:gd name="connsiteY3" fmla="*/ 6912657 h 6912657"/>
              <a:gd name="connsiteX4" fmla="*/ 0 w 12281793"/>
              <a:gd name="connsiteY4" fmla="*/ 432262 h 6912657"/>
              <a:gd name="connsiteX0" fmla="*/ 0 w 12281793"/>
              <a:gd name="connsiteY0" fmla="*/ 432262 h 6912657"/>
              <a:gd name="connsiteX1" fmla="*/ 381348 w 12281793"/>
              <a:gd name="connsiteY1" fmla="*/ 412514 h 6912657"/>
              <a:gd name="connsiteX2" fmla="*/ 8624193 w 12281793"/>
              <a:gd name="connsiteY2" fmla="*/ 0 h 6912657"/>
              <a:gd name="connsiteX3" fmla="*/ 12281793 w 12281793"/>
              <a:gd name="connsiteY3" fmla="*/ 5798752 h 6912657"/>
              <a:gd name="connsiteX4" fmla="*/ 10773295 w 12281793"/>
              <a:gd name="connsiteY4" fmla="*/ 6912657 h 6912657"/>
              <a:gd name="connsiteX5" fmla="*/ 0 w 12281793"/>
              <a:gd name="connsiteY5" fmla="*/ 432262 h 6912657"/>
              <a:gd name="connsiteX0" fmla="*/ 0 w 12281793"/>
              <a:gd name="connsiteY0" fmla="*/ 443697 h 6924092"/>
              <a:gd name="connsiteX1" fmla="*/ 32214 w 12281793"/>
              <a:gd name="connsiteY1" fmla="*/ 0 h 6924092"/>
              <a:gd name="connsiteX2" fmla="*/ 8624193 w 12281793"/>
              <a:gd name="connsiteY2" fmla="*/ 11435 h 6924092"/>
              <a:gd name="connsiteX3" fmla="*/ 12281793 w 12281793"/>
              <a:gd name="connsiteY3" fmla="*/ 5810187 h 6924092"/>
              <a:gd name="connsiteX4" fmla="*/ 10773295 w 12281793"/>
              <a:gd name="connsiteY4" fmla="*/ 6924092 h 6924092"/>
              <a:gd name="connsiteX5" fmla="*/ 0 w 12281793"/>
              <a:gd name="connsiteY5" fmla="*/ 443697 h 6924092"/>
              <a:gd name="connsiteX0" fmla="*/ 0 w 12281793"/>
              <a:gd name="connsiteY0" fmla="*/ 443697 h 6924092"/>
              <a:gd name="connsiteX1" fmla="*/ 32214 w 12281793"/>
              <a:gd name="connsiteY1" fmla="*/ 0 h 6924092"/>
              <a:gd name="connsiteX2" fmla="*/ 8624193 w 12281793"/>
              <a:gd name="connsiteY2" fmla="*/ 11435 h 6924092"/>
              <a:gd name="connsiteX3" fmla="*/ 12281793 w 12281793"/>
              <a:gd name="connsiteY3" fmla="*/ 5810187 h 6924092"/>
              <a:gd name="connsiteX4" fmla="*/ 11478838 w 12281793"/>
              <a:gd name="connsiteY4" fmla="*/ 6392487 h 6924092"/>
              <a:gd name="connsiteX5" fmla="*/ 10773295 w 12281793"/>
              <a:gd name="connsiteY5" fmla="*/ 6924092 h 6924092"/>
              <a:gd name="connsiteX6" fmla="*/ 0 w 12281793"/>
              <a:gd name="connsiteY6" fmla="*/ 443697 h 6924092"/>
              <a:gd name="connsiteX0" fmla="*/ 0 w 12281793"/>
              <a:gd name="connsiteY0" fmla="*/ 443697 h 6924092"/>
              <a:gd name="connsiteX1" fmla="*/ 32214 w 12281793"/>
              <a:gd name="connsiteY1" fmla="*/ 0 h 6924092"/>
              <a:gd name="connsiteX2" fmla="*/ 8624193 w 12281793"/>
              <a:gd name="connsiteY2" fmla="*/ 11435 h 6924092"/>
              <a:gd name="connsiteX3" fmla="*/ 12281793 w 12281793"/>
              <a:gd name="connsiteY3" fmla="*/ 5810187 h 6924092"/>
              <a:gd name="connsiteX4" fmla="*/ 12243609 w 12281793"/>
              <a:gd name="connsiteY4" fmla="*/ 6907876 h 6924092"/>
              <a:gd name="connsiteX5" fmla="*/ 10773295 w 12281793"/>
              <a:gd name="connsiteY5" fmla="*/ 6924092 h 6924092"/>
              <a:gd name="connsiteX6" fmla="*/ 0 w 12281793"/>
              <a:gd name="connsiteY6" fmla="*/ 443697 h 6924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1793" h="6924092">
                <a:moveTo>
                  <a:pt x="0" y="443697"/>
                </a:moveTo>
                <a:lnTo>
                  <a:pt x="32214" y="0"/>
                </a:lnTo>
                <a:lnTo>
                  <a:pt x="8624193" y="11435"/>
                </a:lnTo>
                <a:lnTo>
                  <a:pt x="12281793" y="5810187"/>
                </a:lnTo>
                <a:lnTo>
                  <a:pt x="12243609" y="6907876"/>
                </a:lnTo>
                <a:lnTo>
                  <a:pt x="10773295" y="6924092"/>
                </a:lnTo>
                <a:lnTo>
                  <a:pt x="0" y="443697"/>
                </a:lnTo>
                <a:close/>
              </a:path>
            </a:pathLst>
          </a:custGeom>
          <a:noFill/>
        </p:spPr>
        <p:txBody>
          <a:bodyPr anchor="ctr"/>
          <a:lstStyle>
            <a:lvl1pPr marL="0" indent="0" algn="ctr">
              <a:buNone/>
              <a:defRPr sz="1600" b="0" i="0">
                <a:latin typeface="Source Sans Pro" charset="0"/>
                <a:ea typeface="Source Sans Pro" charset="0"/>
                <a:cs typeface="Source Sans Pro" charset="0"/>
              </a:defRPr>
            </a:lvl1pPr>
          </a:lstStyle>
          <a:p>
            <a:r>
              <a:rPr lang="en-US"/>
              <a:t>Drag &amp; Drop Image</a:t>
            </a:r>
          </a:p>
        </p:txBody>
      </p:sp>
    </p:spTree>
    <p:extLst>
      <p:ext uri="{BB962C8B-B14F-4D97-AF65-F5344CB8AC3E}">
        <p14:creationId xmlns:p14="http://schemas.microsoft.com/office/powerpoint/2010/main" val="27796537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635466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8AE568CA-4B2D-4315-A304-223DBEF4E6BD}"/>
              </a:ext>
            </a:extLst>
          </p:cNvPr>
          <p:cNvSpPr>
            <a:spLocks noGrp="1"/>
          </p:cNvSpPr>
          <p:nvPr>
            <p:ph type="pic" sz="quarter" idx="10"/>
          </p:nvPr>
        </p:nvSpPr>
        <p:spPr>
          <a:xfrm>
            <a:off x="5135314" y="1317883"/>
            <a:ext cx="2004522" cy="2060272"/>
          </a:xfrm>
          <a:custGeom>
            <a:avLst/>
            <a:gdLst>
              <a:gd name="connsiteX0" fmla="*/ 0 w 2004522"/>
              <a:gd name="connsiteY0" fmla="*/ 0 h 2060272"/>
              <a:gd name="connsiteX1" fmla="*/ 2004522 w 2004522"/>
              <a:gd name="connsiteY1" fmla="*/ 0 h 2060272"/>
              <a:gd name="connsiteX2" fmla="*/ 2004522 w 2004522"/>
              <a:gd name="connsiteY2" fmla="*/ 2060272 h 2060272"/>
              <a:gd name="connsiteX3" fmla="*/ 0 w 2004522"/>
              <a:gd name="connsiteY3" fmla="*/ 2060272 h 2060272"/>
            </a:gdLst>
            <a:ahLst/>
            <a:cxnLst>
              <a:cxn ang="0">
                <a:pos x="connsiteX0" y="connsiteY0"/>
              </a:cxn>
              <a:cxn ang="0">
                <a:pos x="connsiteX1" y="connsiteY1"/>
              </a:cxn>
              <a:cxn ang="0">
                <a:pos x="connsiteX2" y="connsiteY2"/>
              </a:cxn>
              <a:cxn ang="0">
                <a:pos x="connsiteX3" y="connsiteY3"/>
              </a:cxn>
            </a:cxnLst>
            <a:rect l="l" t="t" r="r" b="b"/>
            <a:pathLst>
              <a:path w="2004522" h="2060272">
                <a:moveTo>
                  <a:pt x="0" y="0"/>
                </a:moveTo>
                <a:lnTo>
                  <a:pt x="2004522" y="0"/>
                </a:lnTo>
                <a:lnTo>
                  <a:pt x="2004522" y="2060272"/>
                </a:lnTo>
                <a:lnTo>
                  <a:pt x="0" y="2060272"/>
                </a:lnTo>
                <a:close/>
              </a:path>
            </a:pathLst>
          </a:custGeom>
        </p:spPr>
        <p:txBody>
          <a:bodyPr wrap="square">
            <a:noAutofit/>
          </a:bodyPr>
          <a:lstStyle/>
          <a:p>
            <a:endParaRPr lang="en-US"/>
          </a:p>
        </p:txBody>
      </p:sp>
      <p:sp>
        <p:nvSpPr>
          <p:cNvPr id="4" name="Picture Placeholder 16">
            <a:extLst>
              <a:ext uri="{FF2B5EF4-FFF2-40B4-BE49-F238E27FC236}">
                <a16:creationId xmlns:a16="http://schemas.microsoft.com/office/drawing/2014/main" id="{A822D44E-68B7-4D76-B153-D83CD4BE6585}"/>
              </a:ext>
            </a:extLst>
          </p:cNvPr>
          <p:cNvSpPr>
            <a:spLocks noGrp="1"/>
          </p:cNvSpPr>
          <p:nvPr>
            <p:ph type="pic" sz="quarter" idx="11"/>
          </p:nvPr>
        </p:nvSpPr>
        <p:spPr>
          <a:xfrm>
            <a:off x="7252212" y="1317883"/>
            <a:ext cx="2004522" cy="2060272"/>
          </a:xfrm>
          <a:custGeom>
            <a:avLst/>
            <a:gdLst>
              <a:gd name="connsiteX0" fmla="*/ 0 w 2004522"/>
              <a:gd name="connsiteY0" fmla="*/ 0 h 2060272"/>
              <a:gd name="connsiteX1" fmla="*/ 2004522 w 2004522"/>
              <a:gd name="connsiteY1" fmla="*/ 0 h 2060272"/>
              <a:gd name="connsiteX2" fmla="*/ 2004522 w 2004522"/>
              <a:gd name="connsiteY2" fmla="*/ 2060272 h 2060272"/>
              <a:gd name="connsiteX3" fmla="*/ 0 w 2004522"/>
              <a:gd name="connsiteY3" fmla="*/ 2060272 h 2060272"/>
            </a:gdLst>
            <a:ahLst/>
            <a:cxnLst>
              <a:cxn ang="0">
                <a:pos x="connsiteX0" y="connsiteY0"/>
              </a:cxn>
              <a:cxn ang="0">
                <a:pos x="connsiteX1" y="connsiteY1"/>
              </a:cxn>
              <a:cxn ang="0">
                <a:pos x="connsiteX2" y="connsiteY2"/>
              </a:cxn>
              <a:cxn ang="0">
                <a:pos x="connsiteX3" y="connsiteY3"/>
              </a:cxn>
            </a:cxnLst>
            <a:rect l="l" t="t" r="r" b="b"/>
            <a:pathLst>
              <a:path w="2004522" h="2060272">
                <a:moveTo>
                  <a:pt x="0" y="0"/>
                </a:moveTo>
                <a:lnTo>
                  <a:pt x="2004522" y="0"/>
                </a:lnTo>
                <a:lnTo>
                  <a:pt x="2004522" y="2060272"/>
                </a:lnTo>
                <a:lnTo>
                  <a:pt x="0" y="2060272"/>
                </a:lnTo>
                <a:close/>
              </a:path>
            </a:pathLst>
          </a:custGeom>
        </p:spPr>
        <p:txBody>
          <a:bodyPr wrap="square">
            <a:noAutofit/>
          </a:bodyPr>
          <a:lstStyle/>
          <a:p>
            <a:endParaRPr lang="en-US"/>
          </a:p>
        </p:txBody>
      </p:sp>
      <p:sp>
        <p:nvSpPr>
          <p:cNvPr id="5" name="Picture Placeholder 19">
            <a:extLst>
              <a:ext uri="{FF2B5EF4-FFF2-40B4-BE49-F238E27FC236}">
                <a16:creationId xmlns:a16="http://schemas.microsoft.com/office/drawing/2014/main" id="{7E21C9C3-001C-4CB7-8777-42ADAA77121F}"/>
              </a:ext>
            </a:extLst>
          </p:cNvPr>
          <p:cNvSpPr>
            <a:spLocks noGrp="1"/>
          </p:cNvSpPr>
          <p:nvPr>
            <p:ph type="pic" sz="quarter" idx="12"/>
          </p:nvPr>
        </p:nvSpPr>
        <p:spPr>
          <a:xfrm>
            <a:off x="9369111" y="1317883"/>
            <a:ext cx="2004522" cy="2060272"/>
          </a:xfrm>
          <a:custGeom>
            <a:avLst/>
            <a:gdLst>
              <a:gd name="connsiteX0" fmla="*/ 0 w 2004522"/>
              <a:gd name="connsiteY0" fmla="*/ 0 h 2060272"/>
              <a:gd name="connsiteX1" fmla="*/ 2004522 w 2004522"/>
              <a:gd name="connsiteY1" fmla="*/ 0 h 2060272"/>
              <a:gd name="connsiteX2" fmla="*/ 2004522 w 2004522"/>
              <a:gd name="connsiteY2" fmla="*/ 2060272 h 2060272"/>
              <a:gd name="connsiteX3" fmla="*/ 0 w 2004522"/>
              <a:gd name="connsiteY3" fmla="*/ 2060272 h 2060272"/>
            </a:gdLst>
            <a:ahLst/>
            <a:cxnLst>
              <a:cxn ang="0">
                <a:pos x="connsiteX0" y="connsiteY0"/>
              </a:cxn>
              <a:cxn ang="0">
                <a:pos x="connsiteX1" y="connsiteY1"/>
              </a:cxn>
              <a:cxn ang="0">
                <a:pos x="connsiteX2" y="connsiteY2"/>
              </a:cxn>
              <a:cxn ang="0">
                <a:pos x="connsiteX3" y="connsiteY3"/>
              </a:cxn>
            </a:cxnLst>
            <a:rect l="l" t="t" r="r" b="b"/>
            <a:pathLst>
              <a:path w="2004522" h="2060272">
                <a:moveTo>
                  <a:pt x="0" y="0"/>
                </a:moveTo>
                <a:lnTo>
                  <a:pt x="2004522" y="0"/>
                </a:lnTo>
                <a:lnTo>
                  <a:pt x="2004522" y="2060272"/>
                </a:lnTo>
                <a:lnTo>
                  <a:pt x="0" y="2060272"/>
                </a:lnTo>
                <a:close/>
              </a:path>
            </a:pathLst>
          </a:custGeom>
        </p:spPr>
        <p:txBody>
          <a:bodyPr wrap="square">
            <a:noAutofit/>
          </a:bodyPr>
          <a:lstStyle/>
          <a:p>
            <a:endParaRPr lang="en-US"/>
          </a:p>
        </p:txBody>
      </p:sp>
      <p:sp>
        <p:nvSpPr>
          <p:cNvPr id="6" name="Picture Placeholder 20">
            <a:extLst>
              <a:ext uri="{FF2B5EF4-FFF2-40B4-BE49-F238E27FC236}">
                <a16:creationId xmlns:a16="http://schemas.microsoft.com/office/drawing/2014/main" id="{AD6737C7-4CEE-438E-AF47-03A679BD477A}"/>
              </a:ext>
            </a:extLst>
          </p:cNvPr>
          <p:cNvSpPr>
            <a:spLocks noGrp="1"/>
          </p:cNvSpPr>
          <p:nvPr>
            <p:ph type="pic" sz="quarter" idx="13"/>
          </p:nvPr>
        </p:nvSpPr>
        <p:spPr>
          <a:xfrm>
            <a:off x="5135314" y="3546733"/>
            <a:ext cx="2004522" cy="2060272"/>
          </a:xfrm>
          <a:custGeom>
            <a:avLst/>
            <a:gdLst>
              <a:gd name="connsiteX0" fmla="*/ 0 w 2004522"/>
              <a:gd name="connsiteY0" fmla="*/ 0 h 2060272"/>
              <a:gd name="connsiteX1" fmla="*/ 2004522 w 2004522"/>
              <a:gd name="connsiteY1" fmla="*/ 0 h 2060272"/>
              <a:gd name="connsiteX2" fmla="*/ 2004522 w 2004522"/>
              <a:gd name="connsiteY2" fmla="*/ 2060272 h 2060272"/>
              <a:gd name="connsiteX3" fmla="*/ 0 w 2004522"/>
              <a:gd name="connsiteY3" fmla="*/ 2060272 h 2060272"/>
            </a:gdLst>
            <a:ahLst/>
            <a:cxnLst>
              <a:cxn ang="0">
                <a:pos x="connsiteX0" y="connsiteY0"/>
              </a:cxn>
              <a:cxn ang="0">
                <a:pos x="connsiteX1" y="connsiteY1"/>
              </a:cxn>
              <a:cxn ang="0">
                <a:pos x="connsiteX2" y="connsiteY2"/>
              </a:cxn>
              <a:cxn ang="0">
                <a:pos x="connsiteX3" y="connsiteY3"/>
              </a:cxn>
            </a:cxnLst>
            <a:rect l="l" t="t" r="r" b="b"/>
            <a:pathLst>
              <a:path w="2004522" h="2060272">
                <a:moveTo>
                  <a:pt x="0" y="0"/>
                </a:moveTo>
                <a:lnTo>
                  <a:pt x="2004522" y="0"/>
                </a:lnTo>
                <a:lnTo>
                  <a:pt x="2004522" y="2060272"/>
                </a:lnTo>
                <a:lnTo>
                  <a:pt x="0" y="2060272"/>
                </a:lnTo>
                <a:close/>
              </a:path>
            </a:pathLst>
          </a:custGeom>
        </p:spPr>
        <p:txBody>
          <a:bodyPr wrap="square">
            <a:noAutofit/>
          </a:bodyPr>
          <a:lstStyle/>
          <a:p>
            <a:endParaRPr lang="en-US"/>
          </a:p>
        </p:txBody>
      </p:sp>
      <p:sp>
        <p:nvSpPr>
          <p:cNvPr id="7" name="Picture Placeholder 21">
            <a:extLst>
              <a:ext uri="{FF2B5EF4-FFF2-40B4-BE49-F238E27FC236}">
                <a16:creationId xmlns:a16="http://schemas.microsoft.com/office/drawing/2014/main" id="{74260481-8A59-478B-AA44-CF0D1EC36F82}"/>
              </a:ext>
            </a:extLst>
          </p:cNvPr>
          <p:cNvSpPr>
            <a:spLocks noGrp="1"/>
          </p:cNvSpPr>
          <p:nvPr>
            <p:ph type="pic" sz="quarter" idx="14"/>
          </p:nvPr>
        </p:nvSpPr>
        <p:spPr>
          <a:xfrm>
            <a:off x="7252212" y="3546733"/>
            <a:ext cx="2004522" cy="2060272"/>
          </a:xfrm>
          <a:custGeom>
            <a:avLst/>
            <a:gdLst>
              <a:gd name="connsiteX0" fmla="*/ 0 w 2004522"/>
              <a:gd name="connsiteY0" fmla="*/ 0 h 2060272"/>
              <a:gd name="connsiteX1" fmla="*/ 2004522 w 2004522"/>
              <a:gd name="connsiteY1" fmla="*/ 0 h 2060272"/>
              <a:gd name="connsiteX2" fmla="*/ 2004522 w 2004522"/>
              <a:gd name="connsiteY2" fmla="*/ 2060272 h 2060272"/>
              <a:gd name="connsiteX3" fmla="*/ 0 w 2004522"/>
              <a:gd name="connsiteY3" fmla="*/ 2060272 h 2060272"/>
            </a:gdLst>
            <a:ahLst/>
            <a:cxnLst>
              <a:cxn ang="0">
                <a:pos x="connsiteX0" y="connsiteY0"/>
              </a:cxn>
              <a:cxn ang="0">
                <a:pos x="connsiteX1" y="connsiteY1"/>
              </a:cxn>
              <a:cxn ang="0">
                <a:pos x="connsiteX2" y="connsiteY2"/>
              </a:cxn>
              <a:cxn ang="0">
                <a:pos x="connsiteX3" y="connsiteY3"/>
              </a:cxn>
            </a:cxnLst>
            <a:rect l="l" t="t" r="r" b="b"/>
            <a:pathLst>
              <a:path w="2004522" h="2060272">
                <a:moveTo>
                  <a:pt x="0" y="0"/>
                </a:moveTo>
                <a:lnTo>
                  <a:pt x="2004522" y="0"/>
                </a:lnTo>
                <a:lnTo>
                  <a:pt x="2004522" y="2060272"/>
                </a:lnTo>
                <a:lnTo>
                  <a:pt x="0" y="2060272"/>
                </a:lnTo>
                <a:close/>
              </a:path>
            </a:pathLst>
          </a:custGeom>
        </p:spPr>
        <p:txBody>
          <a:bodyPr wrap="square">
            <a:noAutofit/>
          </a:bodyPr>
          <a:lstStyle/>
          <a:p>
            <a:endParaRPr lang="en-US"/>
          </a:p>
        </p:txBody>
      </p:sp>
      <p:sp>
        <p:nvSpPr>
          <p:cNvPr id="8" name="Picture Placeholder 22">
            <a:extLst>
              <a:ext uri="{FF2B5EF4-FFF2-40B4-BE49-F238E27FC236}">
                <a16:creationId xmlns:a16="http://schemas.microsoft.com/office/drawing/2014/main" id="{61A8BBD3-ECD9-493C-A700-91E818D9903B}"/>
              </a:ext>
            </a:extLst>
          </p:cNvPr>
          <p:cNvSpPr>
            <a:spLocks noGrp="1"/>
          </p:cNvSpPr>
          <p:nvPr>
            <p:ph type="pic" sz="quarter" idx="15"/>
          </p:nvPr>
        </p:nvSpPr>
        <p:spPr>
          <a:xfrm>
            <a:off x="9369111" y="3546733"/>
            <a:ext cx="2004522" cy="2060272"/>
          </a:xfrm>
          <a:custGeom>
            <a:avLst/>
            <a:gdLst>
              <a:gd name="connsiteX0" fmla="*/ 0 w 2004522"/>
              <a:gd name="connsiteY0" fmla="*/ 0 h 2060272"/>
              <a:gd name="connsiteX1" fmla="*/ 2004522 w 2004522"/>
              <a:gd name="connsiteY1" fmla="*/ 0 h 2060272"/>
              <a:gd name="connsiteX2" fmla="*/ 2004522 w 2004522"/>
              <a:gd name="connsiteY2" fmla="*/ 2060272 h 2060272"/>
              <a:gd name="connsiteX3" fmla="*/ 0 w 2004522"/>
              <a:gd name="connsiteY3" fmla="*/ 2060272 h 2060272"/>
            </a:gdLst>
            <a:ahLst/>
            <a:cxnLst>
              <a:cxn ang="0">
                <a:pos x="connsiteX0" y="connsiteY0"/>
              </a:cxn>
              <a:cxn ang="0">
                <a:pos x="connsiteX1" y="connsiteY1"/>
              </a:cxn>
              <a:cxn ang="0">
                <a:pos x="connsiteX2" y="connsiteY2"/>
              </a:cxn>
              <a:cxn ang="0">
                <a:pos x="connsiteX3" y="connsiteY3"/>
              </a:cxn>
            </a:cxnLst>
            <a:rect l="l" t="t" r="r" b="b"/>
            <a:pathLst>
              <a:path w="2004522" h="2060272">
                <a:moveTo>
                  <a:pt x="0" y="0"/>
                </a:moveTo>
                <a:lnTo>
                  <a:pt x="2004522" y="0"/>
                </a:lnTo>
                <a:lnTo>
                  <a:pt x="2004522" y="2060272"/>
                </a:lnTo>
                <a:lnTo>
                  <a:pt x="0" y="2060272"/>
                </a:lnTo>
                <a:close/>
              </a:path>
            </a:pathLst>
          </a:custGeom>
        </p:spPr>
        <p:txBody>
          <a:bodyPr wrap="square">
            <a:noAutofit/>
          </a:bodyPr>
          <a:lstStyle/>
          <a:p>
            <a:endParaRPr lang="en-US"/>
          </a:p>
        </p:txBody>
      </p:sp>
    </p:spTree>
    <p:extLst>
      <p:ext uri="{BB962C8B-B14F-4D97-AF65-F5344CB8AC3E}">
        <p14:creationId xmlns:p14="http://schemas.microsoft.com/office/powerpoint/2010/main" val="3854412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533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3859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93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B1C3608-BBBA-43ED-9405-245B7D8482C4}"/>
              </a:ext>
            </a:extLst>
          </p:cNvPr>
          <p:cNvSpPr>
            <a:spLocks noGrp="1"/>
          </p:cNvSpPr>
          <p:nvPr>
            <p:ph type="pic" sz="quarter" idx="10" hasCustomPrompt="1"/>
          </p:nvPr>
        </p:nvSpPr>
        <p:spPr>
          <a:xfrm>
            <a:off x="0" y="0"/>
            <a:ext cx="12192000" cy="6858000"/>
          </a:xfrm>
          <a:prstGeom prst="rect">
            <a:avLst/>
          </a:prstGeom>
          <a:noFill/>
        </p:spPr>
        <p:txBody>
          <a:bodyPr anchor="ctr"/>
          <a:lstStyle>
            <a:lvl1pPr marL="0" indent="0" algn="ctr">
              <a:buNone/>
              <a:defRPr sz="1600" b="1" i="0" baseline="0">
                <a:latin typeface="Source Sans Pro" charset="0"/>
                <a:ea typeface="Source Sans Pro" charset="0"/>
                <a:cs typeface="Source Sans Pro" charset="0"/>
              </a:defRPr>
            </a:lvl1pPr>
          </a:lstStyle>
          <a:p>
            <a:r>
              <a:rPr lang="en-US" dirty="0"/>
              <a:t>Drag &amp; Drop picture</a:t>
            </a:r>
          </a:p>
        </p:txBody>
      </p:sp>
    </p:spTree>
    <p:extLst>
      <p:ext uri="{BB962C8B-B14F-4D97-AF65-F5344CB8AC3E}">
        <p14:creationId xmlns:p14="http://schemas.microsoft.com/office/powerpoint/2010/main" val="34416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770DA21-8870-41C3-BF1F-0541276A16C8}"/>
              </a:ext>
            </a:extLst>
          </p:cNvPr>
          <p:cNvSpPr>
            <a:spLocks noGrp="1"/>
          </p:cNvSpPr>
          <p:nvPr>
            <p:ph type="pic" sz="quarter" idx="12" hasCustomPrompt="1"/>
          </p:nvPr>
        </p:nvSpPr>
        <p:spPr>
          <a:xfrm>
            <a:off x="5896306" y="0"/>
            <a:ext cx="3147847" cy="2285999"/>
          </a:xfrm>
          <a:prstGeom prst="rect">
            <a:avLst/>
          </a:prstGeom>
          <a:noFill/>
        </p:spPr>
        <p:txBody>
          <a:bodyPr anchor="ctr"/>
          <a:lstStyle>
            <a:lvl1pPr marL="0" indent="0" algn="ctr">
              <a:buNone/>
              <a:defRPr sz="1600" b="1" i="0" baseline="0">
                <a:latin typeface="Source Sans Pro" charset="0"/>
                <a:ea typeface="Source Sans Pro" charset="0"/>
                <a:cs typeface="Source Sans Pro" charset="0"/>
              </a:defRPr>
            </a:lvl1pPr>
          </a:lstStyle>
          <a:p>
            <a:r>
              <a:rPr lang="en-US" dirty="0"/>
              <a:t>Drag &amp; </a:t>
            </a:r>
            <a:r>
              <a:rPr lang="en-US"/>
              <a:t>Drop picture</a:t>
            </a:r>
          </a:p>
        </p:txBody>
      </p:sp>
      <p:sp>
        <p:nvSpPr>
          <p:cNvPr id="4" name="Picture Placeholder 2">
            <a:extLst>
              <a:ext uri="{FF2B5EF4-FFF2-40B4-BE49-F238E27FC236}">
                <a16:creationId xmlns:a16="http://schemas.microsoft.com/office/drawing/2014/main" id="{1AF234CA-7255-4058-A27D-EFA01F00E340}"/>
              </a:ext>
            </a:extLst>
          </p:cNvPr>
          <p:cNvSpPr>
            <a:spLocks noGrp="1"/>
          </p:cNvSpPr>
          <p:nvPr>
            <p:ph type="pic" sz="quarter" idx="13" hasCustomPrompt="1"/>
          </p:nvPr>
        </p:nvSpPr>
        <p:spPr>
          <a:xfrm>
            <a:off x="9044153" y="2285999"/>
            <a:ext cx="3147847" cy="2285999"/>
          </a:xfrm>
          <a:prstGeom prst="rect">
            <a:avLst/>
          </a:prstGeom>
          <a:noFill/>
        </p:spPr>
        <p:txBody>
          <a:bodyPr anchor="ctr"/>
          <a:lstStyle>
            <a:lvl1pPr marL="0" indent="0" algn="ctr">
              <a:buNone/>
              <a:defRPr sz="1600" b="1" i="0" baseline="0">
                <a:latin typeface="Source Sans Pro" charset="0"/>
                <a:ea typeface="Source Sans Pro" charset="0"/>
                <a:cs typeface="Source Sans Pro" charset="0"/>
              </a:defRPr>
            </a:lvl1pPr>
          </a:lstStyle>
          <a:p>
            <a:r>
              <a:rPr lang="en-US" dirty="0"/>
              <a:t>Drag &amp; </a:t>
            </a:r>
            <a:r>
              <a:rPr lang="en-US"/>
              <a:t>Drop picture</a:t>
            </a:r>
          </a:p>
        </p:txBody>
      </p:sp>
      <p:sp>
        <p:nvSpPr>
          <p:cNvPr id="5" name="Picture Placeholder 2">
            <a:extLst>
              <a:ext uri="{FF2B5EF4-FFF2-40B4-BE49-F238E27FC236}">
                <a16:creationId xmlns:a16="http://schemas.microsoft.com/office/drawing/2014/main" id="{4AF6C123-A1F8-40A5-A280-0D76C405006E}"/>
              </a:ext>
            </a:extLst>
          </p:cNvPr>
          <p:cNvSpPr>
            <a:spLocks noGrp="1"/>
          </p:cNvSpPr>
          <p:nvPr>
            <p:ph type="pic" sz="quarter" idx="14" hasCustomPrompt="1"/>
          </p:nvPr>
        </p:nvSpPr>
        <p:spPr>
          <a:xfrm>
            <a:off x="5896306" y="4572001"/>
            <a:ext cx="3147847" cy="2285999"/>
          </a:xfrm>
          <a:prstGeom prst="rect">
            <a:avLst/>
          </a:prstGeom>
          <a:noFill/>
        </p:spPr>
        <p:txBody>
          <a:bodyPr anchor="ctr"/>
          <a:lstStyle>
            <a:lvl1pPr marL="0" indent="0" algn="ctr">
              <a:buNone/>
              <a:defRPr sz="1600" b="1" i="0" baseline="0">
                <a:latin typeface="Source Sans Pro" charset="0"/>
                <a:ea typeface="Source Sans Pro" charset="0"/>
                <a:cs typeface="Source Sans Pro" charset="0"/>
              </a:defRPr>
            </a:lvl1pPr>
          </a:lstStyle>
          <a:p>
            <a:r>
              <a:rPr lang="en-US" dirty="0"/>
              <a:t>Drag &amp; </a:t>
            </a:r>
            <a:r>
              <a:rPr lang="en-US"/>
              <a:t>Drop picture</a:t>
            </a:r>
          </a:p>
        </p:txBody>
      </p:sp>
    </p:spTree>
    <p:extLst>
      <p:ext uri="{BB962C8B-B14F-4D97-AF65-F5344CB8AC3E}">
        <p14:creationId xmlns:p14="http://schemas.microsoft.com/office/powerpoint/2010/main" val="3211041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368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3440614"/>
      </p:ext>
    </p:extLst>
  </p:cSld>
  <p:clrMap bg1="lt1" tx1="dk1" bg2="lt2" tx2="dk2" accent1="accent1" accent2="accent2" accent3="accent3" accent4="accent4" accent5="accent5" accent6="accent6" hlink="hlink" folHlink="folHlink"/>
  <p:sldLayoutIdLst>
    <p:sldLayoutId id="2147483649" r:id="rId1"/>
    <p:sldLayoutId id="2147483688" r:id="rId2"/>
    <p:sldLayoutId id="2147483679" r:id="rId3"/>
    <p:sldLayoutId id="2147483678" r:id="rId4"/>
    <p:sldLayoutId id="2147483677" r:id="rId5"/>
    <p:sldLayoutId id="2147483676" r:id="rId6"/>
    <p:sldLayoutId id="2147483675" r:id="rId7"/>
    <p:sldLayoutId id="2147483674" r:id="rId8"/>
    <p:sldLayoutId id="2147483673" r:id="rId9"/>
    <p:sldLayoutId id="2147483672" r:id="rId10"/>
    <p:sldLayoutId id="2147483671" r:id="rId11"/>
    <p:sldLayoutId id="2147483670" r:id="rId12"/>
    <p:sldLayoutId id="2147483669" r:id="rId13"/>
    <p:sldLayoutId id="2147483668" r:id="rId14"/>
    <p:sldLayoutId id="2147483667" r:id="rId15"/>
    <p:sldLayoutId id="2147483665" r:id="rId16"/>
    <p:sldLayoutId id="2147483666" r:id="rId17"/>
    <p:sldLayoutId id="2147483664" r:id="rId18"/>
    <p:sldLayoutId id="2147483663" r:id="rId19"/>
    <p:sldLayoutId id="2147483662" r:id="rId20"/>
    <p:sldLayoutId id="2147483661" r:id="rId21"/>
    <p:sldLayoutId id="2147483660" r:id="rId22"/>
    <p:sldLayoutId id="2147483659" r:id="rId23"/>
    <p:sldLayoutId id="2147483657" r:id="rId24"/>
    <p:sldLayoutId id="2147483655" r:id="rId25"/>
    <p:sldLayoutId id="2147483652" r:id="rId26"/>
    <p:sldLayoutId id="2147483653" r:id="rId27"/>
    <p:sldLayoutId id="2147483684" r:id="rId2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p:nvPr/>
        </p:nvSpPr>
        <p:spPr>
          <a:xfrm>
            <a:off x="3632778" y="-7316"/>
            <a:ext cx="8423532" cy="6865316"/>
          </a:xfrm>
          <a:custGeom>
            <a:avLst/>
            <a:gdLst>
              <a:gd name="connsiteX0" fmla="*/ 0 w 4169664"/>
              <a:gd name="connsiteY0" fmla="*/ 0 h 6858000"/>
              <a:gd name="connsiteX1" fmla="*/ 4169664 w 4169664"/>
              <a:gd name="connsiteY1" fmla="*/ 0 h 6858000"/>
              <a:gd name="connsiteX2" fmla="*/ 4169664 w 4169664"/>
              <a:gd name="connsiteY2" fmla="*/ 6858000 h 6858000"/>
              <a:gd name="connsiteX3" fmla="*/ 0 w 4169664"/>
              <a:gd name="connsiteY3" fmla="*/ 6858000 h 6858000"/>
              <a:gd name="connsiteX4" fmla="*/ 0 w 4169664"/>
              <a:gd name="connsiteY4" fmla="*/ 0 h 6858000"/>
              <a:gd name="connsiteX0" fmla="*/ 1463040 w 4169664"/>
              <a:gd name="connsiteY0" fmla="*/ 58521 h 6858000"/>
              <a:gd name="connsiteX1" fmla="*/ 4169664 w 4169664"/>
              <a:gd name="connsiteY1" fmla="*/ 0 h 6858000"/>
              <a:gd name="connsiteX2" fmla="*/ 4169664 w 4169664"/>
              <a:gd name="connsiteY2" fmla="*/ 6858000 h 6858000"/>
              <a:gd name="connsiteX3" fmla="*/ 0 w 4169664"/>
              <a:gd name="connsiteY3" fmla="*/ 6858000 h 6858000"/>
              <a:gd name="connsiteX4" fmla="*/ 1463040 w 4169664"/>
              <a:gd name="connsiteY4" fmla="*/ 58521 h 6858000"/>
              <a:gd name="connsiteX0" fmla="*/ 1814170 w 4169664"/>
              <a:gd name="connsiteY0" fmla="*/ 0 h 6865316"/>
              <a:gd name="connsiteX1" fmla="*/ 4169664 w 4169664"/>
              <a:gd name="connsiteY1" fmla="*/ 7316 h 6865316"/>
              <a:gd name="connsiteX2" fmla="*/ 4169664 w 4169664"/>
              <a:gd name="connsiteY2" fmla="*/ 6865316 h 6865316"/>
              <a:gd name="connsiteX3" fmla="*/ 0 w 4169664"/>
              <a:gd name="connsiteY3" fmla="*/ 6865316 h 6865316"/>
              <a:gd name="connsiteX4" fmla="*/ 1814170 w 4169664"/>
              <a:gd name="connsiteY4" fmla="*/ 0 h 6865316"/>
              <a:gd name="connsiteX0" fmla="*/ 5091380 w 7446874"/>
              <a:gd name="connsiteY0" fmla="*/ 0 h 6865316"/>
              <a:gd name="connsiteX1" fmla="*/ 7446874 w 7446874"/>
              <a:gd name="connsiteY1" fmla="*/ 7316 h 6865316"/>
              <a:gd name="connsiteX2" fmla="*/ 7446874 w 7446874"/>
              <a:gd name="connsiteY2" fmla="*/ 6865316 h 6865316"/>
              <a:gd name="connsiteX3" fmla="*/ 0 w 7446874"/>
              <a:gd name="connsiteY3" fmla="*/ 6858000 h 6865316"/>
              <a:gd name="connsiteX4" fmla="*/ 5091380 w 7446874"/>
              <a:gd name="connsiteY4" fmla="*/ 0 h 6865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6874" h="6865316">
                <a:moveTo>
                  <a:pt x="5091380" y="0"/>
                </a:moveTo>
                <a:lnTo>
                  <a:pt x="7446874" y="7316"/>
                </a:lnTo>
                <a:lnTo>
                  <a:pt x="7446874" y="6865316"/>
                </a:lnTo>
                <a:lnTo>
                  <a:pt x="0" y="6858000"/>
                </a:lnTo>
                <a:lnTo>
                  <a:pt x="5091380" y="0"/>
                </a:lnTo>
                <a:close/>
              </a:path>
            </a:pathLst>
          </a:cu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743986" y="-7316"/>
            <a:ext cx="7446874" cy="6865316"/>
          </a:xfrm>
          <a:custGeom>
            <a:avLst/>
            <a:gdLst>
              <a:gd name="connsiteX0" fmla="*/ 0 w 4169664"/>
              <a:gd name="connsiteY0" fmla="*/ 0 h 6858000"/>
              <a:gd name="connsiteX1" fmla="*/ 4169664 w 4169664"/>
              <a:gd name="connsiteY1" fmla="*/ 0 h 6858000"/>
              <a:gd name="connsiteX2" fmla="*/ 4169664 w 4169664"/>
              <a:gd name="connsiteY2" fmla="*/ 6858000 h 6858000"/>
              <a:gd name="connsiteX3" fmla="*/ 0 w 4169664"/>
              <a:gd name="connsiteY3" fmla="*/ 6858000 h 6858000"/>
              <a:gd name="connsiteX4" fmla="*/ 0 w 4169664"/>
              <a:gd name="connsiteY4" fmla="*/ 0 h 6858000"/>
              <a:gd name="connsiteX0" fmla="*/ 1463040 w 4169664"/>
              <a:gd name="connsiteY0" fmla="*/ 58521 h 6858000"/>
              <a:gd name="connsiteX1" fmla="*/ 4169664 w 4169664"/>
              <a:gd name="connsiteY1" fmla="*/ 0 h 6858000"/>
              <a:gd name="connsiteX2" fmla="*/ 4169664 w 4169664"/>
              <a:gd name="connsiteY2" fmla="*/ 6858000 h 6858000"/>
              <a:gd name="connsiteX3" fmla="*/ 0 w 4169664"/>
              <a:gd name="connsiteY3" fmla="*/ 6858000 h 6858000"/>
              <a:gd name="connsiteX4" fmla="*/ 1463040 w 4169664"/>
              <a:gd name="connsiteY4" fmla="*/ 58521 h 6858000"/>
              <a:gd name="connsiteX0" fmla="*/ 1814170 w 4169664"/>
              <a:gd name="connsiteY0" fmla="*/ 0 h 6865316"/>
              <a:gd name="connsiteX1" fmla="*/ 4169664 w 4169664"/>
              <a:gd name="connsiteY1" fmla="*/ 7316 h 6865316"/>
              <a:gd name="connsiteX2" fmla="*/ 4169664 w 4169664"/>
              <a:gd name="connsiteY2" fmla="*/ 6865316 h 6865316"/>
              <a:gd name="connsiteX3" fmla="*/ 0 w 4169664"/>
              <a:gd name="connsiteY3" fmla="*/ 6865316 h 6865316"/>
              <a:gd name="connsiteX4" fmla="*/ 1814170 w 4169664"/>
              <a:gd name="connsiteY4" fmla="*/ 0 h 6865316"/>
              <a:gd name="connsiteX0" fmla="*/ 5091380 w 7446874"/>
              <a:gd name="connsiteY0" fmla="*/ 0 h 6865316"/>
              <a:gd name="connsiteX1" fmla="*/ 7446874 w 7446874"/>
              <a:gd name="connsiteY1" fmla="*/ 7316 h 6865316"/>
              <a:gd name="connsiteX2" fmla="*/ 7446874 w 7446874"/>
              <a:gd name="connsiteY2" fmla="*/ 6865316 h 6865316"/>
              <a:gd name="connsiteX3" fmla="*/ 0 w 7446874"/>
              <a:gd name="connsiteY3" fmla="*/ 6858000 h 6865316"/>
              <a:gd name="connsiteX4" fmla="*/ 5091380 w 7446874"/>
              <a:gd name="connsiteY4" fmla="*/ 0 h 6865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6874" h="6865316">
                <a:moveTo>
                  <a:pt x="5091380" y="0"/>
                </a:moveTo>
                <a:lnTo>
                  <a:pt x="7446874" y="7316"/>
                </a:lnTo>
                <a:lnTo>
                  <a:pt x="7446874" y="6865316"/>
                </a:lnTo>
                <a:lnTo>
                  <a:pt x="0" y="6858000"/>
                </a:lnTo>
                <a:lnTo>
                  <a:pt x="5091380" y="0"/>
                </a:lnTo>
                <a:close/>
              </a:path>
            </a:pathLst>
          </a:custGeom>
          <a:solidFill>
            <a:srgbClr val="FFC6B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Placeholder 3">
            <a:extLst>
              <a:ext uri="{FF2B5EF4-FFF2-40B4-BE49-F238E27FC236}">
                <a16:creationId xmlns:a16="http://schemas.microsoft.com/office/drawing/2014/main" id="{0FF35F6D-BF20-4DC2-8D07-6F6F3A34427E}"/>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a:stretch/>
        </p:blipFill>
        <p:spPr>
          <a:xfrm>
            <a:off x="-36000" y="-13843"/>
            <a:ext cx="12274550" cy="6898041"/>
          </a:xfrm>
        </p:spPr>
      </p:pic>
      <p:sp>
        <p:nvSpPr>
          <p:cNvPr id="11" name="Title 7">
            <a:extLst>
              <a:ext uri="{FF2B5EF4-FFF2-40B4-BE49-F238E27FC236}">
                <a16:creationId xmlns:a16="http://schemas.microsoft.com/office/drawing/2014/main" id="{11E59590-6398-477C-A70F-8870F4974B19}"/>
              </a:ext>
            </a:extLst>
          </p:cNvPr>
          <p:cNvSpPr txBox="1">
            <a:spLocks/>
          </p:cNvSpPr>
          <p:nvPr/>
        </p:nvSpPr>
        <p:spPr>
          <a:xfrm>
            <a:off x="485071" y="4332678"/>
            <a:ext cx="3862387" cy="1310600"/>
          </a:xfrm>
          <a:prstGeom prst="rect">
            <a:avLst/>
          </a:prstGeom>
        </p:spPr>
        <p:txBody>
          <a:bodyPr vert="horz" lIns="91440" tIns="45720" rIns="91440" bIns="45720" rtlCol="0" anchor="ctr">
            <a:normAutofit fontScale="4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800" dirty="0">
                <a:solidFill>
                  <a:schemeClr val="tx1">
                    <a:lumMod val="75000"/>
                    <a:lumOff val="25000"/>
                  </a:schemeClr>
                </a:solidFill>
                <a:latin typeface="Times New Roman" panose="02020603050405020304" pitchFamily="18" charset="0"/>
                <a:ea typeface="Roboto" panose="02000000000000000000" pitchFamily="2" charset="0"/>
                <a:cs typeface="Times New Roman" panose="02020603050405020304" pitchFamily="18" charset="0"/>
              </a:rPr>
              <a:t>SOCIAL MEDIA AND ME</a:t>
            </a:r>
          </a:p>
        </p:txBody>
      </p:sp>
      <p:sp>
        <p:nvSpPr>
          <p:cNvPr id="13" name="TextBox 12">
            <a:extLst>
              <a:ext uri="{FF2B5EF4-FFF2-40B4-BE49-F238E27FC236}">
                <a16:creationId xmlns:a16="http://schemas.microsoft.com/office/drawing/2014/main" id="{E22CFAF4-C942-488C-A15B-B3547CC45770}"/>
              </a:ext>
            </a:extLst>
          </p:cNvPr>
          <p:cNvSpPr txBox="1"/>
          <p:nvPr/>
        </p:nvSpPr>
        <p:spPr>
          <a:xfrm>
            <a:off x="1346892" y="5489389"/>
            <a:ext cx="2332305" cy="307777"/>
          </a:xfrm>
          <a:prstGeom prst="rect">
            <a:avLst/>
          </a:prstGeom>
          <a:noFill/>
        </p:spPr>
        <p:txBody>
          <a:bodyPr wrap="none" rtlCol="0">
            <a:spAutoFit/>
          </a:bodyPr>
          <a:lstStyle/>
          <a:p>
            <a:r>
              <a:rPr lang="en-CA" sz="1400" spc="600" dirty="0">
                <a:solidFill>
                  <a:schemeClr val="tx1">
                    <a:lumMod val="75000"/>
                    <a:lumOff val="25000"/>
                  </a:schemeClr>
                </a:solidFill>
                <a:latin typeface="Source Sans Pro" panose="020B0503030403020204" pitchFamily="34" charset="0"/>
                <a:ea typeface="Source Sans Pro" panose="020B0503030403020204" pitchFamily="34" charset="0"/>
              </a:rPr>
              <a:t>a DL10 project</a:t>
            </a:r>
            <a:endParaRPr lang="id-ID" sz="1400" spc="600" dirty="0">
              <a:solidFill>
                <a:schemeClr val="tx1">
                  <a:lumMod val="75000"/>
                  <a:lumOff val="25000"/>
                </a:schemeClr>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12042755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688BA6-5152-4B93-9CCA-703CE274AC15}"/>
              </a:ext>
            </a:extLst>
          </p:cNvPr>
          <p:cNvSpPr/>
          <p:nvPr/>
        </p:nvSpPr>
        <p:spPr>
          <a:xfrm>
            <a:off x="10096500" y="2757100"/>
            <a:ext cx="2114971" cy="1343797"/>
          </a:xfrm>
          <a:prstGeom prst="rect">
            <a:avLst/>
          </a:pr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44C1DD4E-EA3C-4F3F-9165-AC4BE93D5A56}"/>
              </a:ext>
            </a:extLst>
          </p:cNvPr>
          <p:cNvSpPr/>
          <p:nvPr/>
        </p:nvSpPr>
        <p:spPr>
          <a:xfrm>
            <a:off x="0" y="2757100"/>
            <a:ext cx="3410371" cy="1343797"/>
          </a:xfrm>
          <a:prstGeom prst="rect">
            <a:avLst/>
          </a:pr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DBA0C5B-9287-4F57-8634-42CD39C8AC3C}"/>
              </a:ext>
            </a:extLst>
          </p:cNvPr>
          <p:cNvSpPr txBox="1"/>
          <p:nvPr/>
        </p:nvSpPr>
        <p:spPr>
          <a:xfrm>
            <a:off x="1460542" y="2542601"/>
            <a:ext cx="3899654" cy="1772793"/>
          </a:xfrm>
          <a:prstGeom prst="rect">
            <a:avLst/>
          </a:prstGeom>
          <a:noFill/>
        </p:spPr>
        <p:txBody>
          <a:bodyPr wrap="square" lIns="0" tIns="0" rIns="0" bIns="0" rtlCol="0">
            <a:spAutoFit/>
          </a:bodyPr>
          <a:lstStyle/>
          <a:p>
            <a:pPr algn="ctr">
              <a:lnSpc>
                <a:spcPct val="80000"/>
              </a:lnSpc>
            </a:pPr>
            <a:r>
              <a:rPr lang="en-US" sz="3600" b="1" dirty="0">
                <a:solidFill>
                  <a:schemeClr val="tx1">
                    <a:lumMod val="75000"/>
                    <a:lumOff val="25000"/>
                  </a:schemeClr>
                </a:solidFill>
                <a:latin typeface="Times New Roman" panose="02020603050405020304" pitchFamily="18" charset="0"/>
                <a:ea typeface="Titillium Light" charset="0"/>
                <a:cs typeface="Times New Roman" panose="02020603050405020304" pitchFamily="18" charset="0"/>
              </a:rPr>
              <a:t>What value might be derived from this type of social interaction?</a:t>
            </a:r>
          </a:p>
        </p:txBody>
      </p:sp>
      <p:sp>
        <p:nvSpPr>
          <p:cNvPr id="5" name="TextBox 4">
            <a:extLst>
              <a:ext uri="{FF2B5EF4-FFF2-40B4-BE49-F238E27FC236}">
                <a16:creationId xmlns:a16="http://schemas.microsoft.com/office/drawing/2014/main" id="{4161BEB3-3F83-424A-92D9-2233482D5A76}"/>
              </a:ext>
            </a:extLst>
          </p:cNvPr>
          <p:cNvSpPr txBox="1"/>
          <p:nvPr/>
        </p:nvSpPr>
        <p:spPr>
          <a:xfrm>
            <a:off x="7522737" y="1735940"/>
            <a:ext cx="4308088" cy="3386120"/>
          </a:xfrm>
          <a:prstGeom prst="rect">
            <a:avLst/>
          </a:prstGeom>
          <a:noFill/>
        </p:spPr>
        <p:txBody>
          <a:bodyPr wrap="square" lIns="0" tIns="0" rIns="91440" bIns="0" rtlCol="0">
            <a:spAutoFit/>
          </a:bodyPr>
          <a:lstStyle/>
          <a:p>
            <a:pPr algn="just">
              <a:lnSpc>
                <a:spcPct val="200000"/>
              </a:lnSpc>
            </a:pPr>
            <a:r>
              <a:rPr lang="en-US" sz="1400" dirty="0">
                <a:solidFill>
                  <a:schemeClr val="tx1">
                    <a:alpha val="70000"/>
                  </a:schemeClr>
                </a:solidFill>
                <a:latin typeface="Source Sans Pro" panose="020B0503030403020204" pitchFamily="34" charset="0"/>
                <a:ea typeface="Roboto Light" charset="0"/>
                <a:cs typeface="Roboto Light" charset="0"/>
              </a:rPr>
              <a:t>These social interactions are almost all about raising one’s own reputation score. This reputation system might have originally been intended as a way of gauging someone’s social skills or overall “trustworthiness”. Some might see this kind of social interaction as a more straightforward system; after all, reputation already</a:t>
            </a:r>
            <a:r>
              <a:rPr lang="en-US" sz="1400" b="1" dirty="0">
                <a:solidFill>
                  <a:schemeClr val="tx1">
                    <a:alpha val="70000"/>
                  </a:schemeClr>
                </a:solidFill>
                <a:latin typeface="Source Sans Pro" panose="020B0503030403020204" pitchFamily="34" charset="0"/>
                <a:ea typeface="Roboto Light" charset="0"/>
                <a:cs typeface="Roboto Light" charset="0"/>
              </a:rPr>
              <a:t> </a:t>
            </a:r>
            <a:r>
              <a:rPr lang="en-US" sz="1400" dirty="0">
                <a:solidFill>
                  <a:schemeClr val="tx1">
                    <a:alpha val="70000"/>
                  </a:schemeClr>
                </a:solidFill>
                <a:latin typeface="Source Sans Pro" panose="020B0503030403020204" pitchFamily="34" charset="0"/>
                <a:ea typeface="Roboto Light" charset="0"/>
                <a:cs typeface="Roboto Light" charset="0"/>
              </a:rPr>
              <a:t>existed, but assigning a number to it may make this clearer.</a:t>
            </a:r>
          </a:p>
        </p:txBody>
      </p:sp>
      <p:sp>
        <p:nvSpPr>
          <p:cNvPr id="9" name="TextBox 8">
            <a:extLst>
              <a:ext uri="{FF2B5EF4-FFF2-40B4-BE49-F238E27FC236}">
                <a16:creationId xmlns:a16="http://schemas.microsoft.com/office/drawing/2014/main" id="{4FB7FCFD-8038-4CBD-B120-EC444DCA0B92}"/>
              </a:ext>
            </a:extLst>
          </p:cNvPr>
          <p:cNvSpPr txBox="1"/>
          <p:nvPr/>
        </p:nvSpPr>
        <p:spPr>
          <a:xfrm>
            <a:off x="0" y="6488668"/>
            <a:ext cx="1400175" cy="369332"/>
          </a:xfrm>
          <a:prstGeom prst="rect">
            <a:avLst/>
          </a:prstGeom>
          <a:noFill/>
        </p:spPr>
        <p:txBody>
          <a:bodyPr wrap="square" rtlCol="0">
            <a:spAutoFit/>
          </a:bodyPr>
          <a:lstStyle/>
          <a:p>
            <a:r>
              <a:rPr lang="en-US" b="1" dirty="0">
                <a:solidFill>
                  <a:schemeClr val="tx1">
                    <a:lumMod val="75000"/>
                    <a:lumOff val="25000"/>
                  </a:schemeClr>
                </a:solidFill>
                <a:latin typeface="Times New Roman" panose="02020603050405020304" pitchFamily="18" charset="0"/>
                <a:cs typeface="Times New Roman" panose="02020603050405020304" pitchFamily="18" charset="0"/>
              </a:rPr>
              <a:t>SECTION 3</a:t>
            </a:r>
            <a:endParaRPr lang="en-CA" dirty="0"/>
          </a:p>
        </p:txBody>
      </p:sp>
      <p:sp>
        <p:nvSpPr>
          <p:cNvPr id="10" name="Shape 3717">
            <a:extLst>
              <a:ext uri="{FF2B5EF4-FFF2-40B4-BE49-F238E27FC236}">
                <a16:creationId xmlns:a16="http://schemas.microsoft.com/office/drawing/2014/main" id="{40998122-CA87-49FF-8EDE-222A05B89D28}"/>
              </a:ext>
            </a:extLst>
          </p:cNvPr>
          <p:cNvSpPr/>
          <p:nvPr/>
        </p:nvSpPr>
        <p:spPr>
          <a:xfrm>
            <a:off x="1040824" y="1835402"/>
            <a:ext cx="4739091" cy="4269834"/>
          </a:xfrm>
          <a:custGeom>
            <a:avLst/>
            <a:gdLst/>
            <a:ahLst/>
            <a:cxnLst>
              <a:cxn ang="0">
                <a:pos x="wd2" y="hd2"/>
              </a:cxn>
              <a:cxn ang="5400000">
                <a:pos x="wd2" y="hd2"/>
              </a:cxn>
              <a:cxn ang="10800000">
                <a:pos x="wd2" y="hd2"/>
              </a:cxn>
              <a:cxn ang="16200000">
                <a:pos x="wd2" y="hd2"/>
              </a:cxn>
            </a:cxnLst>
            <a:rect l="0" t="0" r="r" b="b"/>
            <a:pathLst>
              <a:path w="21600" h="21600" extrusionOk="0">
                <a:moveTo>
                  <a:pt x="20618" y="14727"/>
                </a:moveTo>
                <a:lnTo>
                  <a:pt x="982" y="14727"/>
                </a:lnTo>
                <a:lnTo>
                  <a:pt x="982" y="1964"/>
                </a:lnTo>
                <a:cubicBezTo>
                  <a:pt x="982" y="1422"/>
                  <a:pt x="1422" y="982"/>
                  <a:pt x="1964" y="982"/>
                </a:cubicBezTo>
                <a:lnTo>
                  <a:pt x="19636" y="982"/>
                </a:lnTo>
                <a:cubicBezTo>
                  <a:pt x="20178" y="982"/>
                  <a:pt x="20618" y="1422"/>
                  <a:pt x="20618" y="1964"/>
                </a:cubicBezTo>
                <a:cubicBezTo>
                  <a:pt x="20618" y="1964"/>
                  <a:pt x="20618" y="14727"/>
                  <a:pt x="20618" y="14727"/>
                </a:cubicBezTo>
                <a:close/>
                <a:moveTo>
                  <a:pt x="20618" y="16691"/>
                </a:moveTo>
                <a:cubicBezTo>
                  <a:pt x="20618" y="17233"/>
                  <a:pt x="20178" y="17673"/>
                  <a:pt x="19636" y="17673"/>
                </a:cubicBezTo>
                <a:lnTo>
                  <a:pt x="1964" y="17673"/>
                </a:lnTo>
                <a:cubicBezTo>
                  <a:pt x="1422" y="17673"/>
                  <a:pt x="982" y="17233"/>
                  <a:pt x="982" y="16691"/>
                </a:cubicBezTo>
                <a:lnTo>
                  <a:pt x="982" y="15709"/>
                </a:lnTo>
                <a:lnTo>
                  <a:pt x="20618" y="15709"/>
                </a:lnTo>
                <a:cubicBezTo>
                  <a:pt x="20618" y="15709"/>
                  <a:pt x="20618" y="16691"/>
                  <a:pt x="20618" y="16691"/>
                </a:cubicBezTo>
                <a:close/>
                <a:moveTo>
                  <a:pt x="11782" y="20618"/>
                </a:moveTo>
                <a:lnTo>
                  <a:pt x="9818" y="20618"/>
                </a:lnTo>
                <a:lnTo>
                  <a:pt x="9818" y="18655"/>
                </a:lnTo>
                <a:lnTo>
                  <a:pt x="11782" y="18655"/>
                </a:lnTo>
                <a:cubicBezTo>
                  <a:pt x="11782" y="18655"/>
                  <a:pt x="11782" y="20618"/>
                  <a:pt x="11782" y="20618"/>
                </a:cubicBezTo>
                <a:close/>
                <a:moveTo>
                  <a:pt x="19636" y="0"/>
                </a:moveTo>
                <a:lnTo>
                  <a:pt x="1964" y="0"/>
                </a:lnTo>
                <a:cubicBezTo>
                  <a:pt x="879" y="0"/>
                  <a:pt x="0" y="879"/>
                  <a:pt x="0" y="1964"/>
                </a:cubicBezTo>
                <a:lnTo>
                  <a:pt x="0" y="16691"/>
                </a:lnTo>
                <a:cubicBezTo>
                  <a:pt x="0" y="17775"/>
                  <a:pt x="879" y="18655"/>
                  <a:pt x="1964" y="18655"/>
                </a:cubicBezTo>
                <a:lnTo>
                  <a:pt x="8836" y="18655"/>
                </a:lnTo>
                <a:lnTo>
                  <a:pt x="8836" y="20618"/>
                </a:lnTo>
                <a:lnTo>
                  <a:pt x="7364" y="20618"/>
                </a:lnTo>
                <a:cubicBezTo>
                  <a:pt x="7092" y="20618"/>
                  <a:pt x="6873" y="20839"/>
                  <a:pt x="6873" y="21109"/>
                </a:cubicBezTo>
                <a:cubicBezTo>
                  <a:pt x="6873" y="21380"/>
                  <a:pt x="7092" y="21600"/>
                  <a:pt x="7364" y="21600"/>
                </a:cubicBezTo>
                <a:lnTo>
                  <a:pt x="14236" y="21600"/>
                </a:lnTo>
                <a:cubicBezTo>
                  <a:pt x="14508" y="21600"/>
                  <a:pt x="14727" y="21380"/>
                  <a:pt x="14727" y="21109"/>
                </a:cubicBezTo>
                <a:cubicBezTo>
                  <a:pt x="14727" y="20839"/>
                  <a:pt x="14508" y="20618"/>
                  <a:pt x="14236" y="20618"/>
                </a:cubicBezTo>
                <a:lnTo>
                  <a:pt x="12764" y="20618"/>
                </a:lnTo>
                <a:lnTo>
                  <a:pt x="12764" y="18655"/>
                </a:lnTo>
                <a:lnTo>
                  <a:pt x="19636" y="18655"/>
                </a:lnTo>
                <a:cubicBezTo>
                  <a:pt x="20721" y="18655"/>
                  <a:pt x="21600" y="17775"/>
                  <a:pt x="21600" y="16691"/>
                </a:cubicBezTo>
                <a:lnTo>
                  <a:pt x="21600" y="1964"/>
                </a:lnTo>
                <a:cubicBezTo>
                  <a:pt x="21600" y="879"/>
                  <a:pt x="20721" y="0"/>
                  <a:pt x="19636" y="0"/>
                </a:cubicBezTo>
              </a:path>
            </a:pathLst>
          </a:custGeom>
          <a:solidFill>
            <a:schemeClr val="tx1"/>
          </a:solidFill>
          <a:ln w="12700">
            <a:miter lim="400000"/>
          </a:ln>
        </p:spPr>
        <p:txBody>
          <a:bodyPr lIns="38100" tIns="38100" rIns="38100" bIns="38100" anchor="ctr"/>
          <a:lstStyle/>
          <a:p>
            <a:endParaRPr dirty="0">
              <a:solidFill>
                <a:prstClr val="black"/>
              </a:solidFill>
            </a:endParaRPr>
          </a:p>
        </p:txBody>
      </p:sp>
    </p:spTree>
    <p:extLst>
      <p:ext uri="{BB962C8B-B14F-4D97-AF65-F5344CB8AC3E}">
        <p14:creationId xmlns:p14="http://schemas.microsoft.com/office/powerpoint/2010/main" val="8611651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688BA6-5152-4B93-9CCA-703CE274AC15}"/>
              </a:ext>
            </a:extLst>
          </p:cNvPr>
          <p:cNvSpPr/>
          <p:nvPr/>
        </p:nvSpPr>
        <p:spPr>
          <a:xfrm>
            <a:off x="10096500" y="2757100"/>
            <a:ext cx="2114971" cy="1343797"/>
          </a:xfrm>
          <a:prstGeom prst="rect">
            <a:avLst/>
          </a:pr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44C1DD4E-EA3C-4F3F-9165-AC4BE93D5A56}"/>
              </a:ext>
            </a:extLst>
          </p:cNvPr>
          <p:cNvSpPr/>
          <p:nvPr/>
        </p:nvSpPr>
        <p:spPr>
          <a:xfrm>
            <a:off x="0" y="2757100"/>
            <a:ext cx="3410371" cy="1343797"/>
          </a:xfrm>
          <a:prstGeom prst="rect">
            <a:avLst/>
          </a:pr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DBA0C5B-9287-4F57-8634-42CD39C8AC3C}"/>
              </a:ext>
            </a:extLst>
          </p:cNvPr>
          <p:cNvSpPr txBox="1"/>
          <p:nvPr/>
        </p:nvSpPr>
        <p:spPr>
          <a:xfrm>
            <a:off x="1460542" y="2321002"/>
            <a:ext cx="3899654" cy="2215991"/>
          </a:xfrm>
          <a:prstGeom prst="rect">
            <a:avLst/>
          </a:prstGeom>
          <a:noFill/>
        </p:spPr>
        <p:txBody>
          <a:bodyPr wrap="square" lIns="0" tIns="0" rIns="0" bIns="0" rtlCol="0">
            <a:spAutoFit/>
          </a:bodyPr>
          <a:lstStyle/>
          <a:p>
            <a:pPr algn="ctr">
              <a:lnSpc>
                <a:spcPct val="80000"/>
              </a:lnSpc>
            </a:pPr>
            <a:r>
              <a:rPr lang="en-US" sz="3600" b="1" dirty="0">
                <a:solidFill>
                  <a:schemeClr val="tx1">
                    <a:lumMod val="75000"/>
                    <a:lumOff val="25000"/>
                  </a:schemeClr>
                </a:solidFill>
                <a:latin typeface="Times New Roman" panose="02020603050405020304" pitchFamily="18" charset="0"/>
                <a:ea typeface="Titillium Light" charset="0"/>
                <a:cs typeface="Times New Roman" panose="02020603050405020304" pitchFamily="18" charset="0"/>
              </a:rPr>
              <a:t>How are social interactions changed in the world of these clips?</a:t>
            </a:r>
          </a:p>
        </p:txBody>
      </p:sp>
      <p:sp>
        <p:nvSpPr>
          <p:cNvPr id="5" name="TextBox 4">
            <a:extLst>
              <a:ext uri="{FF2B5EF4-FFF2-40B4-BE49-F238E27FC236}">
                <a16:creationId xmlns:a16="http://schemas.microsoft.com/office/drawing/2014/main" id="{4161BEB3-3F83-424A-92D9-2233482D5A76}"/>
              </a:ext>
            </a:extLst>
          </p:cNvPr>
          <p:cNvSpPr txBox="1"/>
          <p:nvPr/>
        </p:nvSpPr>
        <p:spPr>
          <a:xfrm>
            <a:off x="7522737" y="1951384"/>
            <a:ext cx="4308088" cy="2955233"/>
          </a:xfrm>
          <a:prstGeom prst="rect">
            <a:avLst/>
          </a:prstGeom>
          <a:noFill/>
        </p:spPr>
        <p:txBody>
          <a:bodyPr wrap="square" lIns="0" tIns="0" rIns="91440" bIns="0" rtlCol="0">
            <a:spAutoFit/>
          </a:bodyPr>
          <a:lstStyle/>
          <a:p>
            <a:pPr algn="just">
              <a:lnSpc>
                <a:spcPct val="200000"/>
              </a:lnSpc>
            </a:pPr>
            <a:r>
              <a:rPr lang="en-US" sz="1400" dirty="0">
                <a:solidFill>
                  <a:schemeClr val="tx1">
                    <a:alpha val="70000"/>
                  </a:schemeClr>
                </a:solidFill>
                <a:latin typeface="Source Sans Pro" panose="020B0503030403020204" pitchFamily="34" charset="0"/>
                <a:ea typeface="Roboto Light" charset="0"/>
                <a:cs typeface="Roboto Light" charset="0"/>
              </a:rPr>
              <a:t>In these clips, almost all social interactions have become blatantly performative ways of raising one’s social rating score. Though the system is based off today’s concept of reputation, it’s taken to an extreme. Social standing and others’ opinions of the main character are based completely on numbers rather than human qualities or personality traits.</a:t>
            </a:r>
          </a:p>
        </p:txBody>
      </p:sp>
      <p:sp>
        <p:nvSpPr>
          <p:cNvPr id="9" name="TextBox 8">
            <a:extLst>
              <a:ext uri="{FF2B5EF4-FFF2-40B4-BE49-F238E27FC236}">
                <a16:creationId xmlns:a16="http://schemas.microsoft.com/office/drawing/2014/main" id="{4FB7FCFD-8038-4CBD-B120-EC444DCA0B92}"/>
              </a:ext>
            </a:extLst>
          </p:cNvPr>
          <p:cNvSpPr txBox="1"/>
          <p:nvPr/>
        </p:nvSpPr>
        <p:spPr>
          <a:xfrm>
            <a:off x="0" y="6488668"/>
            <a:ext cx="1400175" cy="369332"/>
          </a:xfrm>
          <a:prstGeom prst="rect">
            <a:avLst/>
          </a:prstGeom>
          <a:noFill/>
        </p:spPr>
        <p:txBody>
          <a:bodyPr wrap="square" rtlCol="0">
            <a:spAutoFit/>
          </a:bodyPr>
          <a:lstStyle/>
          <a:p>
            <a:r>
              <a:rPr lang="en-US" b="1" dirty="0">
                <a:solidFill>
                  <a:schemeClr val="tx1">
                    <a:lumMod val="75000"/>
                    <a:lumOff val="25000"/>
                  </a:schemeClr>
                </a:solidFill>
                <a:latin typeface="Times New Roman" panose="02020603050405020304" pitchFamily="18" charset="0"/>
                <a:cs typeface="Times New Roman" panose="02020603050405020304" pitchFamily="18" charset="0"/>
              </a:rPr>
              <a:t>SECTION 3</a:t>
            </a:r>
            <a:endParaRPr lang="en-CA" dirty="0"/>
          </a:p>
        </p:txBody>
      </p:sp>
      <p:sp>
        <p:nvSpPr>
          <p:cNvPr id="10" name="Shape 3717">
            <a:extLst>
              <a:ext uri="{FF2B5EF4-FFF2-40B4-BE49-F238E27FC236}">
                <a16:creationId xmlns:a16="http://schemas.microsoft.com/office/drawing/2014/main" id="{40998122-CA87-49FF-8EDE-222A05B89D28}"/>
              </a:ext>
            </a:extLst>
          </p:cNvPr>
          <p:cNvSpPr/>
          <p:nvPr/>
        </p:nvSpPr>
        <p:spPr>
          <a:xfrm>
            <a:off x="1040824" y="1835402"/>
            <a:ext cx="4739091" cy="4269834"/>
          </a:xfrm>
          <a:custGeom>
            <a:avLst/>
            <a:gdLst/>
            <a:ahLst/>
            <a:cxnLst>
              <a:cxn ang="0">
                <a:pos x="wd2" y="hd2"/>
              </a:cxn>
              <a:cxn ang="5400000">
                <a:pos x="wd2" y="hd2"/>
              </a:cxn>
              <a:cxn ang="10800000">
                <a:pos x="wd2" y="hd2"/>
              </a:cxn>
              <a:cxn ang="16200000">
                <a:pos x="wd2" y="hd2"/>
              </a:cxn>
            </a:cxnLst>
            <a:rect l="0" t="0" r="r" b="b"/>
            <a:pathLst>
              <a:path w="21600" h="21600" extrusionOk="0">
                <a:moveTo>
                  <a:pt x="20618" y="14727"/>
                </a:moveTo>
                <a:lnTo>
                  <a:pt x="982" y="14727"/>
                </a:lnTo>
                <a:lnTo>
                  <a:pt x="982" y="1964"/>
                </a:lnTo>
                <a:cubicBezTo>
                  <a:pt x="982" y="1422"/>
                  <a:pt x="1422" y="982"/>
                  <a:pt x="1964" y="982"/>
                </a:cubicBezTo>
                <a:lnTo>
                  <a:pt x="19636" y="982"/>
                </a:lnTo>
                <a:cubicBezTo>
                  <a:pt x="20178" y="982"/>
                  <a:pt x="20618" y="1422"/>
                  <a:pt x="20618" y="1964"/>
                </a:cubicBezTo>
                <a:cubicBezTo>
                  <a:pt x="20618" y="1964"/>
                  <a:pt x="20618" y="14727"/>
                  <a:pt x="20618" y="14727"/>
                </a:cubicBezTo>
                <a:close/>
                <a:moveTo>
                  <a:pt x="20618" y="16691"/>
                </a:moveTo>
                <a:cubicBezTo>
                  <a:pt x="20618" y="17233"/>
                  <a:pt x="20178" y="17673"/>
                  <a:pt x="19636" y="17673"/>
                </a:cubicBezTo>
                <a:lnTo>
                  <a:pt x="1964" y="17673"/>
                </a:lnTo>
                <a:cubicBezTo>
                  <a:pt x="1422" y="17673"/>
                  <a:pt x="982" y="17233"/>
                  <a:pt x="982" y="16691"/>
                </a:cubicBezTo>
                <a:lnTo>
                  <a:pt x="982" y="15709"/>
                </a:lnTo>
                <a:lnTo>
                  <a:pt x="20618" y="15709"/>
                </a:lnTo>
                <a:cubicBezTo>
                  <a:pt x="20618" y="15709"/>
                  <a:pt x="20618" y="16691"/>
                  <a:pt x="20618" y="16691"/>
                </a:cubicBezTo>
                <a:close/>
                <a:moveTo>
                  <a:pt x="11782" y="20618"/>
                </a:moveTo>
                <a:lnTo>
                  <a:pt x="9818" y="20618"/>
                </a:lnTo>
                <a:lnTo>
                  <a:pt x="9818" y="18655"/>
                </a:lnTo>
                <a:lnTo>
                  <a:pt x="11782" y="18655"/>
                </a:lnTo>
                <a:cubicBezTo>
                  <a:pt x="11782" y="18655"/>
                  <a:pt x="11782" y="20618"/>
                  <a:pt x="11782" y="20618"/>
                </a:cubicBezTo>
                <a:close/>
                <a:moveTo>
                  <a:pt x="19636" y="0"/>
                </a:moveTo>
                <a:lnTo>
                  <a:pt x="1964" y="0"/>
                </a:lnTo>
                <a:cubicBezTo>
                  <a:pt x="879" y="0"/>
                  <a:pt x="0" y="879"/>
                  <a:pt x="0" y="1964"/>
                </a:cubicBezTo>
                <a:lnTo>
                  <a:pt x="0" y="16691"/>
                </a:lnTo>
                <a:cubicBezTo>
                  <a:pt x="0" y="17775"/>
                  <a:pt x="879" y="18655"/>
                  <a:pt x="1964" y="18655"/>
                </a:cubicBezTo>
                <a:lnTo>
                  <a:pt x="8836" y="18655"/>
                </a:lnTo>
                <a:lnTo>
                  <a:pt x="8836" y="20618"/>
                </a:lnTo>
                <a:lnTo>
                  <a:pt x="7364" y="20618"/>
                </a:lnTo>
                <a:cubicBezTo>
                  <a:pt x="7092" y="20618"/>
                  <a:pt x="6873" y="20839"/>
                  <a:pt x="6873" y="21109"/>
                </a:cubicBezTo>
                <a:cubicBezTo>
                  <a:pt x="6873" y="21380"/>
                  <a:pt x="7092" y="21600"/>
                  <a:pt x="7364" y="21600"/>
                </a:cubicBezTo>
                <a:lnTo>
                  <a:pt x="14236" y="21600"/>
                </a:lnTo>
                <a:cubicBezTo>
                  <a:pt x="14508" y="21600"/>
                  <a:pt x="14727" y="21380"/>
                  <a:pt x="14727" y="21109"/>
                </a:cubicBezTo>
                <a:cubicBezTo>
                  <a:pt x="14727" y="20839"/>
                  <a:pt x="14508" y="20618"/>
                  <a:pt x="14236" y="20618"/>
                </a:cubicBezTo>
                <a:lnTo>
                  <a:pt x="12764" y="20618"/>
                </a:lnTo>
                <a:lnTo>
                  <a:pt x="12764" y="18655"/>
                </a:lnTo>
                <a:lnTo>
                  <a:pt x="19636" y="18655"/>
                </a:lnTo>
                <a:cubicBezTo>
                  <a:pt x="20721" y="18655"/>
                  <a:pt x="21600" y="17775"/>
                  <a:pt x="21600" y="16691"/>
                </a:cubicBezTo>
                <a:lnTo>
                  <a:pt x="21600" y="1964"/>
                </a:lnTo>
                <a:cubicBezTo>
                  <a:pt x="21600" y="879"/>
                  <a:pt x="20721" y="0"/>
                  <a:pt x="19636" y="0"/>
                </a:cubicBezTo>
              </a:path>
            </a:pathLst>
          </a:custGeom>
          <a:solidFill>
            <a:schemeClr val="tx1"/>
          </a:solidFill>
          <a:ln w="12700">
            <a:miter lim="400000"/>
          </a:ln>
        </p:spPr>
        <p:txBody>
          <a:bodyPr lIns="38100" tIns="38100" rIns="38100" bIns="38100" anchor="ctr"/>
          <a:lstStyle/>
          <a:p>
            <a:endParaRPr dirty="0">
              <a:solidFill>
                <a:prstClr val="black"/>
              </a:solidFill>
            </a:endParaRPr>
          </a:p>
        </p:txBody>
      </p:sp>
    </p:spTree>
    <p:extLst>
      <p:ext uri="{BB962C8B-B14F-4D97-AF65-F5344CB8AC3E}">
        <p14:creationId xmlns:p14="http://schemas.microsoft.com/office/powerpoint/2010/main" val="17093774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40">
            <a:extLst>
              <a:ext uri="{FF2B5EF4-FFF2-40B4-BE49-F238E27FC236}">
                <a16:creationId xmlns:a16="http://schemas.microsoft.com/office/drawing/2014/main" id="{BFFE61E4-DAF3-441C-9B0F-095C05DFBE6D}"/>
              </a:ext>
            </a:extLst>
          </p:cNvPr>
          <p:cNvSpPr/>
          <p:nvPr/>
        </p:nvSpPr>
        <p:spPr>
          <a:xfrm flipV="1">
            <a:off x="3960172" y="2266950"/>
            <a:ext cx="8231828" cy="4591050"/>
          </a:xfrm>
          <a:custGeom>
            <a:avLst/>
            <a:gdLst>
              <a:gd name="connsiteX0" fmla="*/ 7271228 w 8231828"/>
              <a:gd name="connsiteY0" fmla="*/ 0 h 4591050"/>
              <a:gd name="connsiteX1" fmla="*/ 7592044 w 8231828"/>
              <a:gd name="connsiteY1" fmla="*/ 0 h 4591050"/>
              <a:gd name="connsiteX2" fmla="*/ 7592044 w 8231828"/>
              <a:gd name="connsiteY2" fmla="*/ 1545818 h 4591050"/>
              <a:gd name="connsiteX3" fmla="*/ 8231828 w 8231828"/>
              <a:gd name="connsiteY3" fmla="*/ 1545818 h 4591050"/>
              <a:gd name="connsiteX4" fmla="*/ 8231828 w 8231828"/>
              <a:gd name="connsiteY4" fmla="*/ 1828800 h 4591050"/>
              <a:gd name="connsiteX5" fmla="*/ 8230348 w 8231828"/>
              <a:gd name="connsiteY5" fmla="*/ 1828800 h 4591050"/>
              <a:gd name="connsiteX6" fmla="*/ 8230348 w 8231828"/>
              <a:gd name="connsiteY6" fmla="*/ 4591050 h 4591050"/>
              <a:gd name="connsiteX7" fmla="*/ 7909532 w 8231828"/>
              <a:gd name="connsiteY7" fmla="*/ 4591050 h 4591050"/>
              <a:gd name="connsiteX8" fmla="*/ 7909532 w 8231828"/>
              <a:gd name="connsiteY8" fmla="*/ 1828800 h 4591050"/>
              <a:gd name="connsiteX9" fmla="*/ 7592044 w 8231828"/>
              <a:gd name="connsiteY9" fmla="*/ 1828800 h 4591050"/>
              <a:gd name="connsiteX10" fmla="*/ 7533662 w 8231828"/>
              <a:gd name="connsiteY10" fmla="*/ 1828800 h 4591050"/>
              <a:gd name="connsiteX11" fmla="*/ 7271228 w 8231828"/>
              <a:gd name="connsiteY11" fmla="*/ 1828800 h 4591050"/>
              <a:gd name="connsiteX12" fmla="*/ 7271228 w 8231828"/>
              <a:gd name="connsiteY12" fmla="*/ 283021 h 4591050"/>
              <a:gd name="connsiteX13" fmla="*/ 0 w 8231828"/>
              <a:gd name="connsiteY13" fmla="*/ 283021 h 4591050"/>
              <a:gd name="connsiteX14" fmla="*/ 0 w 8231828"/>
              <a:gd name="connsiteY14" fmla="*/ 39 h 4591050"/>
              <a:gd name="connsiteX15" fmla="*/ 7271228 w 8231828"/>
              <a:gd name="connsiteY15" fmla="*/ 39 h 459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231828" h="4591050">
                <a:moveTo>
                  <a:pt x="7271228" y="0"/>
                </a:moveTo>
                <a:lnTo>
                  <a:pt x="7592044" y="0"/>
                </a:lnTo>
                <a:lnTo>
                  <a:pt x="7592044" y="1545818"/>
                </a:lnTo>
                <a:lnTo>
                  <a:pt x="8231828" y="1545818"/>
                </a:lnTo>
                <a:lnTo>
                  <a:pt x="8231828" y="1828800"/>
                </a:lnTo>
                <a:lnTo>
                  <a:pt x="8230348" y="1828800"/>
                </a:lnTo>
                <a:lnTo>
                  <a:pt x="8230348" y="4591050"/>
                </a:lnTo>
                <a:lnTo>
                  <a:pt x="7909532" y="4591050"/>
                </a:lnTo>
                <a:lnTo>
                  <a:pt x="7909532" y="1828800"/>
                </a:lnTo>
                <a:lnTo>
                  <a:pt x="7592044" y="1828800"/>
                </a:lnTo>
                <a:lnTo>
                  <a:pt x="7533662" y="1828800"/>
                </a:lnTo>
                <a:lnTo>
                  <a:pt x="7271228" y="1828800"/>
                </a:lnTo>
                <a:lnTo>
                  <a:pt x="7271228" y="283021"/>
                </a:lnTo>
                <a:lnTo>
                  <a:pt x="0" y="283021"/>
                </a:lnTo>
                <a:lnTo>
                  <a:pt x="0" y="39"/>
                </a:lnTo>
                <a:lnTo>
                  <a:pt x="7271228" y="39"/>
                </a:lnTo>
                <a:close/>
              </a:path>
            </a:pathLst>
          </a:cu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94370E1-3990-45EE-9254-DD0E5DD53DFB}"/>
              </a:ext>
            </a:extLst>
          </p:cNvPr>
          <p:cNvSpPr/>
          <p:nvPr/>
        </p:nvSpPr>
        <p:spPr>
          <a:xfrm>
            <a:off x="92709" y="2156562"/>
            <a:ext cx="6003291" cy="3737049"/>
          </a:xfrm>
          <a:prstGeom prst="rect">
            <a:avLst/>
          </a:prstGeom>
        </p:spPr>
        <p:txBody>
          <a:bodyPr wrap="square">
            <a:spAutoFit/>
          </a:bodyPr>
          <a:lstStyle/>
          <a:p>
            <a:pPr algn="just">
              <a:lnSpc>
                <a:spcPct val="150000"/>
              </a:lnSpc>
            </a:pPr>
            <a:r>
              <a:rPr lang="en-CA" sz="2000" dirty="0">
                <a:solidFill>
                  <a:schemeClr val="bg1">
                    <a:lumMod val="50000"/>
                  </a:schemeClr>
                </a:solidFill>
                <a:latin typeface="Source Sans Pro" panose="020B0503030403020204" pitchFamily="34" charset="0"/>
                <a:ea typeface="Lato" panose="020F0502020204030203" pitchFamily="34" charset="0"/>
                <a:cs typeface="Lato" panose="020F0502020204030203" pitchFamily="34" charset="0"/>
              </a:rPr>
              <a:t>Thank you for watching my “Social Media and Me” presentation. Overall, I found this assignment not only thought-provoking but enlightening; it’s always a good idea to try to be more mindful of the content we consume online, and social media is no exception. “Skeptic” shouldn’t be a negative word, and I hope that this sentiment was accurately portrayed over the course of my project.</a:t>
            </a:r>
            <a:endParaRPr lang="id-ID" sz="2000" dirty="0">
              <a:solidFill>
                <a:schemeClr val="bg1">
                  <a:lumMod val="50000"/>
                </a:schemeClr>
              </a:solidFill>
              <a:latin typeface="Source Sans Pro" panose="020B0503030403020204" pitchFamily="34" charset="0"/>
              <a:ea typeface="Lato" panose="020F0502020204030203" pitchFamily="34" charset="0"/>
              <a:cs typeface="Lato" panose="020F0502020204030203" pitchFamily="34" charset="0"/>
            </a:endParaRPr>
          </a:p>
        </p:txBody>
      </p:sp>
      <p:sp>
        <p:nvSpPr>
          <p:cNvPr id="7" name="Title 3">
            <a:extLst>
              <a:ext uri="{FF2B5EF4-FFF2-40B4-BE49-F238E27FC236}">
                <a16:creationId xmlns:a16="http://schemas.microsoft.com/office/drawing/2014/main" id="{0D5F574D-DBBF-40FA-AA02-5222D92A40CF}"/>
              </a:ext>
            </a:extLst>
          </p:cNvPr>
          <p:cNvSpPr txBox="1">
            <a:spLocks/>
          </p:cNvSpPr>
          <p:nvPr/>
        </p:nvSpPr>
        <p:spPr>
          <a:xfrm>
            <a:off x="92709" y="940875"/>
            <a:ext cx="6765291" cy="146198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70000"/>
              </a:lnSpc>
            </a:pPr>
            <a:r>
              <a:rPr lang="en-US" sz="9600" b="1" dirty="0">
                <a:solidFill>
                  <a:schemeClr val="tx1">
                    <a:lumMod val="75000"/>
                    <a:lumOff val="25000"/>
                  </a:schemeClr>
                </a:solidFill>
                <a:latin typeface="Times New Roman" panose="02020603050405020304" pitchFamily="18" charset="0"/>
                <a:ea typeface="Roboto" charset="0"/>
                <a:cs typeface="Times New Roman" panose="02020603050405020304" pitchFamily="18" charset="0"/>
              </a:rPr>
              <a:t>Conclusion.</a:t>
            </a:r>
          </a:p>
        </p:txBody>
      </p:sp>
      <p:pic>
        <p:nvPicPr>
          <p:cNvPr id="8" name="Graphic 7" descr="Chat RTL">
            <a:extLst>
              <a:ext uri="{FF2B5EF4-FFF2-40B4-BE49-F238E27FC236}">
                <a16:creationId xmlns:a16="http://schemas.microsoft.com/office/drawing/2014/main" id="{1BB74690-F728-45CB-8136-11DB540DD96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000" y="1364618"/>
            <a:ext cx="5474332" cy="5474332"/>
          </a:xfrm>
          <a:prstGeom prst="rect">
            <a:avLst/>
          </a:prstGeom>
        </p:spPr>
      </p:pic>
    </p:spTree>
    <p:extLst>
      <p:ext uri="{BB962C8B-B14F-4D97-AF65-F5344CB8AC3E}">
        <p14:creationId xmlns:p14="http://schemas.microsoft.com/office/powerpoint/2010/main" val="16007658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40">
            <a:extLst>
              <a:ext uri="{FF2B5EF4-FFF2-40B4-BE49-F238E27FC236}">
                <a16:creationId xmlns:a16="http://schemas.microsoft.com/office/drawing/2014/main" id="{BFFE61E4-DAF3-441C-9B0F-095C05DFBE6D}"/>
              </a:ext>
            </a:extLst>
          </p:cNvPr>
          <p:cNvSpPr/>
          <p:nvPr/>
        </p:nvSpPr>
        <p:spPr>
          <a:xfrm flipV="1">
            <a:off x="3960172" y="2266950"/>
            <a:ext cx="8231828" cy="4591050"/>
          </a:xfrm>
          <a:custGeom>
            <a:avLst/>
            <a:gdLst>
              <a:gd name="connsiteX0" fmla="*/ 7271228 w 8231828"/>
              <a:gd name="connsiteY0" fmla="*/ 0 h 4591050"/>
              <a:gd name="connsiteX1" fmla="*/ 7592044 w 8231828"/>
              <a:gd name="connsiteY1" fmla="*/ 0 h 4591050"/>
              <a:gd name="connsiteX2" fmla="*/ 7592044 w 8231828"/>
              <a:gd name="connsiteY2" fmla="*/ 1545818 h 4591050"/>
              <a:gd name="connsiteX3" fmla="*/ 8231828 w 8231828"/>
              <a:gd name="connsiteY3" fmla="*/ 1545818 h 4591050"/>
              <a:gd name="connsiteX4" fmla="*/ 8231828 w 8231828"/>
              <a:gd name="connsiteY4" fmla="*/ 1828800 h 4591050"/>
              <a:gd name="connsiteX5" fmla="*/ 8230348 w 8231828"/>
              <a:gd name="connsiteY5" fmla="*/ 1828800 h 4591050"/>
              <a:gd name="connsiteX6" fmla="*/ 8230348 w 8231828"/>
              <a:gd name="connsiteY6" fmla="*/ 4591050 h 4591050"/>
              <a:gd name="connsiteX7" fmla="*/ 7909532 w 8231828"/>
              <a:gd name="connsiteY7" fmla="*/ 4591050 h 4591050"/>
              <a:gd name="connsiteX8" fmla="*/ 7909532 w 8231828"/>
              <a:gd name="connsiteY8" fmla="*/ 1828800 h 4591050"/>
              <a:gd name="connsiteX9" fmla="*/ 7592044 w 8231828"/>
              <a:gd name="connsiteY9" fmla="*/ 1828800 h 4591050"/>
              <a:gd name="connsiteX10" fmla="*/ 7533662 w 8231828"/>
              <a:gd name="connsiteY10" fmla="*/ 1828800 h 4591050"/>
              <a:gd name="connsiteX11" fmla="*/ 7271228 w 8231828"/>
              <a:gd name="connsiteY11" fmla="*/ 1828800 h 4591050"/>
              <a:gd name="connsiteX12" fmla="*/ 7271228 w 8231828"/>
              <a:gd name="connsiteY12" fmla="*/ 283021 h 4591050"/>
              <a:gd name="connsiteX13" fmla="*/ 0 w 8231828"/>
              <a:gd name="connsiteY13" fmla="*/ 283021 h 4591050"/>
              <a:gd name="connsiteX14" fmla="*/ 0 w 8231828"/>
              <a:gd name="connsiteY14" fmla="*/ 39 h 4591050"/>
              <a:gd name="connsiteX15" fmla="*/ 7271228 w 8231828"/>
              <a:gd name="connsiteY15" fmla="*/ 39 h 459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231828" h="4591050">
                <a:moveTo>
                  <a:pt x="7271228" y="0"/>
                </a:moveTo>
                <a:lnTo>
                  <a:pt x="7592044" y="0"/>
                </a:lnTo>
                <a:lnTo>
                  <a:pt x="7592044" y="1545818"/>
                </a:lnTo>
                <a:lnTo>
                  <a:pt x="8231828" y="1545818"/>
                </a:lnTo>
                <a:lnTo>
                  <a:pt x="8231828" y="1828800"/>
                </a:lnTo>
                <a:lnTo>
                  <a:pt x="8230348" y="1828800"/>
                </a:lnTo>
                <a:lnTo>
                  <a:pt x="8230348" y="4591050"/>
                </a:lnTo>
                <a:lnTo>
                  <a:pt x="7909532" y="4591050"/>
                </a:lnTo>
                <a:lnTo>
                  <a:pt x="7909532" y="1828800"/>
                </a:lnTo>
                <a:lnTo>
                  <a:pt x="7592044" y="1828800"/>
                </a:lnTo>
                <a:lnTo>
                  <a:pt x="7533662" y="1828800"/>
                </a:lnTo>
                <a:lnTo>
                  <a:pt x="7271228" y="1828800"/>
                </a:lnTo>
                <a:lnTo>
                  <a:pt x="7271228" y="283021"/>
                </a:lnTo>
                <a:lnTo>
                  <a:pt x="0" y="283021"/>
                </a:lnTo>
                <a:lnTo>
                  <a:pt x="0" y="39"/>
                </a:lnTo>
                <a:lnTo>
                  <a:pt x="7271228" y="39"/>
                </a:lnTo>
                <a:close/>
              </a:path>
            </a:pathLst>
          </a:cu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94370E1-3990-45EE-9254-DD0E5DD53DFB}"/>
              </a:ext>
            </a:extLst>
          </p:cNvPr>
          <p:cNvSpPr/>
          <p:nvPr/>
        </p:nvSpPr>
        <p:spPr>
          <a:xfrm>
            <a:off x="92709" y="2156562"/>
            <a:ext cx="6003291" cy="3358035"/>
          </a:xfrm>
          <a:prstGeom prst="rect">
            <a:avLst/>
          </a:prstGeom>
        </p:spPr>
        <p:txBody>
          <a:bodyPr wrap="square">
            <a:spAutoFit/>
          </a:bodyPr>
          <a:lstStyle/>
          <a:p>
            <a:pPr algn="just">
              <a:lnSpc>
                <a:spcPct val="150000"/>
              </a:lnSpc>
            </a:pPr>
            <a:r>
              <a:rPr lang="en-CA" sz="2400" dirty="0">
                <a:solidFill>
                  <a:schemeClr val="bg1">
                    <a:lumMod val="50000"/>
                  </a:schemeClr>
                </a:solidFill>
                <a:latin typeface="Source Sans Pro" panose="020B0503030403020204" pitchFamily="34" charset="0"/>
                <a:ea typeface="Lato" panose="020F0502020204030203" pitchFamily="34" charset="0"/>
                <a:cs typeface="Lato" panose="020F0502020204030203" pitchFamily="34" charset="0"/>
              </a:rPr>
              <a:t>Social media is a more relevant topic than ever; with more activities and facets of daily life having been moved online than ever, from yoga classes to court hearings, it’s important to think about how our online world affects us as individuals and as a larger society.</a:t>
            </a:r>
            <a:endParaRPr lang="id-ID" sz="2400" dirty="0">
              <a:solidFill>
                <a:schemeClr val="bg1">
                  <a:lumMod val="50000"/>
                </a:schemeClr>
              </a:solidFill>
              <a:latin typeface="Source Sans Pro" panose="020B0503030403020204" pitchFamily="34" charset="0"/>
              <a:ea typeface="Lato" panose="020F0502020204030203" pitchFamily="34" charset="0"/>
              <a:cs typeface="Lato" panose="020F0502020204030203" pitchFamily="34" charset="0"/>
            </a:endParaRPr>
          </a:p>
        </p:txBody>
      </p:sp>
      <p:sp>
        <p:nvSpPr>
          <p:cNvPr id="7" name="Title 3">
            <a:extLst>
              <a:ext uri="{FF2B5EF4-FFF2-40B4-BE49-F238E27FC236}">
                <a16:creationId xmlns:a16="http://schemas.microsoft.com/office/drawing/2014/main" id="{0D5F574D-DBBF-40FA-AA02-5222D92A40CF}"/>
              </a:ext>
            </a:extLst>
          </p:cNvPr>
          <p:cNvSpPr txBox="1">
            <a:spLocks/>
          </p:cNvSpPr>
          <p:nvPr/>
        </p:nvSpPr>
        <p:spPr>
          <a:xfrm>
            <a:off x="92709" y="940875"/>
            <a:ext cx="3867463" cy="146198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70000"/>
              </a:lnSpc>
            </a:pPr>
            <a:r>
              <a:rPr lang="en-US" sz="9600" b="1" dirty="0">
                <a:solidFill>
                  <a:schemeClr val="tx1">
                    <a:lumMod val="75000"/>
                    <a:lumOff val="25000"/>
                  </a:schemeClr>
                </a:solidFill>
                <a:latin typeface="Times New Roman" panose="02020603050405020304" pitchFamily="18" charset="0"/>
                <a:ea typeface="Roboto" charset="0"/>
                <a:cs typeface="Times New Roman" panose="02020603050405020304" pitchFamily="18" charset="0"/>
              </a:rPr>
              <a:t>Intro.</a:t>
            </a:r>
          </a:p>
        </p:txBody>
      </p:sp>
      <p:pic>
        <p:nvPicPr>
          <p:cNvPr id="8" name="Graphic 7" descr="Chat RTL">
            <a:extLst>
              <a:ext uri="{FF2B5EF4-FFF2-40B4-BE49-F238E27FC236}">
                <a16:creationId xmlns:a16="http://schemas.microsoft.com/office/drawing/2014/main" id="{1BB74690-F728-45CB-8136-11DB540DD96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000" y="1364618"/>
            <a:ext cx="5474332" cy="5474332"/>
          </a:xfrm>
          <a:prstGeom prst="rect">
            <a:avLst/>
          </a:prstGeom>
        </p:spPr>
      </p:pic>
    </p:spTree>
    <p:extLst>
      <p:ext uri="{BB962C8B-B14F-4D97-AF65-F5344CB8AC3E}">
        <p14:creationId xmlns:p14="http://schemas.microsoft.com/office/powerpoint/2010/main" val="28271402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688BA6-5152-4B93-9CCA-703CE274AC15}"/>
              </a:ext>
            </a:extLst>
          </p:cNvPr>
          <p:cNvSpPr/>
          <p:nvPr/>
        </p:nvSpPr>
        <p:spPr>
          <a:xfrm>
            <a:off x="10096500" y="2757100"/>
            <a:ext cx="2114971" cy="1343797"/>
          </a:xfrm>
          <a:prstGeom prst="rect">
            <a:avLst/>
          </a:pr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44C1DD4E-EA3C-4F3F-9165-AC4BE93D5A56}"/>
              </a:ext>
            </a:extLst>
          </p:cNvPr>
          <p:cNvSpPr/>
          <p:nvPr/>
        </p:nvSpPr>
        <p:spPr>
          <a:xfrm>
            <a:off x="0" y="2757100"/>
            <a:ext cx="3410371" cy="1343797"/>
          </a:xfrm>
          <a:prstGeom prst="rect">
            <a:avLst/>
          </a:pr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DBA0C5B-9287-4F57-8634-42CD39C8AC3C}"/>
              </a:ext>
            </a:extLst>
          </p:cNvPr>
          <p:cNvSpPr txBox="1"/>
          <p:nvPr/>
        </p:nvSpPr>
        <p:spPr>
          <a:xfrm>
            <a:off x="933871" y="2542601"/>
            <a:ext cx="4953000" cy="1772793"/>
          </a:xfrm>
          <a:prstGeom prst="rect">
            <a:avLst/>
          </a:prstGeom>
          <a:noFill/>
        </p:spPr>
        <p:txBody>
          <a:bodyPr wrap="square" lIns="0" tIns="0" rIns="0" bIns="0" rtlCol="0">
            <a:spAutoFit/>
          </a:bodyPr>
          <a:lstStyle/>
          <a:p>
            <a:pPr algn="ctr">
              <a:lnSpc>
                <a:spcPct val="80000"/>
              </a:lnSpc>
            </a:pPr>
            <a:r>
              <a:rPr lang="en-US" sz="3600" b="1" dirty="0">
                <a:solidFill>
                  <a:schemeClr val="tx1">
                    <a:lumMod val="75000"/>
                    <a:lumOff val="25000"/>
                  </a:schemeClr>
                </a:solidFill>
                <a:latin typeface="Times New Roman" panose="02020603050405020304" pitchFamily="18" charset="0"/>
                <a:ea typeface="Titillium Light" charset="0"/>
                <a:cs typeface="Times New Roman" panose="02020603050405020304" pitchFamily="18" charset="0"/>
              </a:rPr>
              <a:t>How have social media platforms changed the way we consume and understand information?</a:t>
            </a:r>
          </a:p>
        </p:txBody>
      </p:sp>
      <p:sp>
        <p:nvSpPr>
          <p:cNvPr id="5" name="TextBox 4">
            <a:extLst>
              <a:ext uri="{FF2B5EF4-FFF2-40B4-BE49-F238E27FC236}">
                <a16:creationId xmlns:a16="http://schemas.microsoft.com/office/drawing/2014/main" id="{4161BEB3-3F83-424A-92D9-2233482D5A76}"/>
              </a:ext>
            </a:extLst>
          </p:cNvPr>
          <p:cNvSpPr txBox="1"/>
          <p:nvPr/>
        </p:nvSpPr>
        <p:spPr>
          <a:xfrm>
            <a:off x="7346931" y="874162"/>
            <a:ext cx="4308088" cy="5109669"/>
          </a:xfrm>
          <a:prstGeom prst="rect">
            <a:avLst/>
          </a:prstGeom>
          <a:noFill/>
        </p:spPr>
        <p:txBody>
          <a:bodyPr wrap="square" lIns="0" tIns="0" rIns="91440" bIns="0" rtlCol="0">
            <a:spAutoFit/>
          </a:bodyPr>
          <a:lstStyle/>
          <a:p>
            <a:pPr algn="just">
              <a:lnSpc>
                <a:spcPct val="200000"/>
              </a:lnSpc>
            </a:pPr>
            <a:r>
              <a:rPr lang="en-US" sz="1400" dirty="0">
                <a:solidFill>
                  <a:schemeClr val="tx1">
                    <a:alpha val="70000"/>
                  </a:schemeClr>
                </a:solidFill>
                <a:latin typeface="Source Sans Pro" panose="020B0503030403020204" pitchFamily="34" charset="0"/>
                <a:ea typeface="Roboto Light" charset="0"/>
                <a:cs typeface="Roboto Light" charset="0"/>
              </a:rPr>
              <a:t>Social media platforms operate under the </a:t>
            </a:r>
            <a:r>
              <a:rPr lang="en-US" sz="1400" b="1" dirty="0">
                <a:solidFill>
                  <a:schemeClr val="tx1">
                    <a:alpha val="70000"/>
                  </a:schemeClr>
                </a:solidFill>
                <a:latin typeface="Source Sans Pro" panose="020B0503030403020204" pitchFamily="34" charset="0"/>
                <a:ea typeface="Roboto Light" charset="0"/>
                <a:cs typeface="Roboto Light" charset="0"/>
              </a:rPr>
              <a:t>guise</a:t>
            </a:r>
            <a:r>
              <a:rPr lang="en-US" sz="1400" dirty="0">
                <a:solidFill>
                  <a:schemeClr val="tx1">
                    <a:alpha val="70000"/>
                  </a:schemeClr>
                </a:solidFill>
                <a:latin typeface="Source Sans Pro" panose="020B0503030403020204" pitchFamily="34" charset="0"/>
                <a:ea typeface="Roboto Light" charset="0"/>
                <a:cs typeface="Roboto Light" charset="0"/>
              </a:rPr>
              <a:t> of presenting stories and information. However, saying they </a:t>
            </a:r>
            <a:r>
              <a:rPr lang="en-US" sz="1400" b="1" dirty="0">
                <a:solidFill>
                  <a:schemeClr val="tx1">
                    <a:alpha val="70000"/>
                  </a:schemeClr>
                </a:solidFill>
                <a:latin typeface="Source Sans Pro" panose="020B0503030403020204" pitchFamily="34" charset="0"/>
                <a:ea typeface="Roboto Light" charset="0"/>
                <a:cs typeface="Roboto Light" charset="0"/>
              </a:rPr>
              <a:t>obfuscate important facts and details </a:t>
            </a:r>
            <a:r>
              <a:rPr lang="en-US" sz="1400" dirty="0">
                <a:solidFill>
                  <a:schemeClr val="tx1">
                    <a:alpha val="70000"/>
                  </a:schemeClr>
                </a:solidFill>
                <a:latin typeface="Source Sans Pro" panose="020B0503030403020204" pitchFamily="34" charset="0"/>
                <a:ea typeface="Roboto Light" charset="0"/>
                <a:cs typeface="Roboto Light" charset="0"/>
              </a:rPr>
              <a:t>by design to fabricate</a:t>
            </a:r>
            <a:r>
              <a:rPr lang="en-US" sz="1400" b="1" dirty="0">
                <a:solidFill>
                  <a:schemeClr val="tx1">
                    <a:alpha val="70000"/>
                  </a:schemeClr>
                </a:solidFill>
                <a:latin typeface="Source Sans Pro" panose="020B0503030403020204" pitchFamily="34" charset="0"/>
                <a:ea typeface="Roboto Light" charset="0"/>
                <a:cs typeface="Roboto Light" charset="0"/>
              </a:rPr>
              <a:t> interest and controversy </a:t>
            </a:r>
            <a:r>
              <a:rPr lang="en-US" sz="1400" dirty="0">
                <a:solidFill>
                  <a:schemeClr val="tx1">
                    <a:alpha val="70000"/>
                  </a:schemeClr>
                </a:solidFill>
                <a:latin typeface="Source Sans Pro" panose="020B0503030403020204" pitchFamily="34" charset="0"/>
                <a:ea typeface="Roboto Light" charset="0"/>
                <a:cs typeface="Roboto Light" charset="0"/>
              </a:rPr>
              <a:t>would be closer to the truth. Though it has always been a social issue, social media makes</a:t>
            </a:r>
            <a:r>
              <a:rPr lang="en-US" sz="1400" b="1" dirty="0">
                <a:solidFill>
                  <a:schemeClr val="tx1">
                    <a:alpha val="70000"/>
                  </a:schemeClr>
                </a:solidFill>
                <a:latin typeface="Source Sans Pro" panose="020B0503030403020204" pitchFamily="34" charset="0"/>
                <a:ea typeface="Roboto Light" charset="0"/>
                <a:cs typeface="Roboto Light" charset="0"/>
              </a:rPr>
              <a:t> the spreading of fake news </a:t>
            </a:r>
            <a:r>
              <a:rPr lang="en-US" sz="1400" dirty="0">
                <a:solidFill>
                  <a:schemeClr val="tx1">
                    <a:alpha val="70000"/>
                  </a:schemeClr>
                </a:solidFill>
                <a:latin typeface="Source Sans Pro" panose="020B0503030403020204" pitchFamily="34" charset="0"/>
                <a:ea typeface="Roboto Light" charset="0"/>
                <a:cs typeface="Roboto Light" charset="0"/>
              </a:rPr>
              <a:t>easier than ever. Stories and posts that are </a:t>
            </a:r>
            <a:r>
              <a:rPr lang="en-US" sz="1400" b="1" dirty="0">
                <a:solidFill>
                  <a:schemeClr val="tx1">
                    <a:alpha val="70000"/>
                  </a:schemeClr>
                </a:solidFill>
                <a:latin typeface="Source Sans Pro" panose="020B0503030403020204" pitchFamily="34" charset="0"/>
                <a:ea typeface="Roboto Light" charset="0"/>
                <a:cs typeface="Roboto Light" charset="0"/>
              </a:rPr>
              <a:t>outrageous and/or offensive </a:t>
            </a:r>
            <a:r>
              <a:rPr lang="en-US" sz="1400" dirty="0">
                <a:solidFill>
                  <a:schemeClr val="tx1">
                    <a:alpha val="70000"/>
                  </a:schemeClr>
                </a:solidFill>
                <a:latin typeface="Source Sans Pro" panose="020B0503030403020204" pitchFamily="34" charset="0"/>
                <a:ea typeface="Roboto Light" charset="0"/>
                <a:cs typeface="Roboto Light" charset="0"/>
              </a:rPr>
              <a:t>attract attention, and thus may be </a:t>
            </a:r>
            <a:r>
              <a:rPr lang="en-US" sz="1400" b="1" dirty="0">
                <a:solidFill>
                  <a:schemeClr val="tx1">
                    <a:alpha val="70000"/>
                  </a:schemeClr>
                </a:solidFill>
                <a:latin typeface="Source Sans Pro" panose="020B0503030403020204" pitchFamily="34" charset="0"/>
                <a:ea typeface="Roboto Light" charset="0"/>
                <a:cs typeface="Roboto Light" charset="0"/>
              </a:rPr>
              <a:t>promoted even more than legitimate news </a:t>
            </a:r>
            <a:r>
              <a:rPr lang="en-US" sz="1400" dirty="0">
                <a:solidFill>
                  <a:schemeClr val="tx1">
                    <a:alpha val="70000"/>
                  </a:schemeClr>
                </a:solidFill>
                <a:latin typeface="Source Sans Pro" panose="020B0503030403020204" pitchFamily="34" charset="0"/>
                <a:ea typeface="Roboto Light" charset="0"/>
                <a:cs typeface="Roboto Light" charset="0"/>
              </a:rPr>
              <a:t>by content aggregation algorithms</a:t>
            </a:r>
            <a:r>
              <a:rPr lang="en-US" sz="1400" b="1" dirty="0">
                <a:solidFill>
                  <a:schemeClr val="tx1">
                    <a:alpha val="70000"/>
                  </a:schemeClr>
                </a:solidFill>
                <a:latin typeface="Source Sans Pro" panose="020B0503030403020204" pitchFamily="34" charset="0"/>
                <a:ea typeface="Roboto Light" charset="0"/>
                <a:cs typeface="Roboto Light" charset="0"/>
              </a:rPr>
              <a:t>, </a:t>
            </a:r>
            <a:r>
              <a:rPr lang="en-US" sz="1400" dirty="0">
                <a:solidFill>
                  <a:schemeClr val="tx1">
                    <a:alpha val="70000"/>
                  </a:schemeClr>
                </a:solidFill>
                <a:latin typeface="Source Sans Pro" panose="020B0503030403020204" pitchFamily="34" charset="0"/>
                <a:ea typeface="Roboto Light" charset="0"/>
                <a:cs typeface="Roboto Light" charset="0"/>
              </a:rPr>
              <a:t>as they are built to </a:t>
            </a:r>
            <a:r>
              <a:rPr lang="en-US" sz="1400" b="1" dirty="0">
                <a:solidFill>
                  <a:schemeClr val="tx1">
                    <a:alpha val="70000"/>
                  </a:schemeClr>
                </a:solidFill>
                <a:latin typeface="Source Sans Pro" panose="020B0503030403020204" pitchFamily="34" charset="0"/>
                <a:ea typeface="Roboto Light" charset="0"/>
                <a:cs typeface="Roboto Light" charset="0"/>
              </a:rPr>
              <a:t>prioritize clicks and engagement </a:t>
            </a:r>
            <a:r>
              <a:rPr lang="en-US" sz="1400" dirty="0">
                <a:solidFill>
                  <a:schemeClr val="tx1">
                    <a:alpha val="70000"/>
                  </a:schemeClr>
                </a:solidFill>
                <a:latin typeface="Source Sans Pro" panose="020B0503030403020204" pitchFamily="34" charset="0"/>
                <a:ea typeface="Roboto Light" charset="0"/>
                <a:cs typeface="Roboto Light" charset="0"/>
              </a:rPr>
              <a:t>rather than try to verify whether information is true.</a:t>
            </a:r>
          </a:p>
        </p:txBody>
      </p:sp>
      <p:sp>
        <p:nvSpPr>
          <p:cNvPr id="11" name="Shape 3731">
            <a:extLst>
              <a:ext uri="{FF2B5EF4-FFF2-40B4-BE49-F238E27FC236}">
                <a16:creationId xmlns:a16="http://schemas.microsoft.com/office/drawing/2014/main" id="{9F938B4A-13D0-4EDA-BF15-A625C86946CA}"/>
              </a:ext>
            </a:extLst>
          </p:cNvPr>
          <p:cNvSpPr/>
          <p:nvPr/>
        </p:nvSpPr>
        <p:spPr>
          <a:xfrm>
            <a:off x="660802" y="561975"/>
            <a:ext cx="5499138" cy="5109669"/>
          </a:xfrm>
          <a:custGeom>
            <a:avLst/>
            <a:gdLst/>
            <a:ahLst/>
            <a:cxnLst>
              <a:cxn ang="0">
                <a:pos x="wd2" y="hd2"/>
              </a:cxn>
              <a:cxn ang="5400000">
                <a:pos x="wd2" y="hd2"/>
              </a:cxn>
              <a:cxn ang="10800000">
                <a:pos x="wd2" y="hd2"/>
              </a:cxn>
              <a:cxn ang="16200000">
                <a:pos x="wd2" y="hd2"/>
              </a:cxn>
            </a:cxnLst>
            <a:rect l="0" t="0" r="r" b="b"/>
            <a:pathLst>
              <a:path w="21600" h="21600" extrusionOk="0">
                <a:moveTo>
                  <a:pt x="20618" y="17673"/>
                </a:moveTo>
                <a:cubicBezTo>
                  <a:pt x="20618" y="18214"/>
                  <a:pt x="20179" y="18655"/>
                  <a:pt x="19636" y="18655"/>
                </a:cubicBezTo>
                <a:lnTo>
                  <a:pt x="1964" y="18655"/>
                </a:lnTo>
                <a:cubicBezTo>
                  <a:pt x="1421" y="18655"/>
                  <a:pt x="982" y="18214"/>
                  <a:pt x="982" y="17673"/>
                </a:cubicBezTo>
                <a:lnTo>
                  <a:pt x="982" y="5891"/>
                </a:lnTo>
                <a:cubicBezTo>
                  <a:pt x="982" y="5349"/>
                  <a:pt x="1421" y="4909"/>
                  <a:pt x="1964" y="4909"/>
                </a:cubicBezTo>
                <a:lnTo>
                  <a:pt x="19636" y="4909"/>
                </a:lnTo>
                <a:cubicBezTo>
                  <a:pt x="20179" y="4909"/>
                  <a:pt x="20618" y="5349"/>
                  <a:pt x="20618" y="5891"/>
                </a:cubicBezTo>
                <a:cubicBezTo>
                  <a:pt x="20618" y="5891"/>
                  <a:pt x="20618" y="17673"/>
                  <a:pt x="20618" y="17673"/>
                </a:cubicBezTo>
                <a:close/>
                <a:moveTo>
                  <a:pt x="19636" y="3927"/>
                </a:moveTo>
                <a:lnTo>
                  <a:pt x="12476" y="3927"/>
                </a:lnTo>
                <a:lnTo>
                  <a:pt x="14476" y="1927"/>
                </a:lnTo>
                <a:cubicBezTo>
                  <a:pt x="14557" y="1949"/>
                  <a:pt x="14640" y="1964"/>
                  <a:pt x="14727" y="1964"/>
                </a:cubicBezTo>
                <a:cubicBezTo>
                  <a:pt x="15269" y="1964"/>
                  <a:pt x="15709" y="1524"/>
                  <a:pt x="15709" y="982"/>
                </a:cubicBezTo>
                <a:cubicBezTo>
                  <a:pt x="15709" y="440"/>
                  <a:pt x="15269" y="0"/>
                  <a:pt x="14727" y="0"/>
                </a:cubicBezTo>
                <a:cubicBezTo>
                  <a:pt x="14185" y="0"/>
                  <a:pt x="13745" y="440"/>
                  <a:pt x="13745" y="982"/>
                </a:cubicBezTo>
                <a:cubicBezTo>
                  <a:pt x="13745" y="1069"/>
                  <a:pt x="13760" y="1152"/>
                  <a:pt x="13782" y="1233"/>
                </a:cubicBezTo>
                <a:lnTo>
                  <a:pt x="11088" y="3927"/>
                </a:lnTo>
                <a:lnTo>
                  <a:pt x="10513" y="3927"/>
                </a:lnTo>
                <a:lnTo>
                  <a:pt x="7818" y="1233"/>
                </a:lnTo>
                <a:cubicBezTo>
                  <a:pt x="7839" y="1152"/>
                  <a:pt x="7855" y="1069"/>
                  <a:pt x="7855" y="982"/>
                </a:cubicBezTo>
                <a:cubicBezTo>
                  <a:pt x="7855" y="440"/>
                  <a:pt x="7415" y="0"/>
                  <a:pt x="6873" y="0"/>
                </a:cubicBezTo>
                <a:cubicBezTo>
                  <a:pt x="6331" y="0"/>
                  <a:pt x="5891" y="440"/>
                  <a:pt x="5891" y="982"/>
                </a:cubicBezTo>
                <a:cubicBezTo>
                  <a:pt x="5891" y="1524"/>
                  <a:pt x="6331" y="1964"/>
                  <a:pt x="6873" y="1964"/>
                </a:cubicBezTo>
                <a:cubicBezTo>
                  <a:pt x="6960" y="1964"/>
                  <a:pt x="7043" y="1949"/>
                  <a:pt x="7124" y="1927"/>
                </a:cubicBezTo>
                <a:lnTo>
                  <a:pt x="9124" y="3927"/>
                </a:lnTo>
                <a:lnTo>
                  <a:pt x="1964" y="3927"/>
                </a:lnTo>
                <a:cubicBezTo>
                  <a:pt x="879" y="3927"/>
                  <a:pt x="0" y="4806"/>
                  <a:pt x="0" y="5891"/>
                </a:cubicBezTo>
                <a:lnTo>
                  <a:pt x="0" y="17673"/>
                </a:lnTo>
                <a:cubicBezTo>
                  <a:pt x="0" y="18757"/>
                  <a:pt x="879" y="19637"/>
                  <a:pt x="1964" y="19637"/>
                </a:cubicBezTo>
                <a:lnTo>
                  <a:pt x="3927" y="19637"/>
                </a:lnTo>
                <a:lnTo>
                  <a:pt x="3927" y="21109"/>
                </a:lnTo>
                <a:cubicBezTo>
                  <a:pt x="3927" y="21380"/>
                  <a:pt x="4147" y="21600"/>
                  <a:pt x="4418" y="21600"/>
                </a:cubicBezTo>
                <a:cubicBezTo>
                  <a:pt x="4689" y="21600"/>
                  <a:pt x="4909" y="21380"/>
                  <a:pt x="4909" y="21109"/>
                </a:cubicBezTo>
                <a:lnTo>
                  <a:pt x="4909" y="20618"/>
                </a:lnTo>
                <a:lnTo>
                  <a:pt x="16691" y="20618"/>
                </a:lnTo>
                <a:lnTo>
                  <a:pt x="16691" y="21109"/>
                </a:lnTo>
                <a:cubicBezTo>
                  <a:pt x="16691" y="21380"/>
                  <a:pt x="16911" y="21600"/>
                  <a:pt x="17182" y="21600"/>
                </a:cubicBezTo>
                <a:cubicBezTo>
                  <a:pt x="17453" y="21600"/>
                  <a:pt x="17673" y="21380"/>
                  <a:pt x="17673" y="21109"/>
                </a:cubicBezTo>
                <a:lnTo>
                  <a:pt x="17673" y="19637"/>
                </a:lnTo>
                <a:lnTo>
                  <a:pt x="19636" y="19637"/>
                </a:lnTo>
                <a:cubicBezTo>
                  <a:pt x="20721" y="19637"/>
                  <a:pt x="21600" y="18757"/>
                  <a:pt x="21600" y="17673"/>
                </a:cubicBezTo>
                <a:lnTo>
                  <a:pt x="21600" y="5891"/>
                </a:lnTo>
                <a:cubicBezTo>
                  <a:pt x="21600" y="4806"/>
                  <a:pt x="20721" y="3927"/>
                  <a:pt x="19636" y="3927"/>
                </a:cubicBezTo>
              </a:path>
            </a:pathLst>
          </a:custGeom>
          <a:solidFill>
            <a:schemeClr val="tx1"/>
          </a:solidFill>
          <a:ln w="12700">
            <a:miter lim="400000"/>
          </a:ln>
        </p:spPr>
        <p:txBody>
          <a:bodyPr lIns="38100" tIns="38100" rIns="38100" bIns="38100" anchor="ctr"/>
          <a:lstStyle/>
          <a:p>
            <a:endParaRPr dirty="0">
              <a:solidFill>
                <a:prstClr val="black"/>
              </a:solidFill>
            </a:endParaRPr>
          </a:p>
        </p:txBody>
      </p:sp>
      <p:sp>
        <p:nvSpPr>
          <p:cNvPr id="12" name="TextBox 11">
            <a:extLst>
              <a:ext uri="{FF2B5EF4-FFF2-40B4-BE49-F238E27FC236}">
                <a16:creationId xmlns:a16="http://schemas.microsoft.com/office/drawing/2014/main" id="{5B27237B-7B57-4E24-A088-DAF53AA4668F}"/>
              </a:ext>
            </a:extLst>
          </p:cNvPr>
          <p:cNvSpPr txBox="1"/>
          <p:nvPr/>
        </p:nvSpPr>
        <p:spPr>
          <a:xfrm>
            <a:off x="0" y="6488668"/>
            <a:ext cx="1400175" cy="369332"/>
          </a:xfrm>
          <a:prstGeom prst="rect">
            <a:avLst/>
          </a:prstGeom>
          <a:noFill/>
        </p:spPr>
        <p:txBody>
          <a:bodyPr wrap="square" rtlCol="0">
            <a:spAutoFit/>
          </a:bodyPr>
          <a:lstStyle/>
          <a:p>
            <a:r>
              <a:rPr lang="en-US" b="1" dirty="0">
                <a:solidFill>
                  <a:schemeClr val="tx1">
                    <a:lumMod val="75000"/>
                    <a:lumOff val="25000"/>
                  </a:schemeClr>
                </a:solidFill>
                <a:latin typeface="Times New Roman" panose="02020603050405020304" pitchFamily="18" charset="0"/>
                <a:cs typeface="Times New Roman" panose="02020603050405020304" pitchFamily="18" charset="0"/>
              </a:rPr>
              <a:t>SECTION 1</a:t>
            </a:r>
            <a:endParaRPr lang="en-CA" dirty="0"/>
          </a:p>
        </p:txBody>
      </p:sp>
    </p:spTree>
    <p:extLst>
      <p:ext uri="{BB962C8B-B14F-4D97-AF65-F5344CB8AC3E}">
        <p14:creationId xmlns:p14="http://schemas.microsoft.com/office/powerpoint/2010/main" val="16225342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688BA6-5152-4B93-9CCA-703CE274AC15}"/>
              </a:ext>
            </a:extLst>
          </p:cNvPr>
          <p:cNvSpPr/>
          <p:nvPr/>
        </p:nvSpPr>
        <p:spPr>
          <a:xfrm>
            <a:off x="10096500" y="2757100"/>
            <a:ext cx="2114971" cy="1343797"/>
          </a:xfrm>
          <a:prstGeom prst="rect">
            <a:avLst/>
          </a:pr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44C1DD4E-EA3C-4F3F-9165-AC4BE93D5A56}"/>
              </a:ext>
            </a:extLst>
          </p:cNvPr>
          <p:cNvSpPr/>
          <p:nvPr/>
        </p:nvSpPr>
        <p:spPr>
          <a:xfrm>
            <a:off x="0" y="2757100"/>
            <a:ext cx="3410371" cy="1343797"/>
          </a:xfrm>
          <a:prstGeom prst="rect">
            <a:avLst/>
          </a:pr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DBA0C5B-9287-4F57-8634-42CD39C8AC3C}"/>
              </a:ext>
            </a:extLst>
          </p:cNvPr>
          <p:cNvSpPr txBox="1"/>
          <p:nvPr/>
        </p:nvSpPr>
        <p:spPr>
          <a:xfrm>
            <a:off x="1386519" y="2099401"/>
            <a:ext cx="4047704" cy="2659190"/>
          </a:xfrm>
          <a:prstGeom prst="rect">
            <a:avLst/>
          </a:prstGeom>
          <a:noFill/>
        </p:spPr>
        <p:txBody>
          <a:bodyPr wrap="square" lIns="0" tIns="0" rIns="0" bIns="0" rtlCol="0">
            <a:spAutoFit/>
          </a:bodyPr>
          <a:lstStyle/>
          <a:p>
            <a:pPr algn="ctr">
              <a:lnSpc>
                <a:spcPct val="80000"/>
              </a:lnSpc>
            </a:pPr>
            <a:r>
              <a:rPr lang="en-US" sz="3600" b="1" dirty="0">
                <a:solidFill>
                  <a:schemeClr val="tx1">
                    <a:lumMod val="75000"/>
                    <a:lumOff val="25000"/>
                  </a:schemeClr>
                </a:solidFill>
                <a:latin typeface="Times New Roman" panose="02020603050405020304" pitchFamily="18" charset="0"/>
                <a:ea typeface="Titillium Light" charset="0"/>
                <a:cs typeface="Times New Roman" panose="02020603050405020304" pitchFamily="18" charset="0"/>
              </a:rPr>
              <a:t>When you see or read “news” on social media, do you take time to research the story further?</a:t>
            </a:r>
          </a:p>
        </p:txBody>
      </p:sp>
      <p:sp>
        <p:nvSpPr>
          <p:cNvPr id="5" name="TextBox 4">
            <a:extLst>
              <a:ext uri="{FF2B5EF4-FFF2-40B4-BE49-F238E27FC236}">
                <a16:creationId xmlns:a16="http://schemas.microsoft.com/office/drawing/2014/main" id="{4161BEB3-3F83-424A-92D9-2233482D5A76}"/>
              </a:ext>
            </a:extLst>
          </p:cNvPr>
          <p:cNvSpPr txBox="1"/>
          <p:nvPr/>
        </p:nvSpPr>
        <p:spPr>
          <a:xfrm>
            <a:off x="7346931" y="1735936"/>
            <a:ext cx="4308088" cy="3386120"/>
          </a:xfrm>
          <a:prstGeom prst="rect">
            <a:avLst/>
          </a:prstGeom>
          <a:noFill/>
        </p:spPr>
        <p:txBody>
          <a:bodyPr wrap="square" lIns="0" tIns="0" rIns="91440" bIns="0" rtlCol="0">
            <a:spAutoFit/>
          </a:bodyPr>
          <a:lstStyle/>
          <a:p>
            <a:pPr algn="just">
              <a:lnSpc>
                <a:spcPct val="200000"/>
              </a:lnSpc>
            </a:pPr>
            <a:r>
              <a:rPr lang="en-US" sz="1400" b="1" dirty="0">
                <a:solidFill>
                  <a:schemeClr val="tx1">
                    <a:alpha val="70000"/>
                  </a:schemeClr>
                </a:solidFill>
                <a:latin typeface="Source Sans Pro" panose="020B0503030403020204" pitchFamily="34" charset="0"/>
                <a:ea typeface="Roboto Light" charset="0"/>
                <a:cs typeface="Roboto Light" charset="0"/>
              </a:rPr>
              <a:t>Researching</a:t>
            </a:r>
            <a:r>
              <a:rPr lang="en-US" sz="1400" dirty="0">
                <a:solidFill>
                  <a:schemeClr val="tx1">
                    <a:alpha val="70000"/>
                  </a:schemeClr>
                </a:solidFill>
                <a:latin typeface="Source Sans Pro" panose="020B0503030403020204" pitchFamily="34" charset="0"/>
                <a:ea typeface="Roboto Light" charset="0"/>
                <a:cs typeface="Roboto Light" charset="0"/>
              </a:rPr>
              <a:t> stories found on social media is </a:t>
            </a:r>
            <a:r>
              <a:rPr lang="en-US" sz="1400" b="1" dirty="0">
                <a:solidFill>
                  <a:schemeClr val="tx1">
                    <a:alpha val="70000"/>
                  </a:schemeClr>
                </a:solidFill>
                <a:latin typeface="Source Sans Pro" panose="020B0503030403020204" pitchFamily="34" charset="0"/>
                <a:ea typeface="Roboto Light" charset="0"/>
                <a:cs typeface="Roboto Light" charset="0"/>
              </a:rPr>
              <a:t>always </a:t>
            </a:r>
            <a:r>
              <a:rPr lang="en-US" sz="1400" dirty="0">
                <a:solidFill>
                  <a:schemeClr val="tx1">
                    <a:alpha val="70000"/>
                  </a:schemeClr>
                </a:solidFill>
                <a:latin typeface="Source Sans Pro" panose="020B0503030403020204" pitchFamily="34" charset="0"/>
                <a:ea typeface="Roboto Light" charset="0"/>
                <a:cs typeface="Roboto Light" charset="0"/>
              </a:rPr>
              <a:t>important. </a:t>
            </a:r>
            <a:r>
              <a:rPr lang="en-US" sz="1400" b="1" dirty="0">
                <a:solidFill>
                  <a:schemeClr val="tx1">
                    <a:alpha val="70000"/>
                  </a:schemeClr>
                </a:solidFill>
                <a:latin typeface="Source Sans Pro" panose="020B0503030403020204" pitchFamily="34" charset="0"/>
                <a:ea typeface="Roboto Light" charset="0"/>
                <a:cs typeface="Roboto Light" charset="0"/>
              </a:rPr>
              <a:t>Mindful</a:t>
            </a:r>
            <a:r>
              <a:rPr lang="en-US" sz="1400" dirty="0">
                <a:solidFill>
                  <a:schemeClr val="tx1">
                    <a:alpha val="70000"/>
                  </a:schemeClr>
                </a:solidFill>
                <a:latin typeface="Source Sans Pro" panose="020B0503030403020204" pitchFamily="34" charset="0"/>
                <a:ea typeface="Roboto Light" charset="0"/>
                <a:cs typeface="Roboto Light" charset="0"/>
              </a:rPr>
              <a:t> consumption of social media requires keeping in mind that the </a:t>
            </a:r>
            <a:r>
              <a:rPr lang="en-US" sz="1400" b="1" dirty="0">
                <a:solidFill>
                  <a:schemeClr val="tx1">
                    <a:alpha val="70000"/>
                  </a:schemeClr>
                </a:solidFill>
                <a:latin typeface="Source Sans Pro" panose="020B0503030403020204" pitchFamily="34" charset="0"/>
                <a:ea typeface="Roboto Light" charset="0"/>
                <a:cs typeface="Roboto Light" charset="0"/>
              </a:rPr>
              <a:t>true</a:t>
            </a:r>
            <a:r>
              <a:rPr lang="en-US" sz="1400" dirty="0">
                <a:solidFill>
                  <a:schemeClr val="tx1">
                    <a:alpha val="70000"/>
                  </a:schemeClr>
                </a:solidFill>
                <a:latin typeface="Source Sans Pro" panose="020B0503030403020204" pitchFamily="34" charset="0"/>
                <a:ea typeface="Roboto Light" charset="0"/>
                <a:cs typeface="Roboto Light" charset="0"/>
              </a:rPr>
              <a:t> purpose of social media is to generate</a:t>
            </a:r>
            <a:r>
              <a:rPr lang="en-US" sz="1400" b="1" dirty="0">
                <a:solidFill>
                  <a:schemeClr val="tx1">
                    <a:alpha val="70000"/>
                  </a:schemeClr>
                </a:solidFill>
                <a:latin typeface="Source Sans Pro" panose="020B0503030403020204" pitchFamily="34" charset="0"/>
                <a:ea typeface="Roboto Light" charset="0"/>
                <a:cs typeface="Roboto Light" charset="0"/>
              </a:rPr>
              <a:t> clicks and attention</a:t>
            </a:r>
            <a:r>
              <a:rPr lang="en-US" sz="1400" dirty="0">
                <a:solidFill>
                  <a:schemeClr val="tx1">
                    <a:alpha val="70000"/>
                  </a:schemeClr>
                </a:solidFill>
                <a:latin typeface="Source Sans Pro" panose="020B0503030403020204" pitchFamily="34" charset="0"/>
                <a:ea typeface="Roboto Light" charset="0"/>
                <a:cs typeface="Roboto Light" charset="0"/>
              </a:rPr>
              <a:t>, rather than necessarily to promote a </a:t>
            </a:r>
            <a:r>
              <a:rPr lang="en-US" sz="1400" b="1" dirty="0">
                <a:solidFill>
                  <a:schemeClr val="tx1">
                    <a:alpha val="70000"/>
                  </a:schemeClr>
                </a:solidFill>
                <a:latin typeface="Source Sans Pro" panose="020B0503030403020204" pitchFamily="34" charset="0"/>
                <a:ea typeface="Roboto Light" charset="0"/>
                <a:cs typeface="Roboto Light" charset="0"/>
              </a:rPr>
              <a:t>true</a:t>
            </a:r>
            <a:r>
              <a:rPr lang="en-US" sz="1400" dirty="0">
                <a:solidFill>
                  <a:schemeClr val="tx1">
                    <a:alpha val="70000"/>
                  </a:schemeClr>
                </a:solidFill>
                <a:latin typeface="Source Sans Pro" panose="020B0503030403020204" pitchFamily="34" charset="0"/>
                <a:ea typeface="Roboto Light" charset="0"/>
                <a:cs typeface="Roboto Light" charset="0"/>
              </a:rPr>
              <a:t> narrative. Because of this, I </a:t>
            </a:r>
            <a:r>
              <a:rPr lang="en-US" sz="1400" b="1" dirty="0">
                <a:solidFill>
                  <a:schemeClr val="tx1">
                    <a:alpha val="70000"/>
                  </a:schemeClr>
                </a:solidFill>
                <a:latin typeface="Source Sans Pro" panose="020B0503030403020204" pitchFamily="34" charset="0"/>
                <a:ea typeface="Roboto Light" charset="0"/>
                <a:cs typeface="Roboto Light" charset="0"/>
              </a:rPr>
              <a:t>always</a:t>
            </a:r>
            <a:r>
              <a:rPr lang="en-US" sz="1400" dirty="0">
                <a:solidFill>
                  <a:schemeClr val="tx1">
                    <a:alpha val="70000"/>
                  </a:schemeClr>
                </a:solidFill>
                <a:latin typeface="Source Sans Pro" panose="020B0503030403020204" pitchFamily="34" charset="0"/>
                <a:ea typeface="Roboto Light" charset="0"/>
                <a:cs typeface="Roboto Light" charset="0"/>
              </a:rPr>
              <a:t> try to find other, </a:t>
            </a:r>
            <a:r>
              <a:rPr lang="en-US" sz="1400" b="1" dirty="0">
                <a:solidFill>
                  <a:schemeClr val="tx1">
                    <a:alpha val="70000"/>
                  </a:schemeClr>
                </a:solidFill>
                <a:latin typeface="Source Sans Pro" panose="020B0503030403020204" pitchFamily="34" charset="0"/>
                <a:ea typeface="Roboto Light" charset="0"/>
                <a:cs typeface="Roboto Light" charset="0"/>
              </a:rPr>
              <a:t>unbiased sources </a:t>
            </a:r>
            <a:r>
              <a:rPr lang="en-US" sz="1400" dirty="0">
                <a:solidFill>
                  <a:schemeClr val="tx1">
                    <a:alpha val="70000"/>
                  </a:schemeClr>
                </a:solidFill>
                <a:latin typeface="Source Sans Pro" panose="020B0503030403020204" pitchFamily="34" charset="0"/>
                <a:ea typeface="Roboto Light" charset="0"/>
                <a:cs typeface="Roboto Light" charset="0"/>
              </a:rPr>
              <a:t>to either </a:t>
            </a:r>
            <a:r>
              <a:rPr lang="en-US" sz="1400" b="1" dirty="0">
                <a:solidFill>
                  <a:schemeClr val="tx1">
                    <a:alpha val="70000"/>
                  </a:schemeClr>
                </a:solidFill>
                <a:latin typeface="Source Sans Pro" panose="020B0503030403020204" pitchFamily="34" charset="0"/>
                <a:ea typeface="Roboto Light" charset="0"/>
                <a:cs typeface="Roboto Light" charset="0"/>
              </a:rPr>
              <a:t>confirm or refute </a:t>
            </a:r>
            <a:r>
              <a:rPr lang="en-US" sz="1400" dirty="0">
                <a:solidFill>
                  <a:schemeClr val="tx1">
                    <a:alpha val="70000"/>
                  </a:schemeClr>
                </a:solidFill>
                <a:latin typeface="Source Sans Pro" panose="020B0503030403020204" pitchFamily="34" charset="0"/>
                <a:ea typeface="Roboto Light" charset="0"/>
                <a:cs typeface="Roboto Light" charset="0"/>
              </a:rPr>
              <a:t>the claims made in news from social media, even if they may </a:t>
            </a:r>
            <a:r>
              <a:rPr lang="en-US" sz="1400" b="1" dirty="0">
                <a:solidFill>
                  <a:schemeClr val="tx1">
                    <a:alpha val="70000"/>
                  </a:schemeClr>
                </a:solidFill>
                <a:latin typeface="Source Sans Pro" panose="020B0503030403020204" pitchFamily="34" charset="0"/>
                <a:ea typeface="Roboto Light" charset="0"/>
                <a:cs typeface="Roboto Light" charset="0"/>
              </a:rPr>
              <a:t>seem </a:t>
            </a:r>
            <a:r>
              <a:rPr lang="en-US" sz="1400" dirty="0">
                <a:solidFill>
                  <a:schemeClr val="tx1">
                    <a:alpha val="70000"/>
                  </a:schemeClr>
                </a:solidFill>
                <a:latin typeface="Source Sans Pro" panose="020B0503030403020204" pitchFamily="34" charset="0"/>
                <a:ea typeface="Roboto Light" charset="0"/>
                <a:cs typeface="Roboto Light" charset="0"/>
              </a:rPr>
              <a:t>credible</a:t>
            </a:r>
            <a:r>
              <a:rPr lang="en-US" sz="1400" b="1" dirty="0">
                <a:solidFill>
                  <a:schemeClr val="tx1">
                    <a:alpha val="70000"/>
                  </a:schemeClr>
                </a:solidFill>
                <a:latin typeface="Source Sans Pro" panose="020B0503030403020204" pitchFamily="34" charset="0"/>
                <a:ea typeface="Roboto Light" charset="0"/>
                <a:cs typeface="Roboto Light" charset="0"/>
              </a:rPr>
              <a:t> </a:t>
            </a:r>
            <a:r>
              <a:rPr lang="en-US" sz="1400" dirty="0">
                <a:solidFill>
                  <a:schemeClr val="tx1">
                    <a:alpha val="70000"/>
                  </a:schemeClr>
                </a:solidFill>
                <a:latin typeface="Source Sans Pro" panose="020B0503030403020204" pitchFamily="34" charset="0"/>
                <a:ea typeface="Roboto Light" charset="0"/>
                <a:cs typeface="Roboto Light" charset="0"/>
              </a:rPr>
              <a:t>at</a:t>
            </a:r>
            <a:r>
              <a:rPr lang="en-US" sz="1400" b="1" dirty="0">
                <a:solidFill>
                  <a:schemeClr val="tx1">
                    <a:alpha val="70000"/>
                  </a:schemeClr>
                </a:solidFill>
                <a:latin typeface="Source Sans Pro" panose="020B0503030403020204" pitchFamily="34" charset="0"/>
                <a:ea typeface="Roboto Light" charset="0"/>
                <a:cs typeface="Roboto Light" charset="0"/>
              </a:rPr>
              <a:t> </a:t>
            </a:r>
            <a:r>
              <a:rPr lang="en-US" sz="1400" dirty="0">
                <a:solidFill>
                  <a:schemeClr val="tx1">
                    <a:alpha val="70000"/>
                  </a:schemeClr>
                </a:solidFill>
                <a:latin typeface="Source Sans Pro" panose="020B0503030403020204" pitchFamily="34" charset="0"/>
                <a:ea typeface="Roboto Light" charset="0"/>
                <a:cs typeface="Roboto Light" charset="0"/>
              </a:rPr>
              <a:t>first</a:t>
            </a:r>
            <a:r>
              <a:rPr lang="en-US" sz="1400" b="1" dirty="0">
                <a:solidFill>
                  <a:schemeClr val="tx1">
                    <a:alpha val="70000"/>
                  </a:schemeClr>
                </a:solidFill>
                <a:latin typeface="Source Sans Pro" panose="020B0503030403020204" pitchFamily="34" charset="0"/>
                <a:ea typeface="Roboto Light" charset="0"/>
                <a:cs typeface="Roboto Light" charset="0"/>
              </a:rPr>
              <a:t> </a:t>
            </a:r>
            <a:r>
              <a:rPr lang="en-US" sz="1400" dirty="0">
                <a:solidFill>
                  <a:schemeClr val="tx1">
                    <a:alpha val="70000"/>
                  </a:schemeClr>
                </a:solidFill>
                <a:latin typeface="Source Sans Pro" panose="020B0503030403020204" pitchFamily="34" charset="0"/>
                <a:ea typeface="Roboto Light" charset="0"/>
                <a:cs typeface="Roboto Light" charset="0"/>
              </a:rPr>
              <a:t>glance.</a:t>
            </a:r>
          </a:p>
        </p:txBody>
      </p:sp>
      <p:sp>
        <p:nvSpPr>
          <p:cNvPr id="9" name="TextBox 8">
            <a:extLst>
              <a:ext uri="{FF2B5EF4-FFF2-40B4-BE49-F238E27FC236}">
                <a16:creationId xmlns:a16="http://schemas.microsoft.com/office/drawing/2014/main" id="{4FB7FCFD-8038-4CBD-B120-EC444DCA0B92}"/>
              </a:ext>
            </a:extLst>
          </p:cNvPr>
          <p:cNvSpPr txBox="1"/>
          <p:nvPr/>
        </p:nvSpPr>
        <p:spPr>
          <a:xfrm>
            <a:off x="0" y="6488668"/>
            <a:ext cx="1400175" cy="369332"/>
          </a:xfrm>
          <a:prstGeom prst="rect">
            <a:avLst/>
          </a:prstGeom>
          <a:noFill/>
        </p:spPr>
        <p:txBody>
          <a:bodyPr wrap="square" rtlCol="0">
            <a:spAutoFit/>
          </a:bodyPr>
          <a:lstStyle/>
          <a:p>
            <a:r>
              <a:rPr lang="en-US" b="1" dirty="0">
                <a:solidFill>
                  <a:schemeClr val="tx1">
                    <a:lumMod val="75000"/>
                    <a:lumOff val="25000"/>
                  </a:schemeClr>
                </a:solidFill>
                <a:latin typeface="Times New Roman" panose="02020603050405020304" pitchFamily="18" charset="0"/>
                <a:cs typeface="Times New Roman" panose="02020603050405020304" pitchFamily="18" charset="0"/>
              </a:rPr>
              <a:t>SECTION 1</a:t>
            </a:r>
            <a:endParaRPr lang="en-CA" dirty="0"/>
          </a:p>
        </p:txBody>
      </p:sp>
      <p:sp>
        <p:nvSpPr>
          <p:cNvPr id="10" name="Shape 3731">
            <a:extLst>
              <a:ext uri="{FF2B5EF4-FFF2-40B4-BE49-F238E27FC236}">
                <a16:creationId xmlns:a16="http://schemas.microsoft.com/office/drawing/2014/main" id="{3B39DFB5-E4E3-465D-97FD-851A446841FC}"/>
              </a:ext>
            </a:extLst>
          </p:cNvPr>
          <p:cNvSpPr/>
          <p:nvPr/>
        </p:nvSpPr>
        <p:spPr>
          <a:xfrm>
            <a:off x="660802" y="561975"/>
            <a:ext cx="5499138" cy="5109669"/>
          </a:xfrm>
          <a:custGeom>
            <a:avLst/>
            <a:gdLst/>
            <a:ahLst/>
            <a:cxnLst>
              <a:cxn ang="0">
                <a:pos x="wd2" y="hd2"/>
              </a:cxn>
              <a:cxn ang="5400000">
                <a:pos x="wd2" y="hd2"/>
              </a:cxn>
              <a:cxn ang="10800000">
                <a:pos x="wd2" y="hd2"/>
              </a:cxn>
              <a:cxn ang="16200000">
                <a:pos x="wd2" y="hd2"/>
              </a:cxn>
            </a:cxnLst>
            <a:rect l="0" t="0" r="r" b="b"/>
            <a:pathLst>
              <a:path w="21600" h="21600" extrusionOk="0">
                <a:moveTo>
                  <a:pt x="20618" y="17673"/>
                </a:moveTo>
                <a:cubicBezTo>
                  <a:pt x="20618" y="18214"/>
                  <a:pt x="20179" y="18655"/>
                  <a:pt x="19636" y="18655"/>
                </a:cubicBezTo>
                <a:lnTo>
                  <a:pt x="1964" y="18655"/>
                </a:lnTo>
                <a:cubicBezTo>
                  <a:pt x="1421" y="18655"/>
                  <a:pt x="982" y="18214"/>
                  <a:pt x="982" y="17673"/>
                </a:cubicBezTo>
                <a:lnTo>
                  <a:pt x="982" y="5891"/>
                </a:lnTo>
                <a:cubicBezTo>
                  <a:pt x="982" y="5349"/>
                  <a:pt x="1421" y="4909"/>
                  <a:pt x="1964" y="4909"/>
                </a:cubicBezTo>
                <a:lnTo>
                  <a:pt x="19636" y="4909"/>
                </a:lnTo>
                <a:cubicBezTo>
                  <a:pt x="20179" y="4909"/>
                  <a:pt x="20618" y="5349"/>
                  <a:pt x="20618" y="5891"/>
                </a:cubicBezTo>
                <a:cubicBezTo>
                  <a:pt x="20618" y="5891"/>
                  <a:pt x="20618" y="17673"/>
                  <a:pt x="20618" y="17673"/>
                </a:cubicBezTo>
                <a:close/>
                <a:moveTo>
                  <a:pt x="19636" y="3927"/>
                </a:moveTo>
                <a:lnTo>
                  <a:pt x="12476" y="3927"/>
                </a:lnTo>
                <a:lnTo>
                  <a:pt x="14476" y="1927"/>
                </a:lnTo>
                <a:cubicBezTo>
                  <a:pt x="14557" y="1949"/>
                  <a:pt x="14640" y="1964"/>
                  <a:pt x="14727" y="1964"/>
                </a:cubicBezTo>
                <a:cubicBezTo>
                  <a:pt x="15269" y="1964"/>
                  <a:pt x="15709" y="1524"/>
                  <a:pt x="15709" y="982"/>
                </a:cubicBezTo>
                <a:cubicBezTo>
                  <a:pt x="15709" y="440"/>
                  <a:pt x="15269" y="0"/>
                  <a:pt x="14727" y="0"/>
                </a:cubicBezTo>
                <a:cubicBezTo>
                  <a:pt x="14185" y="0"/>
                  <a:pt x="13745" y="440"/>
                  <a:pt x="13745" y="982"/>
                </a:cubicBezTo>
                <a:cubicBezTo>
                  <a:pt x="13745" y="1069"/>
                  <a:pt x="13760" y="1152"/>
                  <a:pt x="13782" y="1233"/>
                </a:cubicBezTo>
                <a:lnTo>
                  <a:pt x="11088" y="3927"/>
                </a:lnTo>
                <a:lnTo>
                  <a:pt x="10513" y="3927"/>
                </a:lnTo>
                <a:lnTo>
                  <a:pt x="7818" y="1233"/>
                </a:lnTo>
                <a:cubicBezTo>
                  <a:pt x="7839" y="1152"/>
                  <a:pt x="7855" y="1069"/>
                  <a:pt x="7855" y="982"/>
                </a:cubicBezTo>
                <a:cubicBezTo>
                  <a:pt x="7855" y="440"/>
                  <a:pt x="7415" y="0"/>
                  <a:pt x="6873" y="0"/>
                </a:cubicBezTo>
                <a:cubicBezTo>
                  <a:pt x="6331" y="0"/>
                  <a:pt x="5891" y="440"/>
                  <a:pt x="5891" y="982"/>
                </a:cubicBezTo>
                <a:cubicBezTo>
                  <a:pt x="5891" y="1524"/>
                  <a:pt x="6331" y="1964"/>
                  <a:pt x="6873" y="1964"/>
                </a:cubicBezTo>
                <a:cubicBezTo>
                  <a:pt x="6960" y="1964"/>
                  <a:pt x="7043" y="1949"/>
                  <a:pt x="7124" y="1927"/>
                </a:cubicBezTo>
                <a:lnTo>
                  <a:pt x="9124" y="3927"/>
                </a:lnTo>
                <a:lnTo>
                  <a:pt x="1964" y="3927"/>
                </a:lnTo>
                <a:cubicBezTo>
                  <a:pt x="879" y="3927"/>
                  <a:pt x="0" y="4806"/>
                  <a:pt x="0" y="5891"/>
                </a:cubicBezTo>
                <a:lnTo>
                  <a:pt x="0" y="17673"/>
                </a:lnTo>
                <a:cubicBezTo>
                  <a:pt x="0" y="18757"/>
                  <a:pt x="879" y="19637"/>
                  <a:pt x="1964" y="19637"/>
                </a:cubicBezTo>
                <a:lnTo>
                  <a:pt x="3927" y="19637"/>
                </a:lnTo>
                <a:lnTo>
                  <a:pt x="3927" y="21109"/>
                </a:lnTo>
                <a:cubicBezTo>
                  <a:pt x="3927" y="21380"/>
                  <a:pt x="4147" y="21600"/>
                  <a:pt x="4418" y="21600"/>
                </a:cubicBezTo>
                <a:cubicBezTo>
                  <a:pt x="4689" y="21600"/>
                  <a:pt x="4909" y="21380"/>
                  <a:pt x="4909" y="21109"/>
                </a:cubicBezTo>
                <a:lnTo>
                  <a:pt x="4909" y="20618"/>
                </a:lnTo>
                <a:lnTo>
                  <a:pt x="16691" y="20618"/>
                </a:lnTo>
                <a:lnTo>
                  <a:pt x="16691" y="21109"/>
                </a:lnTo>
                <a:cubicBezTo>
                  <a:pt x="16691" y="21380"/>
                  <a:pt x="16911" y="21600"/>
                  <a:pt x="17182" y="21600"/>
                </a:cubicBezTo>
                <a:cubicBezTo>
                  <a:pt x="17453" y="21600"/>
                  <a:pt x="17673" y="21380"/>
                  <a:pt x="17673" y="21109"/>
                </a:cubicBezTo>
                <a:lnTo>
                  <a:pt x="17673" y="19637"/>
                </a:lnTo>
                <a:lnTo>
                  <a:pt x="19636" y="19637"/>
                </a:lnTo>
                <a:cubicBezTo>
                  <a:pt x="20721" y="19637"/>
                  <a:pt x="21600" y="18757"/>
                  <a:pt x="21600" y="17673"/>
                </a:cubicBezTo>
                <a:lnTo>
                  <a:pt x="21600" y="5891"/>
                </a:lnTo>
                <a:cubicBezTo>
                  <a:pt x="21600" y="4806"/>
                  <a:pt x="20721" y="3927"/>
                  <a:pt x="19636" y="3927"/>
                </a:cubicBezTo>
              </a:path>
            </a:pathLst>
          </a:custGeom>
          <a:solidFill>
            <a:schemeClr val="tx1"/>
          </a:solidFill>
          <a:ln w="12700">
            <a:miter lim="400000"/>
          </a:ln>
        </p:spPr>
        <p:txBody>
          <a:bodyPr lIns="38100" tIns="38100" rIns="38100" bIns="38100" anchor="ctr"/>
          <a:lstStyle/>
          <a:p>
            <a:endParaRPr dirty="0">
              <a:solidFill>
                <a:prstClr val="black"/>
              </a:solidFill>
            </a:endParaRPr>
          </a:p>
        </p:txBody>
      </p:sp>
    </p:spTree>
    <p:extLst>
      <p:ext uri="{BB962C8B-B14F-4D97-AF65-F5344CB8AC3E}">
        <p14:creationId xmlns:p14="http://schemas.microsoft.com/office/powerpoint/2010/main" val="25811269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688BA6-5152-4B93-9CCA-703CE274AC15}"/>
              </a:ext>
            </a:extLst>
          </p:cNvPr>
          <p:cNvSpPr/>
          <p:nvPr/>
        </p:nvSpPr>
        <p:spPr>
          <a:xfrm>
            <a:off x="10096500" y="2757100"/>
            <a:ext cx="2114971" cy="1343797"/>
          </a:xfrm>
          <a:prstGeom prst="rect">
            <a:avLst/>
          </a:pr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44C1DD4E-EA3C-4F3F-9165-AC4BE93D5A56}"/>
              </a:ext>
            </a:extLst>
          </p:cNvPr>
          <p:cNvSpPr/>
          <p:nvPr/>
        </p:nvSpPr>
        <p:spPr>
          <a:xfrm>
            <a:off x="0" y="2757100"/>
            <a:ext cx="3410371" cy="1343797"/>
          </a:xfrm>
          <a:prstGeom prst="rect">
            <a:avLst/>
          </a:pr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DBA0C5B-9287-4F57-8634-42CD39C8AC3C}"/>
              </a:ext>
            </a:extLst>
          </p:cNvPr>
          <p:cNvSpPr txBox="1"/>
          <p:nvPr/>
        </p:nvSpPr>
        <p:spPr>
          <a:xfrm>
            <a:off x="1386518" y="2771302"/>
            <a:ext cx="4047704" cy="1329595"/>
          </a:xfrm>
          <a:prstGeom prst="rect">
            <a:avLst/>
          </a:prstGeom>
          <a:noFill/>
        </p:spPr>
        <p:txBody>
          <a:bodyPr wrap="square" lIns="0" tIns="0" rIns="0" bIns="0" rtlCol="0">
            <a:spAutoFit/>
          </a:bodyPr>
          <a:lstStyle/>
          <a:p>
            <a:pPr algn="ctr">
              <a:lnSpc>
                <a:spcPct val="80000"/>
              </a:lnSpc>
            </a:pPr>
            <a:r>
              <a:rPr lang="en-US" sz="3600" b="1" dirty="0">
                <a:solidFill>
                  <a:schemeClr val="tx1">
                    <a:lumMod val="75000"/>
                    <a:lumOff val="25000"/>
                  </a:schemeClr>
                </a:solidFill>
                <a:latin typeface="Times New Roman" panose="02020603050405020304" pitchFamily="18" charset="0"/>
                <a:ea typeface="Titillium Light" charset="0"/>
                <a:cs typeface="Times New Roman" panose="02020603050405020304" pitchFamily="18" charset="0"/>
              </a:rPr>
              <a:t>What value do you get from online social interactions?</a:t>
            </a:r>
          </a:p>
        </p:txBody>
      </p:sp>
      <p:sp>
        <p:nvSpPr>
          <p:cNvPr id="5" name="TextBox 4">
            <a:extLst>
              <a:ext uri="{FF2B5EF4-FFF2-40B4-BE49-F238E27FC236}">
                <a16:creationId xmlns:a16="http://schemas.microsoft.com/office/drawing/2014/main" id="{4161BEB3-3F83-424A-92D9-2233482D5A76}"/>
              </a:ext>
            </a:extLst>
          </p:cNvPr>
          <p:cNvSpPr txBox="1"/>
          <p:nvPr/>
        </p:nvSpPr>
        <p:spPr>
          <a:xfrm>
            <a:off x="7538922" y="1089610"/>
            <a:ext cx="4308088" cy="4678781"/>
          </a:xfrm>
          <a:prstGeom prst="rect">
            <a:avLst/>
          </a:prstGeom>
          <a:noFill/>
        </p:spPr>
        <p:txBody>
          <a:bodyPr wrap="square" lIns="0" tIns="0" rIns="91440" bIns="0" rtlCol="0">
            <a:spAutoFit/>
          </a:bodyPr>
          <a:lstStyle/>
          <a:p>
            <a:pPr algn="just">
              <a:lnSpc>
                <a:spcPct val="200000"/>
              </a:lnSpc>
            </a:pPr>
            <a:r>
              <a:rPr lang="en-US" sz="1400" b="1" dirty="0">
                <a:solidFill>
                  <a:schemeClr val="tx1">
                    <a:alpha val="70000"/>
                  </a:schemeClr>
                </a:solidFill>
                <a:latin typeface="Source Sans Pro" panose="020B0503030403020204" pitchFamily="34" charset="0"/>
                <a:ea typeface="Roboto Light" charset="0"/>
                <a:cs typeface="Roboto Light" charset="0"/>
              </a:rPr>
              <a:t>Online social interactions</a:t>
            </a:r>
            <a:r>
              <a:rPr lang="en-US" sz="1400" dirty="0">
                <a:solidFill>
                  <a:schemeClr val="tx1">
                    <a:alpha val="70000"/>
                  </a:schemeClr>
                </a:solidFill>
                <a:latin typeface="Source Sans Pro" panose="020B0503030403020204" pitchFamily="34" charset="0"/>
                <a:ea typeface="Roboto Light" charset="0"/>
                <a:cs typeface="Roboto Light" charset="0"/>
              </a:rPr>
              <a:t>, while they might come across to some as vapid and </a:t>
            </a:r>
            <a:r>
              <a:rPr lang="en-US" sz="1400" b="1" dirty="0">
                <a:solidFill>
                  <a:schemeClr val="tx1">
                    <a:alpha val="70000"/>
                  </a:schemeClr>
                </a:solidFill>
                <a:latin typeface="Source Sans Pro" panose="020B0503030403020204" pitchFamily="34" charset="0"/>
                <a:ea typeface="Roboto Light" charset="0"/>
                <a:cs typeface="Roboto Light" charset="0"/>
              </a:rPr>
              <a:t>artificial</a:t>
            </a:r>
            <a:r>
              <a:rPr lang="en-US" sz="1400" dirty="0">
                <a:solidFill>
                  <a:schemeClr val="tx1">
                    <a:alpha val="70000"/>
                  </a:schemeClr>
                </a:solidFill>
                <a:latin typeface="Source Sans Pro" panose="020B0503030403020204" pitchFamily="34" charset="0"/>
                <a:ea typeface="Roboto Light" charset="0"/>
                <a:cs typeface="Roboto Light" charset="0"/>
              </a:rPr>
              <a:t> compared to face-to-face communication, can be a </a:t>
            </a:r>
            <a:r>
              <a:rPr lang="en-US" sz="1400" b="1" dirty="0">
                <a:solidFill>
                  <a:schemeClr val="tx1">
                    <a:alpha val="70000"/>
                  </a:schemeClr>
                </a:solidFill>
                <a:latin typeface="Source Sans Pro" panose="020B0503030403020204" pitchFamily="34" charset="0"/>
                <a:ea typeface="Roboto Light" charset="0"/>
                <a:cs typeface="Roboto Light" charset="0"/>
              </a:rPr>
              <a:t>vital</a:t>
            </a:r>
            <a:r>
              <a:rPr lang="en-US" sz="1400" dirty="0">
                <a:solidFill>
                  <a:schemeClr val="tx1">
                    <a:alpha val="70000"/>
                  </a:schemeClr>
                </a:solidFill>
                <a:latin typeface="Source Sans Pro" panose="020B0503030403020204" pitchFamily="34" charset="0"/>
                <a:ea typeface="Roboto Light" charset="0"/>
                <a:cs typeface="Roboto Light" charset="0"/>
              </a:rPr>
              <a:t> way to </a:t>
            </a:r>
            <a:r>
              <a:rPr lang="en-US" sz="1400" b="1" dirty="0">
                <a:solidFill>
                  <a:schemeClr val="tx1">
                    <a:alpha val="70000"/>
                  </a:schemeClr>
                </a:solidFill>
                <a:latin typeface="Source Sans Pro" panose="020B0503030403020204" pitchFamily="34" charset="0"/>
                <a:ea typeface="Roboto Light" charset="0"/>
                <a:cs typeface="Roboto Light" charset="0"/>
              </a:rPr>
              <a:t>communicate</a:t>
            </a:r>
            <a:r>
              <a:rPr lang="en-US" sz="1400" dirty="0">
                <a:solidFill>
                  <a:schemeClr val="tx1">
                    <a:alpha val="70000"/>
                  </a:schemeClr>
                </a:solidFill>
                <a:latin typeface="Source Sans Pro" panose="020B0503030403020204" pitchFamily="34" charset="0"/>
                <a:ea typeface="Roboto Light" charset="0"/>
                <a:cs typeface="Roboto Light" charset="0"/>
              </a:rPr>
              <a:t> with peers, family, friends, and even </a:t>
            </a:r>
            <a:r>
              <a:rPr lang="en-US" sz="1400" b="1" dirty="0">
                <a:solidFill>
                  <a:schemeClr val="tx1">
                    <a:alpha val="70000"/>
                  </a:schemeClr>
                </a:solidFill>
                <a:latin typeface="Source Sans Pro" panose="020B0503030403020204" pitchFamily="34" charset="0"/>
                <a:ea typeface="Roboto Light" charset="0"/>
                <a:cs typeface="Roboto Light" charset="0"/>
              </a:rPr>
              <a:t>politicians and authorities </a:t>
            </a:r>
            <a:r>
              <a:rPr lang="en-US" sz="1400" dirty="0">
                <a:solidFill>
                  <a:schemeClr val="tx1">
                    <a:alpha val="70000"/>
                  </a:schemeClr>
                </a:solidFill>
                <a:latin typeface="Source Sans Pro" panose="020B0503030403020204" pitchFamily="34" charset="0"/>
                <a:ea typeface="Roboto Light" charset="0"/>
                <a:cs typeface="Roboto Light" charset="0"/>
              </a:rPr>
              <a:t>— especially when meeting in person </a:t>
            </a:r>
            <a:r>
              <a:rPr lang="en-US" sz="1400" b="1" dirty="0">
                <a:solidFill>
                  <a:schemeClr val="tx1">
                    <a:alpha val="70000"/>
                  </a:schemeClr>
                </a:solidFill>
                <a:latin typeface="Source Sans Pro" panose="020B0503030403020204" pitchFamily="34" charset="0"/>
                <a:ea typeface="Roboto Light" charset="0"/>
                <a:cs typeface="Roboto Light" charset="0"/>
              </a:rPr>
              <a:t>isn’t possible</a:t>
            </a:r>
            <a:r>
              <a:rPr lang="en-US" sz="1400" dirty="0">
                <a:solidFill>
                  <a:schemeClr val="tx1">
                    <a:alpha val="70000"/>
                  </a:schemeClr>
                </a:solidFill>
                <a:latin typeface="Source Sans Pro" panose="020B0503030403020204" pitchFamily="34" charset="0"/>
                <a:ea typeface="Roboto Light" charset="0"/>
                <a:cs typeface="Roboto Light" charset="0"/>
              </a:rPr>
              <a:t>. This has become more apparent than ever during the </a:t>
            </a:r>
            <a:r>
              <a:rPr lang="en-US" sz="1400" b="1" dirty="0">
                <a:solidFill>
                  <a:schemeClr val="tx1">
                    <a:alpha val="70000"/>
                  </a:schemeClr>
                </a:solidFill>
                <a:latin typeface="Source Sans Pro" panose="020B0503030403020204" pitchFamily="34" charset="0"/>
                <a:ea typeface="Roboto Light" charset="0"/>
                <a:cs typeface="Roboto Light" charset="0"/>
              </a:rPr>
              <a:t>COVID-19 pandemic</a:t>
            </a:r>
            <a:r>
              <a:rPr lang="en-US" sz="1400" dirty="0">
                <a:solidFill>
                  <a:schemeClr val="tx1">
                    <a:alpha val="70000"/>
                  </a:schemeClr>
                </a:solidFill>
                <a:latin typeface="Source Sans Pro" panose="020B0503030403020204" pitchFamily="34" charset="0"/>
                <a:ea typeface="Roboto Light" charset="0"/>
                <a:cs typeface="Roboto Light" charset="0"/>
              </a:rPr>
              <a:t>, as many things became socially distanced and </a:t>
            </a:r>
            <a:r>
              <a:rPr lang="en-US" sz="1400" b="1" dirty="0">
                <a:solidFill>
                  <a:schemeClr val="tx1">
                    <a:alpha val="70000"/>
                  </a:schemeClr>
                </a:solidFill>
                <a:latin typeface="Source Sans Pro" panose="020B0503030403020204" pitchFamily="34" charset="0"/>
                <a:ea typeface="Roboto Light" charset="0"/>
                <a:cs typeface="Roboto Light" charset="0"/>
              </a:rPr>
              <a:t>online-only</a:t>
            </a:r>
            <a:r>
              <a:rPr lang="en-US" sz="1400" dirty="0">
                <a:solidFill>
                  <a:schemeClr val="tx1">
                    <a:alpha val="70000"/>
                  </a:schemeClr>
                </a:solidFill>
                <a:latin typeface="Source Sans Pro" panose="020B0503030403020204" pitchFamily="34" charset="0"/>
                <a:ea typeface="Roboto Light" charset="0"/>
                <a:cs typeface="Roboto Light" charset="0"/>
              </a:rPr>
              <a:t>. Online communication has thus become one way to mitigate the feelings of isolation that may be caused by COVID restrictions.</a:t>
            </a:r>
          </a:p>
        </p:txBody>
      </p:sp>
      <p:sp>
        <p:nvSpPr>
          <p:cNvPr id="9" name="TextBox 8">
            <a:extLst>
              <a:ext uri="{FF2B5EF4-FFF2-40B4-BE49-F238E27FC236}">
                <a16:creationId xmlns:a16="http://schemas.microsoft.com/office/drawing/2014/main" id="{4FB7FCFD-8038-4CBD-B120-EC444DCA0B92}"/>
              </a:ext>
            </a:extLst>
          </p:cNvPr>
          <p:cNvSpPr txBox="1"/>
          <p:nvPr/>
        </p:nvSpPr>
        <p:spPr>
          <a:xfrm>
            <a:off x="0" y="6488668"/>
            <a:ext cx="1400175" cy="369332"/>
          </a:xfrm>
          <a:prstGeom prst="rect">
            <a:avLst/>
          </a:prstGeom>
          <a:noFill/>
        </p:spPr>
        <p:txBody>
          <a:bodyPr wrap="square" rtlCol="0">
            <a:spAutoFit/>
          </a:bodyPr>
          <a:lstStyle/>
          <a:p>
            <a:r>
              <a:rPr lang="en-US" b="1" dirty="0">
                <a:solidFill>
                  <a:schemeClr val="tx1">
                    <a:lumMod val="75000"/>
                    <a:lumOff val="25000"/>
                  </a:schemeClr>
                </a:solidFill>
                <a:latin typeface="Times New Roman" panose="02020603050405020304" pitchFamily="18" charset="0"/>
                <a:cs typeface="Times New Roman" panose="02020603050405020304" pitchFamily="18" charset="0"/>
              </a:rPr>
              <a:t>SECTION 2</a:t>
            </a:r>
            <a:endParaRPr lang="en-CA" dirty="0"/>
          </a:p>
        </p:txBody>
      </p:sp>
      <p:sp>
        <p:nvSpPr>
          <p:cNvPr id="8" name="Shape 3714">
            <a:extLst>
              <a:ext uri="{FF2B5EF4-FFF2-40B4-BE49-F238E27FC236}">
                <a16:creationId xmlns:a16="http://schemas.microsoft.com/office/drawing/2014/main" id="{411A7A6C-0779-4172-8424-58011C25DF12}"/>
              </a:ext>
            </a:extLst>
          </p:cNvPr>
          <p:cNvSpPr/>
          <p:nvPr/>
        </p:nvSpPr>
        <p:spPr>
          <a:xfrm rot="5400000">
            <a:off x="1591094" y="119057"/>
            <a:ext cx="3638552" cy="6619875"/>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2"/>
                  <a:pt x="1612" y="21600"/>
                  <a:pt x="3600" y="21600"/>
                </a:cubicBezTo>
                <a:lnTo>
                  <a:pt x="18000" y="21600"/>
                </a:lnTo>
                <a:cubicBezTo>
                  <a:pt x="19988" y="21600"/>
                  <a:pt x="21600" y="20722"/>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tx1"/>
          </a:solidFill>
          <a:ln w="12700">
            <a:miter lim="400000"/>
          </a:ln>
        </p:spPr>
        <p:txBody>
          <a:bodyPr lIns="38100" tIns="38100" rIns="38100" bIns="38100" anchor="ctr"/>
          <a:lstStyle/>
          <a:p>
            <a:endParaRPr dirty="0">
              <a:solidFill>
                <a:prstClr val="black"/>
              </a:solidFill>
            </a:endParaRPr>
          </a:p>
        </p:txBody>
      </p:sp>
    </p:spTree>
    <p:extLst>
      <p:ext uri="{BB962C8B-B14F-4D97-AF65-F5344CB8AC3E}">
        <p14:creationId xmlns:p14="http://schemas.microsoft.com/office/powerpoint/2010/main" val="36791241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688BA6-5152-4B93-9CCA-703CE274AC15}"/>
              </a:ext>
            </a:extLst>
          </p:cNvPr>
          <p:cNvSpPr/>
          <p:nvPr/>
        </p:nvSpPr>
        <p:spPr>
          <a:xfrm>
            <a:off x="10096500" y="2757100"/>
            <a:ext cx="2114971" cy="1343797"/>
          </a:xfrm>
          <a:prstGeom prst="rect">
            <a:avLst/>
          </a:pr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44C1DD4E-EA3C-4F3F-9165-AC4BE93D5A56}"/>
              </a:ext>
            </a:extLst>
          </p:cNvPr>
          <p:cNvSpPr/>
          <p:nvPr/>
        </p:nvSpPr>
        <p:spPr>
          <a:xfrm>
            <a:off x="0" y="2757100"/>
            <a:ext cx="3410371" cy="1343797"/>
          </a:xfrm>
          <a:prstGeom prst="rect">
            <a:avLst/>
          </a:pr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DBA0C5B-9287-4F57-8634-42CD39C8AC3C}"/>
              </a:ext>
            </a:extLst>
          </p:cNvPr>
          <p:cNvSpPr txBox="1"/>
          <p:nvPr/>
        </p:nvSpPr>
        <p:spPr>
          <a:xfrm>
            <a:off x="1386518" y="2549702"/>
            <a:ext cx="4047704" cy="1772793"/>
          </a:xfrm>
          <a:prstGeom prst="rect">
            <a:avLst/>
          </a:prstGeom>
          <a:noFill/>
        </p:spPr>
        <p:txBody>
          <a:bodyPr wrap="square" lIns="0" tIns="0" rIns="0" bIns="0" rtlCol="0">
            <a:spAutoFit/>
          </a:bodyPr>
          <a:lstStyle/>
          <a:p>
            <a:pPr algn="ctr">
              <a:lnSpc>
                <a:spcPct val="80000"/>
              </a:lnSpc>
            </a:pPr>
            <a:r>
              <a:rPr lang="en-US" sz="3600" b="1" dirty="0">
                <a:solidFill>
                  <a:schemeClr val="tx1">
                    <a:lumMod val="75000"/>
                    <a:lumOff val="25000"/>
                  </a:schemeClr>
                </a:solidFill>
                <a:latin typeface="Times New Roman" panose="02020603050405020304" pitchFamily="18" charset="0"/>
                <a:ea typeface="Titillium Light" charset="0"/>
                <a:cs typeface="Times New Roman" panose="02020603050405020304" pitchFamily="18" charset="0"/>
              </a:rPr>
              <a:t>How is social media and social capital helping to form youth culture?</a:t>
            </a:r>
          </a:p>
        </p:txBody>
      </p:sp>
      <p:sp>
        <p:nvSpPr>
          <p:cNvPr id="5" name="TextBox 4">
            <a:extLst>
              <a:ext uri="{FF2B5EF4-FFF2-40B4-BE49-F238E27FC236}">
                <a16:creationId xmlns:a16="http://schemas.microsoft.com/office/drawing/2014/main" id="{4161BEB3-3F83-424A-92D9-2233482D5A76}"/>
              </a:ext>
            </a:extLst>
          </p:cNvPr>
          <p:cNvSpPr txBox="1"/>
          <p:nvPr/>
        </p:nvSpPr>
        <p:spPr>
          <a:xfrm>
            <a:off x="7577813" y="1089610"/>
            <a:ext cx="4308088" cy="4678781"/>
          </a:xfrm>
          <a:prstGeom prst="rect">
            <a:avLst/>
          </a:prstGeom>
          <a:noFill/>
        </p:spPr>
        <p:txBody>
          <a:bodyPr wrap="square" lIns="0" tIns="0" rIns="91440" bIns="0" rtlCol="0">
            <a:spAutoFit/>
          </a:bodyPr>
          <a:lstStyle/>
          <a:p>
            <a:pPr algn="just">
              <a:lnSpc>
                <a:spcPct val="200000"/>
              </a:lnSpc>
            </a:pPr>
            <a:r>
              <a:rPr lang="en-US" sz="1400" dirty="0">
                <a:solidFill>
                  <a:schemeClr val="tx1">
                    <a:alpha val="70000"/>
                  </a:schemeClr>
                </a:solidFill>
                <a:latin typeface="Source Sans Pro" panose="020B0503030403020204" pitchFamily="34" charset="0"/>
                <a:ea typeface="Roboto Light" charset="0"/>
                <a:cs typeface="Roboto Light" charset="0"/>
              </a:rPr>
              <a:t>Social media has mostly </a:t>
            </a:r>
            <a:r>
              <a:rPr lang="en-US" sz="1400" b="1" dirty="0">
                <a:solidFill>
                  <a:schemeClr val="tx1">
                    <a:alpha val="70000"/>
                  </a:schemeClr>
                </a:solidFill>
                <a:latin typeface="Source Sans Pro" panose="020B0503030403020204" pitchFamily="34" charset="0"/>
                <a:ea typeface="Roboto Light" charset="0"/>
                <a:cs typeface="Roboto Light" charset="0"/>
              </a:rPr>
              <a:t>replaced</a:t>
            </a:r>
            <a:r>
              <a:rPr lang="en-US" sz="1400" dirty="0">
                <a:solidFill>
                  <a:schemeClr val="tx1">
                    <a:alpha val="70000"/>
                  </a:schemeClr>
                </a:solidFill>
                <a:latin typeface="Source Sans Pro" panose="020B0503030403020204" pitchFamily="34" charset="0"/>
                <a:ea typeface="Roboto Light" charset="0"/>
                <a:cs typeface="Roboto Light" charset="0"/>
              </a:rPr>
              <a:t> older forms of media as a platform for sharing information and thus </a:t>
            </a:r>
            <a:r>
              <a:rPr lang="en-US" sz="1400" b="1" dirty="0">
                <a:solidFill>
                  <a:schemeClr val="tx1">
                    <a:alpha val="70000"/>
                  </a:schemeClr>
                </a:solidFill>
                <a:latin typeface="Source Sans Pro" panose="020B0503030403020204" pitchFamily="34" charset="0"/>
                <a:ea typeface="Roboto Light" charset="0"/>
                <a:cs typeface="Roboto Light" charset="0"/>
              </a:rPr>
              <a:t>propagating trends</a:t>
            </a:r>
            <a:r>
              <a:rPr lang="en-US" sz="1400" dirty="0">
                <a:solidFill>
                  <a:schemeClr val="tx1">
                    <a:alpha val="70000"/>
                  </a:schemeClr>
                </a:solidFill>
                <a:latin typeface="Source Sans Pro" panose="020B0503030403020204" pitchFamily="34" charset="0"/>
                <a:ea typeface="Roboto Light" charset="0"/>
                <a:cs typeface="Roboto Light" charset="0"/>
              </a:rPr>
              <a:t>. Today’s culture is defined by a global </a:t>
            </a:r>
            <a:r>
              <a:rPr lang="en-US" sz="1400" b="1" dirty="0">
                <a:solidFill>
                  <a:schemeClr val="tx1">
                    <a:alpha val="70000"/>
                  </a:schemeClr>
                </a:solidFill>
                <a:latin typeface="Source Sans Pro" panose="020B0503030403020204" pitchFamily="34" charset="0"/>
                <a:ea typeface="Roboto Light" charset="0"/>
                <a:cs typeface="Roboto Light" charset="0"/>
              </a:rPr>
              <a:t>interconnectedness</a:t>
            </a:r>
            <a:r>
              <a:rPr lang="en-US" sz="1400" dirty="0">
                <a:solidFill>
                  <a:schemeClr val="tx1">
                    <a:alpha val="70000"/>
                  </a:schemeClr>
                </a:solidFill>
                <a:latin typeface="Source Sans Pro" panose="020B0503030403020204" pitchFamily="34" charset="0"/>
                <a:ea typeface="Roboto Light" charset="0"/>
                <a:cs typeface="Roboto Light" charset="0"/>
              </a:rPr>
              <a:t> due the modern </a:t>
            </a:r>
            <a:r>
              <a:rPr lang="en-US" sz="1400" b="1" dirty="0">
                <a:solidFill>
                  <a:schemeClr val="tx1">
                    <a:alpha val="70000"/>
                  </a:schemeClr>
                </a:solidFill>
                <a:latin typeface="Source Sans Pro" panose="020B0503030403020204" pitchFamily="34" charset="0"/>
                <a:ea typeface="Roboto Light" charset="0"/>
                <a:cs typeface="Roboto Light" charset="0"/>
              </a:rPr>
              <a:t>technology</a:t>
            </a:r>
            <a:r>
              <a:rPr lang="en-US" sz="1400" dirty="0">
                <a:solidFill>
                  <a:schemeClr val="tx1">
                    <a:alpha val="70000"/>
                  </a:schemeClr>
                </a:solidFill>
                <a:latin typeface="Source Sans Pro" panose="020B0503030403020204" pitchFamily="34" charset="0"/>
                <a:ea typeface="Roboto Light" charset="0"/>
                <a:cs typeface="Roboto Light" charset="0"/>
              </a:rPr>
              <a:t> that makes it easier than ever to communicate with people </a:t>
            </a:r>
            <a:r>
              <a:rPr lang="en-US" sz="1400" b="1" dirty="0">
                <a:solidFill>
                  <a:schemeClr val="tx1">
                    <a:alpha val="70000"/>
                  </a:schemeClr>
                </a:solidFill>
                <a:latin typeface="Source Sans Pro" panose="020B0503030403020204" pitchFamily="34" charset="0"/>
                <a:ea typeface="Roboto Light" charset="0"/>
                <a:cs typeface="Roboto Light" charset="0"/>
              </a:rPr>
              <a:t>regardless</a:t>
            </a:r>
            <a:r>
              <a:rPr lang="en-US" sz="1400" dirty="0">
                <a:solidFill>
                  <a:schemeClr val="tx1">
                    <a:alpha val="70000"/>
                  </a:schemeClr>
                </a:solidFill>
                <a:latin typeface="Source Sans Pro" panose="020B0503030403020204" pitchFamily="34" charset="0"/>
                <a:ea typeface="Roboto Light" charset="0"/>
                <a:cs typeface="Roboto Light" charset="0"/>
              </a:rPr>
              <a:t> of distance or even language. As a by-product of this, </a:t>
            </a:r>
            <a:r>
              <a:rPr lang="en-US" sz="1400" b="1" dirty="0">
                <a:solidFill>
                  <a:schemeClr val="tx1">
                    <a:alpha val="70000"/>
                  </a:schemeClr>
                </a:solidFill>
                <a:latin typeface="Source Sans Pro" panose="020B0503030403020204" pitchFamily="34" charset="0"/>
                <a:ea typeface="Roboto Light" charset="0"/>
                <a:cs typeface="Roboto Light" charset="0"/>
              </a:rPr>
              <a:t>virtual</a:t>
            </a:r>
            <a:r>
              <a:rPr lang="en-US" sz="1400" dirty="0">
                <a:solidFill>
                  <a:schemeClr val="tx1">
                    <a:alpha val="70000"/>
                  </a:schemeClr>
                </a:solidFill>
                <a:latin typeface="Source Sans Pro" panose="020B0503030403020204" pitchFamily="34" charset="0"/>
                <a:ea typeface="Roboto Light" charset="0"/>
                <a:cs typeface="Roboto Light" charset="0"/>
              </a:rPr>
              <a:t> forums and online </a:t>
            </a:r>
            <a:r>
              <a:rPr lang="en-US" sz="1400" b="1" dirty="0">
                <a:solidFill>
                  <a:schemeClr val="tx1">
                    <a:alpha val="70000"/>
                  </a:schemeClr>
                </a:solidFill>
                <a:latin typeface="Source Sans Pro" panose="020B0503030403020204" pitchFamily="34" charset="0"/>
                <a:ea typeface="Roboto Light" charset="0"/>
                <a:cs typeface="Roboto Light" charset="0"/>
              </a:rPr>
              <a:t>servers</a:t>
            </a:r>
            <a:r>
              <a:rPr lang="en-US" sz="1400" dirty="0">
                <a:solidFill>
                  <a:schemeClr val="tx1">
                    <a:alpha val="70000"/>
                  </a:schemeClr>
                </a:solidFill>
                <a:latin typeface="Source Sans Pro" panose="020B0503030403020204" pitchFamily="34" charset="0"/>
                <a:ea typeface="Roboto Light" charset="0"/>
                <a:cs typeface="Roboto Light" charset="0"/>
              </a:rPr>
              <a:t> have almost completely </a:t>
            </a:r>
            <a:r>
              <a:rPr lang="en-US" sz="1400" b="1" dirty="0">
                <a:solidFill>
                  <a:schemeClr val="tx1">
                    <a:alpha val="70000"/>
                  </a:schemeClr>
                </a:solidFill>
                <a:latin typeface="Source Sans Pro" panose="020B0503030403020204" pitchFamily="34" charset="0"/>
                <a:ea typeface="Roboto Light" charset="0"/>
                <a:cs typeface="Roboto Light" charset="0"/>
              </a:rPr>
              <a:t>replaced</a:t>
            </a:r>
            <a:r>
              <a:rPr lang="en-US" sz="1400" dirty="0">
                <a:solidFill>
                  <a:schemeClr val="tx1">
                    <a:alpha val="70000"/>
                  </a:schemeClr>
                </a:solidFill>
                <a:latin typeface="Source Sans Pro" panose="020B0503030403020204" pitchFamily="34" charset="0"/>
                <a:ea typeface="Roboto Light" charset="0"/>
                <a:cs typeface="Roboto Light" charset="0"/>
              </a:rPr>
              <a:t> the gathering places of old, and as such, how someone </a:t>
            </a:r>
            <a:r>
              <a:rPr lang="en-US" sz="1400" b="1" dirty="0">
                <a:solidFill>
                  <a:schemeClr val="tx1">
                    <a:alpha val="70000"/>
                  </a:schemeClr>
                </a:solidFill>
                <a:latin typeface="Source Sans Pro" panose="020B0503030403020204" pitchFamily="34" charset="0"/>
                <a:ea typeface="Roboto Light" charset="0"/>
                <a:cs typeface="Roboto Light" charset="0"/>
              </a:rPr>
              <a:t>presents themselves </a:t>
            </a:r>
            <a:r>
              <a:rPr lang="en-US" sz="1400" dirty="0">
                <a:solidFill>
                  <a:schemeClr val="tx1">
                    <a:alpha val="70000"/>
                  </a:schemeClr>
                </a:solidFill>
                <a:latin typeface="Source Sans Pro" panose="020B0503030403020204" pitchFamily="34" charset="0"/>
                <a:ea typeface="Roboto Light" charset="0"/>
                <a:cs typeface="Roboto Light" charset="0"/>
              </a:rPr>
              <a:t>online</a:t>
            </a:r>
            <a:r>
              <a:rPr lang="en-US" sz="1400" b="1" dirty="0">
                <a:solidFill>
                  <a:schemeClr val="tx1">
                    <a:alpha val="70000"/>
                  </a:schemeClr>
                </a:solidFill>
                <a:latin typeface="Source Sans Pro" panose="020B0503030403020204" pitchFamily="34" charset="0"/>
                <a:ea typeface="Roboto Light" charset="0"/>
                <a:cs typeface="Roboto Light" charset="0"/>
              </a:rPr>
              <a:t> </a:t>
            </a:r>
            <a:r>
              <a:rPr lang="en-US" sz="1400" dirty="0">
                <a:solidFill>
                  <a:schemeClr val="tx1">
                    <a:alpha val="70000"/>
                  </a:schemeClr>
                </a:solidFill>
                <a:latin typeface="Source Sans Pro" panose="020B0503030403020204" pitchFamily="34" charset="0"/>
                <a:ea typeface="Roboto Light" charset="0"/>
                <a:cs typeface="Roboto Light" charset="0"/>
              </a:rPr>
              <a:t>has become </a:t>
            </a:r>
            <a:r>
              <a:rPr lang="en-US" sz="1400" b="1" dirty="0">
                <a:solidFill>
                  <a:schemeClr val="tx1">
                    <a:alpha val="70000"/>
                  </a:schemeClr>
                </a:solidFill>
                <a:latin typeface="Source Sans Pro" panose="020B0503030403020204" pitchFamily="34" charset="0"/>
                <a:ea typeface="Roboto Light" charset="0"/>
                <a:cs typeface="Roboto Light" charset="0"/>
              </a:rPr>
              <a:t>much</a:t>
            </a:r>
            <a:r>
              <a:rPr lang="en-US" sz="1400" dirty="0">
                <a:solidFill>
                  <a:schemeClr val="tx1">
                    <a:alpha val="70000"/>
                  </a:schemeClr>
                </a:solidFill>
                <a:latin typeface="Source Sans Pro" panose="020B0503030403020204" pitchFamily="34" charset="0"/>
                <a:ea typeface="Roboto Light" charset="0"/>
                <a:cs typeface="Roboto Light" charset="0"/>
              </a:rPr>
              <a:t> more </a:t>
            </a:r>
            <a:r>
              <a:rPr lang="en-US" sz="1400" b="1" dirty="0">
                <a:solidFill>
                  <a:schemeClr val="tx1">
                    <a:alpha val="70000"/>
                  </a:schemeClr>
                </a:solidFill>
                <a:latin typeface="Source Sans Pro" panose="020B0503030403020204" pitchFamily="34" charset="0"/>
                <a:ea typeface="Roboto Light" charset="0"/>
                <a:cs typeface="Roboto Light" charset="0"/>
              </a:rPr>
              <a:t>important</a:t>
            </a:r>
            <a:r>
              <a:rPr lang="en-US" sz="1400" dirty="0">
                <a:solidFill>
                  <a:schemeClr val="tx1">
                    <a:alpha val="70000"/>
                  </a:schemeClr>
                </a:solidFill>
                <a:latin typeface="Source Sans Pro" panose="020B0503030403020204" pitchFamily="34" charset="0"/>
                <a:ea typeface="Roboto Light" charset="0"/>
                <a:cs typeface="Roboto Light" charset="0"/>
              </a:rPr>
              <a:t> in every aspect of our “real” lives. </a:t>
            </a:r>
          </a:p>
        </p:txBody>
      </p:sp>
      <p:sp>
        <p:nvSpPr>
          <p:cNvPr id="9" name="TextBox 8">
            <a:extLst>
              <a:ext uri="{FF2B5EF4-FFF2-40B4-BE49-F238E27FC236}">
                <a16:creationId xmlns:a16="http://schemas.microsoft.com/office/drawing/2014/main" id="{4FB7FCFD-8038-4CBD-B120-EC444DCA0B92}"/>
              </a:ext>
            </a:extLst>
          </p:cNvPr>
          <p:cNvSpPr txBox="1"/>
          <p:nvPr/>
        </p:nvSpPr>
        <p:spPr>
          <a:xfrm>
            <a:off x="0" y="6488668"/>
            <a:ext cx="1400175" cy="369332"/>
          </a:xfrm>
          <a:prstGeom prst="rect">
            <a:avLst/>
          </a:prstGeom>
          <a:noFill/>
        </p:spPr>
        <p:txBody>
          <a:bodyPr wrap="square" rtlCol="0">
            <a:spAutoFit/>
          </a:bodyPr>
          <a:lstStyle/>
          <a:p>
            <a:r>
              <a:rPr lang="en-US" b="1" dirty="0">
                <a:solidFill>
                  <a:schemeClr val="tx1">
                    <a:lumMod val="75000"/>
                    <a:lumOff val="25000"/>
                  </a:schemeClr>
                </a:solidFill>
                <a:latin typeface="Times New Roman" panose="02020603050405020304" pitchFamily="18" charset="0"/>
                <a:cs typeface="Times New Roman" panose="02020603050405020304" pitchFamily="18" charset="0"/>
              </a:rPr>
              <a:t>SECTION 2</a:t>
            </a:r>
            <a:endParaRPr lang="en-CA" dirty="0"/>
          </a:p>
        </p:txBody>
      </p:sp>
      <p:sp>
        <p:nvSpPr>
          <p:cNvPr id="12" name="Shape 3714">
            <a:extLst>
              <a:ext uri="{FF2B5EF4-FFF2-40B4-BE49-F238E27FC236}">
                <a16:creationId xmlns:a16="http://schemas.microsoft.com/office/drawing/2014/main" id="{F4358FDB-496F-4C85-A165-C88D21C0B7CC}"/>
              </a:ext>
            </a:extLst>
          </p:cNvPr>
          <p:cNvSpPr/>
          <p:nvPr/>
        </p:nvSpPr>
        <p:spPr>
          <a:xfrm rot="5400000">
            <a:off x="1591094" y="119057"/>
            <a:ext cx="3638552" cy="6619875"/>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2"/>
                  <a:pt x="1612" y="21600"/>
                  <a:pt x="3600" y="21600"/>
                </a:cubicBezTo>
                <a:lnTo>
                  <a:pt x="18000" y="21600"/>
                </a:lnTo>
                <a:cubicBezTo>
                  <a:pt x="19988" y="21600"/>
                  <a:pt x="21600" y="20722"/>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tx1"/>
          </a:solidFill>
          <a:ln w="12700">
            <a:miter lim="400000"/>
          </a:ln>
        </p:spPr>
        <p:txBody>
          <a:bodyPr lIns="38100" tIns="38100" rIns="38100" bIns="38100" anchor="ctr"/>
          <a:lstStyle/>
          <a:p>
            <a:endParaRPr dirty="0">
              <a:solidFill>
                <a:prstClr val="black"/>
              </a:solidFill>
            </a:endParaRPr>
          </a:p>
        </p:txBody>
      </p:sp>
    </p:spTree>
    <p:extLst>
      <p:ext uri="{BB962C8B-B14F-4D97-AF65-F5344CB8AC3E}">
        <p14:creationId xmlns:p14="http://schemas.microsoft.com/office/powerpoint/2010/main" val="22771429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688BA6-5152-4B93-9CCA-703CE274AC15}"/>
              </a:ext>
            </a:extLst>
          </p:cNvPr>
          <p:cNvSpPr/>
          <p:nvPr/>
        </p:nvSpPr>
        <p:spPr>
          <a:xfrm>
            <a:off x="10096500" y="2757100"/>
            <a:ext cx="2114971" cy="1343797"/>
          </a:xfrm>
          <a:prstGeom prst="rect">
            <a:avLst/>
          </a:pr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44C1DD4E-EA3C-4F3F-9165-AC4BE93D5A56}"/>
              </a:ext>
            </a:extLst>
          </p:cNvPr>
          <p:cNvSpPr/>
          <p:nvPr/>
        </p:nvSpPr>
        <p:spPr>
          <a:xfrm>
            <a:off x="0" y="2757100"/>
            <a:ext cx="3410371" cy="1343797"/>
          </a:xfrm>
          <a:prstGeom prst="rect">
            <a:avLst/>
          </a:pr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DBA0C5B-9287-4F57-8634-42CD39C8AC3C}"/>
              </a:ext>
            </a:extLst>
          </p:cNvPr>
          <p:cNvSpPr txBox="1"/>
          <p:nvPr/>
        </p:nvSpPr>
        <p:spPr>
          <a:xfrm>
            <a:off x="1460543" y="2050155"/>
            <a:ext cx="3899654" cy="2757678"/>
          </a:xfrm>
          <a:prstGeom prst="rect">
            <a:avLst/>
          </a:prstGeom>
          <a:noFill/>
        </p:spPr>
        <p:txBody>
          <a:bodyPr wrap="square" lIns="0" tIns="0" rIns="0" bIns="0" rtlCol="0">
            <a:spAutoFit/>
          </a:bodyPr>
          <a:lstStyle/>
          <a:p>
            <a:pPr algn="ctr">
              <a:lnSpc>
                <a:spcPct val="80000"/>
              </a:lnSpc>
            </a:pPr>
            <a:r>
              <a:rPr lang="en-US" sz="3200" b="1" dirty="0">
                <a:solidFill>
                  <a:schemeClr val="tx1">
                    <a:lumMod val="75000"/>
                    <a:lumOff val="25000"/>
                  </a:schemeClr>
                </a:solidFill>
                <a:latin typeface="Times New Roman" panose="02020603050405020304" pitchFamily="18" charset="0"/>
                <a:ea typeface="Titillium Light" charset="0"/>
                <a:cs typeface="Times New Roman" panose="02020603050405020304" pitchFamily="18" charset="0"/>
              </a:rPr>
              <a:t>When you post online do you consider how the post may be seen by others?  What do they say about you?  Or how that post may be seen in the future?</a:t>
            </a:r>
          </a:p>
        </p:txBody>
      </p:sp>
      <p:sp>
        <p:nvSpPr>
          <p:cNvPr id="5" name="TextBox 4">
            <a:extLst>
              <a:ext uri="{FF2B5EF4-FFF2-40B4-BE49-F238E27FC236}">
                <a16:creationId xmlns:a16="http://schemas.microsoft.com/office/drawing/2014/main" id="{4161BEB3-3F83-424A-92D9-2233482D5A76}"/>
              </a:ext>
            </a:extLst>
          </p:cNvPr>
          <p:cNvSpPr txBox="1"/>
          <p:nvPr/>
        </p:nvSpPr>
        <p:spPr>
          <a:xfrm>
            <a:off x="7390449" y="874166"/>
            <a:ext cx="4308088" cy="5109669"/>
          </a:xfrm>
          <a:prstGeom prst="rect">
            <a:avLst/>
          </a:prstGeom>
          <a:noFill/>
        </p:spPr>
        <p:txBody>
          <a:bodyPr wrap="square" lIns="0" tIns="0" rIns="91440" bIns="0" rtlCol="0">
            <a:spAutoFit/>
          </a:bodyPr>
          <a:lstStyle/>
          <a:p>
            <a:pPr algn="just">
              <a:lnSpc>
                <a:spcPct val="200000"/>
              </a:lnSpc>
            </a:pPr>
            <a:r>
              <a:rPr lang="en-US" sz="1400" dirty="0">
                <a:solidFill>
                  <a:schemeClr val="tx1">
                    <a:alpha val="70000"/>
                  </a:schemeClr>
                </a:solidFill>
                <a:latin typeface="Source Sans Pro" panose="020B0503030403020204" pitchFamily="34" charset="0"/>
                <a:ea typeface="Roboto Light" charset="0"/>
                <a:cs typeface="Roboto Light" charset="0"/>
              </a:rPr>
              <a:t>As </a:t>
            </a:r>
            <a:r>
              <a:rPr lang="en-US" sz="1400" b="1" dirty="0">
                <a:solidFill>
                  <a:schemeClr val="tx1">
                    <a:alpha val="70000"/>
                  </a:schemeClr>
                </a:solidFill>
                <a:latin typeface="Source Sans Pro" panose="020B0503030403020204" pitchFamily="34" charset="0"/>
                <a:ea typeface="Roboto Light" charset="0"/>
                <a:cs typeface="Roboto Light" charset="0"/>
              </a:rPr>
              <a:t>virtual interactions </a:t>
            </a:r>
            <a:r>
              <a:rPr lang="en-US" sz="1400" dirty="0">
                <a:solidFill>
                  <a:schemeClr val="tx1">
                    <a:alpha val="70000"/>
                  </a:schemeClr>
                </a:solidFill>
                <a:latin typeface="Source Sans Pro" panose="020B0503030403020204" pitchFamily="34" charset="0"/>
                <a:ea typeface="Roboto Light" charset="0"/>
                <a:cs typeface="Roboto Light" charset="0"/>
              </a:rPr>
              <a:t>become more and more important to everyday life, to the point of dictating future </a:t>
            </a:r>
            <a:r>
              <a:rPr lang="en-US" sz="1400" b="1" dirty="0">
                <a:solidFill>
                  <a:schemeClr val="tx1">
                    <a:alpha val="70000"/>
                  </a:schemeClr>
                </a:solidFill>
                <a:latin typeface="Source Sans Pro" panose="020B0503030403020204" pitchFamily="34" charset="0"/>
                <a:ea typeface="Roboto Light" charset="0"/>
                <a:cs typeface="Roboto Light" charset="0"/>
              </a:rPr>
              <a:t>educational or career opportunities</a:t>
            </a:r>
            <a:r>
              <a:rPr lang="en-US" sz="1400" dirty="0">
                <a:solidFill>
                  <a:schemeClr val="tx1">
                    <a:alpha val="70000"/>
                  </a:schemeClr>
                </a:solidFill>
                <a:latin typeface="Source Sans Pro" panose="020B0503030403020204" pitchFamily="34" charset="0"/>
                <a:ea typeface="Roboto Light" charset="0"/>
                <a:cs typeface="Roboto Light" charset="0"/>
              </a:rPr>
              <a:t>, it’s always important to </a:t>
            </a:r>
            <a:r>
              <a:rPr lang="en-US" sz="1400" b="1" dirty="0">
                <a:solidFill>
                  <a:schemeClr val="tx1">
                    <a:alpha val="70000"/>
                  </a:schemeClr>
                </a:solidFill>
                <a:latin typeface="Source Sans Pro" panose="020B0503030403020204" pitchFamily="34" charset="0"/>
                <a:ea typeface="Roboto Light" charset="0"/>
                <a:cs typeface="Roboto Light" charset="0"/>
              </a:rPr>
              <a:t>think</a:t>
            </a:r>
            <a:r>
              <a:rPr lang="en-US" sz="1400" dirty="0">
                <a:solidFill>
                  <a:schemeClr val="tx1">
                    <a:alpha val="70000"/>
                  </a:schemeClr>
                </a:solidFill>
                <a:latin typeface="Source Sans Pro" panose="020B0503030403020204" pitchFamily="34" charset="0"/>
                <a:ea typeface="Roboto Light" charset="0"/>
                <a:cs typeface="Roboto Light" charset="0"/>
              </a:rPr>
              <a:t> about what you post </a:t>
            </a:r>
            <a:r>
              <a:rPr lang="en-US" sz="1400" b="1" dirty="0">
                <a:solidFill>
                  <a:schemeClr val="tx1">
                    <a:alpha val="70000"/>
                  </a:schemeClr>
                </a:solidFill>
                <a:latin typeface="Source Sans Pro" panose="020B0503030403020204" pitchFamily="34" charset="0"/>
                <a:ea typeface="Roboto Light" charset="0"/>
                <a:cs typeface="Roboto Light" charset="0"/>
              </a:rPr>
              <a:t>before</a:t>
            </a:r>
            <a:r>
              <a:rPr lang="en-US" sz="1400" dirty="0">
                <a:solidFill>
                  <a:schemeClr val="tx1">
                    <a:alpha val="70000"/>
                  </a:schemeClr>
                </a:solidFill>
                <a:latin typeface="Source Sans Pro" panose="020B0503030403020204" pitchFamily="34" charset="0"/>
                <a:ea typeface="Roboto Light" charset="0"/>
                <a:cs typeface="Roboto Light" charset="0"/>
              </a:rPr>
              <a:t> you post it. This concept of </a:t>
            </a:r>
            <a:r>
              <a:rPr lang="en-US" sz="1400" b="1" dirty="0">
                <a:solidFill>
                  <a:schemeClr val="tx1">
                    <a:alpha val="70000"/>
                  </a:schemeClr>
                </a:solidFill>
                <a:latin typeface="Source Sans Pro" panose="020B0503030403020204" pitchFamily="34" charset="0"/>
                <a:ea typeface="Roboto Light" charset="0"/>
                <a:cs typeface="Roboto Light" charset="0"/>
              </a:rPr>
              <a:t>“digital footprints” </a:t>
            </a:r>
            <a:r>
              <a:rPr lang="en-US" sz="1400" dirty="0">
                <a:solidFill>
                  <a:schemeClr val="tx1">
                    <a:alpha val="70000"/>
                  </a:schemeClr>
                </a:solidFill>
                <a:latin typeface="Source Sans Pro" panose="020B0503030403020204" pitchFamily="34" charset="0"/>
                <a:ea typeface="Roboto Light" charset="0"/>
                <a:cs typeface="Roboto Light" charset="0"/>
              </a:rPr>
              <a:t>was discussed in the second DL10 assignment—to put it simply, </a:t>
            </a:r>
            <a:r>
              <a:rPr lang="en-US" sz="1400" b="1" dirty="0">
                <a:solidFill>
                  <a:schemeClr val="tx1">
                    <a:alpha val="70000"/>
                  </a:schemeClr>
                </a:solidFill>
                <a:latin typeface="Source Sans Pro" panose="020B0503030403020204" pitchFamily="34" charset="0"/>
                <a:ea typeface="Roboto Light" charset="0"/>
                <a:cs typeface="Roboto Light" charset="0"/>
              </a:rPr>
              <a:t>everything</a:t>
            </a:r>
            <a:r>
              <a:rPr lang="en-US" sz="1400" dirty="0">
                <a:solidFill>
                  <a:schemeClr val="tx1">
                    <a:alpha val="70000"/>
                  </a:schemeClr>
                </a:solidFill>
                <a:latin typeface="Source Sans Pro" panose="020B0503030403020204" pitchFamily="34" charset="0"/>
                <a:ea typeface="Roboto Light" charset="0"/>
                <a:cs typeface="Roboto Light" charset="0"/>
              </a:rPr>
              <a:t> on the internet can be </a:t>
            </a:r>
            <a:r>
              <a:rPr lang="en-US" sz="1400" b="1" dirty="0">
                <a:solidFill>
                  <a:schemeClr val="tx1">
                    <a:alpha val="70000"/>
                  </a:schemeClr>
                </a:solidFill>
                <a:latin typeface="Source Sans Pro" panose="020B0503030403020204" pitchFamily="34" charset="0"/>
                <a:ea typeface="Roboto Light" charset="0"/>
                <a:cs typeface="Roboto Light" charset="0"/>
              </a:rPr>
              <a:t>traced. </a:t>
            </a:r>
            <a:r>
              <a:rPr lang="en-US" sz="1400" dirty="0">
                <a:solidFill>
                  <a:schemeClr val="tx1">
                    <a:alpha val="70000"/>
                  </a:schemeClr>
                </a:solidFill>
                <a:latin typeface="Source Sans Pro" panose="020B0503030403020204" pitchFamily="34" charset="0"/>
                <a:ea typeface="Roboto Light" charset="0"/>
                <a:cs typeface="Roboto Light" charset="0"/>
              </a:rPr>
              <a:t>All your online interactions can be used to make a </a:t>
            </a:r>
            <a:r>
              <a:rPr lang="en-US" sz="1400" b="1" dirty="0">
                <a:solidFill>
                  <a:schemeClr val="tx1">
                    <a:alpha val="70000"/>
                  </a:schemeClr>
                </a:solidFill>
                <a:latin typeface="Source Sans Pro" panose="020B0503030403020204" pitchFamily="34" charset="0"/>
                <a:ea typeface="Roboto Light" charset="0"/>
                <a:cs typeface="Roboto Light" charset="0"/>
              </a:rPr>
              <a:t>log</a:t>
            </a:r>
            <a:r>
              <a:rPr lang="en-US" sz="1400" dirty="0">
                <a:solidFill>
                  <a:schemeClr val="tx1">
                    <a:alpha val="70000"/>
                  </a:schemeClr>
                </a:solidFill>
                <a:latin typeface="Source Sans Pro" panose="020B0503030403020204" pitchFamily="34" charset="0"/>
                <a:ea typeface="Roboto Light" charset="0"/>
                <a:cs typeface="Roboto Light" charset="0"/>
              </a:rPr>
              <a:t> detailing who you are and what you do. This means that </a:t>
            </a:r>
            <a:r>
              <a:rPr lang="en-US" sz="1400" b="1" dirty="0">
                <a:solidFill>
                  <a:schemeClr val="tx1">
                    <a:alpha val="70000"/>
                  </a:schemeClr>
                </a:solidFill>
                <a:latin typeface="Source Sans Pro" panose="020B0503030403020204" pitchFamily="34" charset="0"/>
                <a:ea typeface="Roboto Light" charset="0"/>
                <a:cs typeface="Roboto Light" charset="0"/>
              </a:rPr>
              <a:t>employers </a:t>
            </a:r>
            <a:r>
              <a:rPr lang="en-US" sz="1400" dirty="0">
                <a:solidFill>
                  <a:schemeClr val="tx1">
                    <a:alpha val="70000"/>
                  </a:schemeClr>
                </a:solidFill>
                <a:latin typeface="Source Sans Pro" panose="020B0503030403020204" pitchFamily="34" charset="0"/>
                <a:ea typeface="Roboto Light" charset="0"/>
                <a:cs typeface="Roboto Light" charset="0"/>
              </a:rPr>
              <a:t>and</a:t>
            </a:r>
            <a:r>
              <a:rPr lang="en-US" sz="1400" b="1" dirty="0">
                <a:solidFill>
                  <a:schemeClr val="tx1">
                    <a:alpha val="70000"/>
                  </a:schemeClr>
                </a:solidFill>
                <a:latin typeface="Source Sans Pro" panose="020B0503030403020204" pitchFamily="34" charset="0"/>
                <a:ea typeface="Roboto Light" charset="0"/>
                <a:cs typeface="Roboto Light" charset="0"/>
              </a:rPr>
              <a:t> educational institutions </a:t>
            </a:r>
            <a:r>
              <a:rPr lang="en-US" sz="1400" dirty="0">
                <a:solidFill>
                  <a:schemeClr val="tx1">
                    <a:alpha val="70000"/>
                  </a:schemeClr>
                </a:solidFill>
                <a:latin typeface="Source Sans Pro" panose="020B0503030403020204" pitchFamily="34" charset="0"/>
                <a:ea typeface="Roboto Light" charset="0"/>
                <a:cs typeface="Roboto Light" charset="0"/>
              </a:rPr>
              <a:t>from now to far into the future could easily find </a:t>
            </a:r>
            <a:r>
              <a:rPr lang="en-US" sz="1400" b="1" dirty="0">
                <a:solidFill>
                  <a:schemeClr val="tx1">
                    <a:alpha val="70000"/>
                  </a:schemeClr>
                </a:solidFill>
                <a:latin typeface="Source Sans Pro" panose="020B0503030403020204" pitchFamily="34" charset="0"/>
                <a:ea typeface="Roboto Light" charset="0"/>
                <a:cs typeface="Roboto Light" charset="0"/>
              </a:rPr>
              <a:t>information</a:t>
            </a:r>
            <a:r>
              <a:rPr lang="en-US" sz="1400" dirty="0">
                <a:solidFill>
                  <a:schemeClr val="tx1">
                    <a:alpha val="70000"/>
                  </a:schemeClr>
                </a:solidFill>
                <a:latin typeface="Source Sans Pro" panose="020B0503030403020204" pitchFamily="34" charset="0"/>
                <a:ea typeface="Roboto Light" charset="0"/>
                <a:cs typeface="Roboto Light" charset="0"/>
              </a:rPr>
              <a:t> on you simply by using common </a:t>
            </a:r>
            <a:r>
              <a:rPr lang="en-US" sz="1400" b="1" dirty="0">
                <a:solidFill>
                  <a:schemeClr val="tx1">
                    <a:alpha val="70000"/>
                  </a:schemeClr>
                </a:solidFill>
                <a:latin typeface="Source Sans Pro" panose="020B0503030403020204" pitchFamily="34" charset="0"/>
                <a:ea typeface="Roboto Light" charset="0"/>
                <a:cs typeface="Roboto Light" charset="0"/>
              </a:rPr>
              <a:t>search engines</a:t>
            </a:r>
            <a:r>
              <a:rPr lang="en-US" sz="1400" dirty="0">
                <a:solidFill>
                  <a:schemeClr val="tx1">
                    <a:alpha val="70000"/>
                  </a:schemeClr>
                </a:solidFill>
                <a:latin typeface="Source Sans Pro" panose="020B0503030403020204" pitchFamily="34" charset="0"/>
                <a:ea typeface="Roboto Light" charset="0"/>
                <a:cs typeface="Roboto Light" charset="0"/>
              </a:rPr>
              <a:t>. </a:t>
            </a:r>
          </a:p>
        </p:txBody>
      </p:sp>
      <p:sp>
        <p:nvSpPr>
          <p:cNvPr id="9" name="TextBox 8">
            <a:extLst>
              <a:ext uri="{FF2B5EF4-FFF2-40B4-BE49-F238E27FC236}">
                <a16:creationId xmlns:a16="http://schemas.microsoft.com/office/drawing/2014/main" id="{4FB7FCFD-8038-4CBD-B120-EC444DCA0B92}"/>
              </a:ext>
            </a:extLst>
          </p:cNvPr>
          <p:cNvSpPr txBox="1"/>
          <p:nvPr/>
        </p:nvSpPr>
        <p:spPr>
          <a:xfrm>
            <a:off x="0" y="6488668"/>
            <a:ext cx="1400175" cy="369332"/>
          </a:xfrm>
          <a:prstGeom prst="rect">
            <a:avLst/>
          </a:prstGeom>
          <a:noFill/>
        </p:spPr>
        <p:txBody>
          <a:bodyPr wrap="square" rtlCol="0">
            <a:spAutoFit/>
          </a:bodyPr>
          <a:lstStyle/>
          <a:p>
            <a:r>
              <a:rPr lang="en-US" b="1" dirty="0">
                <a:solidFill>
                  <a:schemeClr val="tx1">
                    <a:lumMod val="75000"/>
                    <a:lumOff val="25000"/>
                  </a:schemeClr>
                </a:solidFill>
                <a:latin typeface="Times New Roman" panose="02020603050405020304" pitchFamily="18" charset="0"/>
                <a:cs typeface="Times New Roman" panose="02020603050405020304" pitchFamily="18" charset="0"/>
              </a:rPr>
              <a:t>SECTION 2</a:t>
            </a:r>
            <a:endParaRPr lang="en-CA" dirty="0"/>
          </a:p>
        </p:txBody>
      </p:sp>
      <p:sp>
        <p:nvSpPr>
          <p:cNvPr id="11" name="Shape 3714">
            <a:extLst>
              <a:ext uri="{FF2B5EF4-FFF2-40B4-BE49-F238E27FC236}">
                <a16:creationId xmlns:a16="http://schemas.microsoft.com/office/drawing/2014/main" id="{CAB159B5-4E73-4B32-8983-58C87BEA27FB}"/>
              </a:ext>
            </a:extLst>
          </p:cNvPr>
          <p:cNvSpPr/>
          <p:nvPr/>
        </p:nvSpPr>
        <p:spPr>
          <a:xfrm rot="5400000">
            <a:off x="1591094" y="119057"/>
            <a:ext cx="3638552" cy="6619875"/>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2"/>
                  <a:pt x="1612" y="21600"/>
                  <a:pt x="3600" y="21600"/>
                </a:cubicBezTo>
                <a:lnTo>
                  <a:pt x="18000" y="21600"/>
                </a:lnTo>
                <a:cubicBezTo>
                  <a:pt x="19988" y="21600"/>
                  <a:pt x="21600" y="20722"/>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tx1"/>
          </a:solidFill>
          <a:ln w="12700">
            <a:miter lim="400000"/>
          </a:ln>
        </p:spPr>
        <p:txBody>
          <a:bodyPr lIns="38100" tIns="38100" rIns="38100" bIns="38100" anchor="ctr"/>
          <a:lstStyle/>
          <a:p>
            <a:endParaRPr dirty="0">
              <a:solidFill>
                <a:prstClr val="black"/>
              </a:solidFill>
            </a:endParaRPr>
          </a:p>
        </p:txBody>
      </p:sp>
    </p:spTree>
    <p:extLst>
      <p:ext uri="{BB962C8B-B14F-4D97-AF65-F5344CB8AC3E}">
        <p14:creationId xmlns:p14="http://schemas.microsoft.com/office/powerpoint/2010/main" val="3344041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688BA6-5152-4B93-9CCA-703CE274AC15}"/>
              </a:ext>
            </a:extLst>
          </p:cNvPr>
          <p:cNvSpPr/>
          <p:nvPr/>
        </p:nvSpPr>
        <p:spPr>
          <a:xfrm>
            <a:off x="10096500" y="2757100"/>
            <a:ext cx="2114971" cy="1343797"/>
          </a:xfrm>
          <a:prstGeom prst="rect">
            <a:avLst/>
          </a:pr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44C1DD4E-EA3C-4F3F-9165-AC4BE93D5A56}"/>
              </a:ext>
            </a:extLst>
          </p:cNvPr>
          <p:cNvSpPr/>
          <p:nvPr/>
        </p:nvSpPr>
        <p:spPr>
          <a:xfrm>
            <a:off x="0" y="2757100"/>
            <a:ext cx="3410371" cy="1343797"/>
          </a:xfrm>
          <a:prstGeom prst="rect">
            <a:avLst/>
          </a:pr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DBA0C5B-9287-4F57-8634-42CD39C8AC3C}"/>
              </a:ext>
            </a:extLst>
          </p:cNvPr>
          <p:cNvSpPr txBox="1"/>
          <p:nvPr/>
        </p:nvSpPr>
        <p:spPr>
          <a:xfrm>
            <a:off x="1460543" y="2099399"/>
            <a:ext cx="3899654" cy="2659190"/>
          </a:xfrm>
          <a:prstGeom prst="rect">
            <a:avLst/>
          </a:prstGeom>
          <a:noFill/>
        </p:spPr>
        <p:txBody>
          <a:bodyPr wrap="square" lIns="0" tIns="0" rIns="0" bIns="0" rtlCol="0">
            <a:spAutoFit/>
          </a:bodyPr>
          <a:lstStyle/>
          <a:p>
            <a:pPr algn="ctr">
              <a:lnSpc>
                <a:spcPct val="80000"/>
              </a:lnSpc>
            </a:pPr>
            <a:r>
              <a:rPr lang="en-US" sz="3600" b="1" dirty="0">
                <a:solidFill>
                  <a:schemeClr val="tx1">
                    <a:lumMod val="75000"/>
                    <a:lumOff val="25000"/>
                  </a:schemeClr>
                </a:solidFill>
                <a:latin typeface="Times New Roman" panose="02020603050405020304" pitchFamily="18" charset="0"/>
                <a:ea typeface="Titillium Light" charset="0"/>
                <a:cs typeface="Times New Roman" panose="02020603050405020304" pitchFamily="18" charset="0"/>
              </a:rPr>
              <a:t>Do you see any similarities between the world presented in this video and the world you live in?</a:t>
            </a:r>
          </a:p>
        </p:txBody>
      </p:sp>
      <p:sp>
        <p:nvSpPr>
          <p:cNvPr id="5" name="TextBox 4">
            <a:extLst>
              <a:ext uri="{FF2B5EF4-FFF2-40B4-BE49-F238E27FC236}">
                <a16:creationId xmlns:a16="http://schemas.microsoft.com/office/drawing/2014/main" id="{4161BEB3-3F83-424A-92D9-2233482D5A76}"/>
              </a:ext>
            </a:extLst>
          </p:cNvPr>
          <p:cNvSpPr txBox="1"/>
          <p:nvPr/>
        </p:nvSpPr>
        <p:spPr>
          <a:xfrm>
            <a:off x="7522738" y="1305053"/>
            <a:ext cx="4308088" cy="4247894"/>
          </a:xfrm>
          <a:prstGeom prst="rect">
            <a:avLst/>
          </a:prstGeom>
          <a:noFill/>
        </p:spPr>
        <p:txBody>
          <a:bodyPr wrap="square" lIns="0" tIns="0" rIns="91440" bIns="0" rtlCol="0">
            <a:spAutoFit/>
          </a:bodyPr>
          <a:lstStyle/>
          <a:p>
            <a:pPr algn="just">
              <a:lnSpc>
                <a:spcPct val="200000"/>
              </a:lnSpc>
            </a:pPr>
            <a:r>
              <a:rPr lang="en-US" sz="1400" dirty="0">
                <a:solidFill>
                  <a:schemeClr val="tx1">
                    <a:alpha val="70000"/>
                  </a:schemeClr>
                </a:solidFill>
                <a:latin typeface="Source Sans Pro" panose="020B0503030403020204" pitchFamily="34" charset="0"/>
                <a:ea typeface="Roboto Light" charset="0"/>
                <a:cs typeface="Roboto Light" charset="0"/>
              </a:rPr>
              <a:t>In today’s world, what we </a:t>
            </a:r>
            <a:r>
              <a:rPr lang="en-US" sz="1400" b="1" dirty="0">
                <a:solidFill>
                  <a:schemeClr val="tx1">
                    <a:alpha val="70000"/>
                  </a:schemeClr>
                </a:solidFill>
                <a:latin typeface="Source Sans Pro" panose="020B0503030403020204" pitchFamily="34" charset="0"/>
                <a:ea typeface="Roboto Light" charset="0"/>
                <a:cs typeface="Roboto Light" charset="0"/>
              </a:rPr>
              <a:t>post</a:t>
            </a:r>
            <a:r>
              <a:rPr lang="en-US" sz="1400" dirty="0">
                <a:solidFill>
                  <a:schemeClr val="tx1">
                    <a:alpha val="70000"/>
                  </a:schemeClr>
                </a:solidFill>
                <a:latin typeface="Source Sans Pro" panose="020B0503030403020204" pitchFamily="34" charset="0"/>
                <a:ea typeface="Roboto Light" charset="0"/>
                <a:cs typeface="Roboto Light" charset="0"/>
              </a:rPr>
              <a:t> on </a:t>
            </a:r>
            <a:r>
              <a:rPr lang="en-US" sz="1400" b="1" dirty="0">
                <a:solidFill>
                  <a:schemeClr val="tx1">
                    <a:alpha val="70000"/>
                  </a:schemeClr>
                </a:solidFill>
                <a:latin typeface="Source Sans Pro" panose="020B0503030403020204" pitchFamily="34" charset="0"/>
                <a:ea typeface="Roboto Light" charset="0"/>
                <a:cs typeface="Roboto Light" charset="0"/>
              </a:rPr>
              <a:t>social media</a:t>
            </a:r>
            <a:r>
              <a:rPr lang="en-US" sz="1400" dirty="0">
                <a:solidFill>
                  <a:schemeClr val="tx1">
                    <a:alpha val="70000"/>
                  </a:schemeClr>
                </a:solidFill>
                <a:latin typeface="Source Sans Pro" panose="020B0503030403020204" pitchFamily="34" charset="0"/>
                <a:ea typeface="Roboto Light" charset="0"/>
                <a:cs typeface="Roboto Light" charset="0"/>
              </a:rPr>
              <a:t> can greatly</a:t>
            </a:r>
            <a:r>
              <a:rPr lang="en-US" sz="1400" b="1" dirty="0">
                <a:solidFill>
                  <a:schemeClr val="tx1">
                    <a:alpha val="70000"/>
                  </a:schemeClr>
                </a:solidFill>
                <a:latin typeface="Source Sans Pro" panose="020B0503030403020204" pitchFamily="34" charset="0"/>
                <a:ea typeface="Roboto Light" charset="0"/>
                <a:cs typeface="Roboto Light" charset="0"/>
              </a:rPr>
              <a:t> affect </a:t>
            </a:r>
            <a:r>
              <a:rPr lang="en-US" sz="1400" dirty="0">
                <a:solidFill>
                  <a:schemeClr val="tx1">
                    <a:alpha val="70000"/>
                  </a:schemeClr>
                </a:solidFill>
                <a:latin typeface="Source Sans Pro" panose="020B0503030403020204" pitchFamily="34" charset="0"/>
                <a:ea typeface="Roboto Light" charset="0"/>
                <a:cs typeface="Roboto Light" charset="0"/>
              </a:rPr>
              <a:t>the rest of our lives. Not taking care to </a:t>
            </a:r>
            <a:r>
              <a:rPr lang="en-US" sz="1400" b="1" dirty="0">
                <a:solidFill>
                  <a:schemeClr val="tx1">
                    <a:alpha val="70000"/>
                  </a:schemeClr>
                </a:solidFill>
                <a:latin typeface="Source Sans Pro" panose="020B0503030403020204" pitchFamily="34" charset="0"/>
                <a:ea typeface="Roboto Light" charset="0"/>
                <a:cs typeface="Roboto Light" charset="0"/>
              </a:rPr>
              <a:t>think</a:t>
            </a:r>
            <a:r>
              <a:rPr lang="en-US" sz="1400" dirty="0">
                <a:solidFill>
                  <a:schemeClr val="tx1">
                    <a:alpha val="70000"/>
                  </a:schemeClr>
                </a:solidFill>
                <a:latin typeface="Source Sans Pro" panose="020B0503030403020204" pitchFamily="34" charset="0"/>
                <a:ea typeface="Roboto Light" charset="0"/>
                <a:cs typeface="Roboto Light" charset="0"/>
              </a:rPr>
              <a:t> about what one posts can result to harsh </a:t>
            </a:r>
            <a:r>
              <a:rPr lang="en-US" sz="1400" b="1" dirty="0">
                <a:solidFill>
                  <a:schemeClr val="tx1">
                    <a:alpha val="70000"/>
                  </a:schemeClr>
                </a:solidFill>
                <a:latin typeface="Source Sans Pro" panose="020B0503030403020204" pitchFamily="34" charset="0"/>
                <a:ea typeface="Roboto Light" charset="0"/>
                <a:cs typeface="Roboto Light" charset="0"/>
              </a:rPr>
              <a:t>consequences</a:t>
            </a:r>
            <a:r>
              <a:rPr lang="en-US" sz="1400" dirty="0">
                <a:solidFill>
                  <a:schemeClr val="tx1">
                    <a:alpha val="70000"/>
                  </a:schemeClr>
                </a:solidFill>
                <a:latin typeface="Source Sans Pro" panose="020B0503030403020204" pitchFamily="34" charset="0"/>
                <a:ea typeface="Roboto Light" charset="0"/>
                <a:cs typeface="Roboto Light" charset="0"/>
              </a:rPr>
              <a:t> such as academic disciplinary action or even </a:t>
            </a:r>
            <a:r>
              <a:rPr lang="en-US" sz="1400" b="1" dirty="0">
                <a:solidFill>
                  <a:schemeClr val="tx1">
                    <a:alpha val="70000"/>
                  </a:schemeClr>
                </a:solidFill>
                <a:latin typeface="Source Sans Pro" panose="020B0503030403020204" pitchFamily="34" charset="0"/>
                <a:ea typeface="Roboto Light" charset="0"/>
                <a:cs typeface="Roboto Light" charset="0"/>
              </a:rPr>
              <a:t>fines and jail time</a:t>
            </a:r>
            <a:r>
              <a:rPr lang="en-US" sz="1400" dirty="0">
                <a:solidFill>
                  <a:schemeClr val="tx1">
                    <a:alpha val="70000"/>
                  </a:schemeClr>
                </a:solidFill>
                <a:latin typeface="Source Sans Pro" panose="020B0503030403020204" pitchFamily="34" charset="0"/>
                <a:ea typeface="Roboto Light" charset="0"/>
                <a:cs typeface="Roboto Light" charset="0"/>
              </a:rPr>
              <a:t>. Like in these clips, your </a:t>
            </a:r>
            <a:r>
              <a:rPr lang="en-US" sz="1400" b="1" dirty="0">
                <a:solidFill>
                  <a:schemeClr val="tx1">
                    <a:alpha val="70000"/>
                  </a:schemeClr>
                </a:solidFill>
                <a:latin typeface="Source Sans Pro" panose="020B0503030403020204" pitchFamily="34" charset="0"/>
                <a:ea typeface="Roboto Light" charset="0"/>
                <a:cs typeface="Roboto Light" charset="0"/>
              </a:rPr>
              <a:t>social media </a:t>
            </a:r>
            <a:r>
              <a:rPr lang="en-US" sz="1400" dirty="0">
                <a:solidFill>
                  <a:schemeClr val="tx1">
                    <a:alpha val="70000"/>
                  </a:schemeClr>
                </a:solidFill>
                <a:latin typeface="Source Sans Pro" panose="020B0503030403020204" pitchFamily="34" charset="0"/>
                <a:ea typeface="Roboto Light" charset="0"/>
                <a:cs typeface="Roboto Light" charset="0"/>
              </a:rPr>
              <a:t>activity may have a </a:t>
            </a:r>
            <a:r>
              <a:rPr lang="en-US" sz="1400" b="1" dirty="0">
                <a:solidFill>
                  <a:schemeClr val="tx1">
                    <a:alpha val="70000"/>
                  </a:schemeClr>
                </a:solidFill>
                <a:latin typeface="Source Sans Pro" panose="020B0503030403020204" pitchFamily="34" charset="0"/>
                <a:ea typeface="Roboto Light" charset="0"/>
                <a:cs typeface="Roboto Light" charset="0"/>
              </a:rPr>
              <a:t>major </a:t>
            </a:r>
            <a:r>
              <a:rPr lang="en-US" sz="1400" dirty="0">
                <a:solidFill>
                  <a:schemeClr val="tx1">
                    <a:alpha val="70000"/>
                  </a:schemeClr>
                </a:solidFill>
                <a:latin typeface="Source Sans Pro" panose="020B0503030403020204" pitchFamily="34" charset="0"/>
                <a:ea typeface="Roboto Light" charset="0"/>
                <a:cs typeface="Roboto Light" charset="0"/>
              </a:rPr>
              <a:t>effect on not only how you are viewed by </a:t>
            </a:r>
            <a:r>
              <a:rPr lang="en-US" sz="1400" b="1" dirty="0">
                <a:solidFill>
                  <a:schemeClr val="tx1">
                    <a:alpha val="70000"/>
                  </a:schemeClr>
                </a:solidFill>
                <a:latin typeface="Source Sans Pro" panose="020B0503030403020204" pitchFamily="34" charset="0"/>
                <a:ea typeface="Roboto Light" charset="0"/>
                <a:cs typeface="Roboto Light" charset="0"/>
              </a:rPr>
              <a:t>other people</a:t>
            </a:r>
            <a:r>
              <a:rPr lang="en-US" sz="1400" dirty="0">
                <a:solidFill>
                  <a:schemeClr val="tx1">
                    <a:alpha val="70000"/>
                  </a:schemeClr>
                </a:solidFill>
                <a:latin typeface="Source Sans Pro" panose="020B0503030403020204" pitchFamily="34" charset="0"/>
                <a:ea typeface="Roboto Light" charset="0"/>
                <a:cs typeface="Roboto Light" charset="0"/>
              </a:rPr>
              <a:t>, but it can also affect your </a:t>
            </a:r>
            <a:r>
              <a:rPr lang="en-US" sz="1400" b="1" dirty="0">
                <a:solidFill>
                  <a:schemeClr val="tx1">
                    <a:alpha val="70000"/>
                  </a:schemeClr>
                </a:solidFill>
                <a:latin typeface="Source Sans Pro" panose="020B0503030403020204" pitchFamily="34" charset="0"/>
                <a:ea typeface="Roboto Light" charset="0"/>
                <a:cs typeface="Roboto Light" charset="0"/>
              </a:rPr>
              <a:t>academic</a:t>
            </a:r>
            <a:r>
              <a:rPr lang="en-US" sz="1400" dirty="0">
                <a:solidFill>
                  <a:schemeClr val="tx1">
                    <a:alpha val="70000"/>
                  </a:schemeClr>
                </a:solidFill>
                <a:latin typeface="Source Sans Pro" panose="020B0503030403020204" pitchFamily="34" charset="0"/>
                <a:ea typeface="Roboto Light" charset="0"/>
                <a:cs typeface="Roboto Light" charset="0"/>
              </a:rPr>
              <a:t> </a:t>
            </a:r>
            <a:r>
              <a:rPr lang="en-US" sz="1400" b="1" dirty="0">
                <a:solidFill>
                  <a:schemeClr val="tx1">
                    <a:alpha val="70000"/>
                  </a:schemeClr>
                </a:solidFill>
                <a:latin typeface="Source Sans Pro" panose="020B0503030403020204" pitchFamily="34" charset="0"/>
                <a:ea typeface="Roboto Light" charset="0"/>
                <a:cs typeface="Roboto Light" charset="0"/>
              </a:rPr>
              <a:t>and</a:t>
            </a:r>
            <a:r>
              <a:rPr lang="en-US" sz="1400" dirty="0">
                <a:solidFill>
                  <a:schemeClr val="tx1">
                    <a:alpha val="70000"/>
                  </a:schemeClr>
                </a:solidFill>
                <a:latin typeface="Source Sans Pro" panose="020B0503030403020204" pitchFamily="34" charset="0"/>
                <a:ea typeface="Roboto Light" charset="0"/>
                <a:cs typeface="Roboto Light" charset="0"/>
              </a:rPr>
              <a:t> </a:t>
            </a:r>
            <a:r>
              <a:rPr lang="en-US" sz="1400" b="1" dirty="0">
                <a:solidFill>
                  <a:schemeClr val="tx1">
                    <a:alpha val="70000"/>
                  </a:schemeClr>
                </a:solidFill>
                <a:latin typeface="Source Sans Pro" panose="020B0503030403020204" pitchFamily="34" charset="0"/>
                <a:ea typeface="Roboto Light" charset="0"/>
                <a:cs typeface="Roboto Light" charset="0"/>
              </a:rPr>
              <a:t>professional </a:t>
            </a:r>
            <a:r>
              <a:rPr lang="en-US" sz="1400" dirty="0">
                <a:solidFill>
                  <a:schemeClr val="tx1">
                    <a:alpha val="70000"/>
                  </a:schemeClr>
                </a:solidFill>
                <a:latin typeface="Source Sans Pro" panose="020B0503030403020204" pitchFamily="34" charset="0"/>
                <a:ea typeface="Roboto Light" charset="0"/>
                <a:cs typeface="Roboto Light" charset="0"/>
              </a:rPr>
              <a:t>life, as people see what you post and may make judgements on your </a:t>
            </a:r>
            <a:r>
              <a:rPr lang="en-US" sz="1400" b="1" dirty="0">
                <a:solidFill>
                  <a:schemeClr val="tx1">
                    <a:alpha val="70000"/>
                  </a:schemeClr>
                </a:solidFill>
                <a:latin typeface="Source Sans Pro" panose="020B0503030403020204" pitchFamily="34" charset="0"/>
                <a:ea typeface="Roboto Light" charset="0"/>
                <a:cs typeface="Roboto Light" charset="0"/>
              </a:rPr>
              <a:t>character</a:t>
            </a:r>
            <a:r>
              <a:rPr lang="en-US" sz="1400" dirty="0">
                <a:solidFill>
                  <a:schemeClr val="tx1">
                    <a:alpha val="70000"/>
                  </a:schemeClr>
                </a:solidFill>
                <a:latin typeface="Source Sans Pro" panose="020B0503030403020204" pitchFamily="34" charset="0"/>
                <a:ea typeface="Roboto Light" charset="0"/>
                <a:cs typeface="Roboto Light" charset="0"/>
              </a:rPr>
              <a:t> based on your social media activity.</a:t>
            </a:r>
            <a:endParaRPr lang="en-US" sz="1400" b="1" dirty="0">
              <a:solidFill>
                <a:schemeClr val="tx1">
                  <a:alpha val="70000"/>
                </a:schemeClr>
              </a:solidFill>
              <a:latin typeface="Source Sans Pro" panose="020B0503030403020204" pitchFamily="34" charset="0"/>
              <a:ea typeface="Roboto Light" charset="0"/>
              <a:cs typeface="Roboto Light" charset="0"/>
            </a:endParaRPr>
          </a:p>
        </p:txBody>
      </p:sp>
      <p:sp>
        <p:nvSpPr>
          <p:cNvPr id="9" name="TextBox 8">
            <a:extLst>
              <a:ext uri="{FF2B5EF4-FFF2-40B4-BE49-F238E27FC236}">
                <a16:creationId xmlns:a16="http://schemas.microsoft.com/office/drawing/2014/main" id="{4FB7FCFD-8038-4CBD-B120-EC444DCA0B92}"/>
              </a:ext>
            </a:extLst>
          </p:cNvPr>
          <p:cNvSpPr txBox="1"/>
          <p:nvPr/>
        </p:nvSpPr>
        <p:spPr>
          <a:xfrm>
            <a:off x="0" y="6488668"/>
            <a:ext cx="1400175" cy="369332"/>
          </a:xfrm>
          <a:prstGeom prst="rect">
            <a:avLst/>
          </a:prstGeom>
          <a:noFill/>
        </p:spPr>
        <p:txBody>
          <a:bodyPr wrap="square" rtlCol="0">
            <a:spAutoFit/>
          </a:bodyPr>
          <a:lstStyle/>
          <a:p>
            <a:r>
              <a:rPr lang="en-US" b="1" dirty="0">
                <a:solidFill>
                  <a:schemeClr val="tx1">
                    <a:lumMod val="75000"/>
                    <a:lumOff val="25000"/>
                  </a:schemeClr>
                </a:solidFill>
                <a:latin typeface="Times New Roman" panose="02020603050405020304" pitchFamily="18" charset="0"/>
                <a:cs typeface="Times New Roman" panose="02020603050405020304" pitchFamily="18" charset="0"/>
              </a:rPr>
              <a:t>SECTION 3</a:t>
            </a:r>
            <a:endParaRPr lang="en-CA" dirty="0"/>
          </a:p>
        </p:txBody>
      </p:sp>
      <p:sp>
        <p:nvSpPr>
          <p:cNvPr id="10" name="Shape 3717">
            <a:extLst>
              <a:ext uri="{FF2B5EF4-FFF2-40B4-BE49-F238E27FC236}">
                <a16:creationId xmlns:a16="http://schemas.microsoft.com/office/drawing/2014/main" id="{40998122-CA87-49FF-8EDE-222A05B89D28}"/>
              </a:ext>
            </a:extLst>
          </p:cNvPr>
          <p:cNvSpPr/>
          <p:nvPr/>
        </p:nvSpPr>
        <p:spPr>
          <a:xfrm>
            <a:off x="1040824" y="1835402"/>
            <a:ext cx="4739091" cy="4269834"/>
          </a:xfrm>
          <a:custGeom>
            <a:avLst/>
            <a:gdLst/>
            <a:ahLst/>
            <a:cxnLst>
              <a:cxn ang="0">
                <a:pos x="wd2" y="hd2"/>
              </a:cxn>
              <a:cxn ang="5400000">
                <a:pos x="wd2" y="hd2"/>
              </a:cxn>
              <a:cxn ang="10800000">
                <a:pos x="wd2" y="hd2"/>
              </a:cxn>
              <a:cxn ang="16200000">
                <a:pos x="wd2" y="hd2"/>
              </a:cxn>
            </a:cxnLst>
            <a:rect l="0" t="0" r="r" b="b"/>
            <a:pathLst>
              <a:path w="21600" h="21600" extrusionOk="0">
                <a:moveTo>
                  <a:pt x="20618" y="14727"/>
                </a:moveTo>
                <a:lnTo>
                  <a:pt x="982" y="14727"/>
                </a:lnTo>
                <a:lnTo>
                  <a:pt x="982" y="1964"/>
                </a:lnTo>
                <a:cubicBezTo>
                  <a:pt x="982" y="1422"/>
                  <a:pt x="1422" y="982"/>
                  <a:pt x="1964" y="982"/>
                </a:cubicBezTo>
                <a:lnTo>
                  <a:pt x="19636" y="982"/>
                </a:lnTo>
                <a:cubicBezTo>
                  <a:pt x="20178" y="982"/>
                  <a:pt x="20618" y="1422"/>
                  <a:pt x="20618" y="1964"/>
                </a:cubicBezTo>
                <a:cubicBezTo>
                  <a:pt x="20618" y="1964"/>
                  <a:pt x="20618" y="14727"/>
                  <a:pt x="20618" y="14727"/>
                </a:cubicBezTo>
                <a:close/>
                <a:moveTo>
                  <a:pt x="20618" y="16691"/>
                </a:moveTo>
                <a:cubicBezTo>
                  <a:pt x="20618" y="17233"/>
                  <a:pt x="20178" y="17673"/>
                  <a:pt x="19636" y="17673"/>
                </a:cubicBezTo>
                <a:lnTo>
                  <a:pt x="1964" y="17673"/>
                </a:lnTo>
                <a:cubicBezTo>
                  <a:pt x="1422" y="17673"/>
                  <a:pt x="982" y="17233"/>
                  <a:pt x="982" y="16691"/>
                </a:cubicBezTo>
                <a:lnTo>
                  <a:pt x="982" y="15709"/>
                </a:lnTo>
                <a:lnTo>
                  <a:pt x="20618" y="15709"/>
                </a:lnTo>
                <a:cubicBezTo>
                  <a:pt x="20618" y="15709"/>
                  <a:pt x="20618" y="16691"/>
                  <a:pt x="20618" y="16691"/>
                </a:cubicBezTo>
                <a:close/>
                <a:moveTo>
                  <a:pt x="11782" y="20618"/>
                </a:moveTo>
                <a:lnTo>
                  <a:pt x="9818" y="20618"/>
                </a:lnTo>
                <a:lnTo>
                  <a:pt x="9818" y="18655"/>
                </a:lnTo>
                <a:lnTo>
                  <a:pt x="11782" y="18655"/>
                </a:lnTo>
                <a:cubicBezTo>
                  <a:pt x="11782" y="18655"/>
                  <a:pt x="11782" y="20618"/>
                  <a:pt x="11782" y="20618"/>
                </a:cubicBezTo>
                <a:close/>
                <a:moveTo>
                  <a:pt x="19636" y="0"/>
                </a:moveTo>
                <a:lnTo>
                  <a:pt x="1964" y="0"/>
                </a:lnTo>
                <a:cubicBezTo>
                  <a:pt x="879" y="0"/>
                  <a:pt x="0" y="879"/>
                  <a:pt x="0" y="1964"/>
                </a:cubicBezTo>
                <a:lnTo>
                  <a:pt x="0" y="16691"/>
                </a:lnTo>
                <a:cubicBezTo>
                  <a:pt x="0" y="17775"/>
                  <a:pt x="879" y="18655"/>
                  <a:pt x="1964" y="18655"/>
                </a:cubicBezTo>
                <a:lnTo>
                  <a:pt x="8836" y="18655"/>
                </a:lnTo>
                <a:lnTo>
                  <a:pt x="8836" y="20618"/>
                </a:lnTo>
                <a:lnTo>
                  <a:pt x="7364" y="20618"/>
                </a:lnTo>
                <a:cubicBezTo>
                  <a:pt x="7092" y="20618"/>
                  <a:pt x="6873" y="20839"/>
                  <a:pt x="6873" y="21109"/>
                </a:cubicBezTo>
                <a:cubicBezTo>
                  <a:pt x="6873" y="21380"/>
                  <a:pt x="7092" y="21600"/>
                  <a:pt x="7364" y="21600"/>
                </a:cubicBezTo>
                <a:lnTo>
                  <a:pt x="14236" y="21600"/>
                </a:lnTo>
                <a:cubicBezTo>
                  <a:pt x="14508" y="21600"/>
                  <a:pt x="14727" y="21380"/>
                  <a:pt x="14727" y="21109"/>
                </a:cubicBezTo>
                <a:cubicBezTo>
                  <a:pt x="14727" y="20839"/>
                  <a:pt x="14508" y="20618"/>
                  <a:pt x="14236" y="20618"/>
                </a:cubicBezTo>
                <a:lnTo>
                  <a:pt x="12764" y="20618"/>
                </a:lnTo>
                <a:lnTo>
                  <a:pt x="12764" y="18655"/>
                </a:lnTo>
                <a:lnTo>
                  <a:pt x="19636" y="18655"/>
                </a:lnTo>
                <a:cubicBezTo>
                  <a:pt x="20721" y="18655"/>
                  <a:pt x="21600" y="17775"/>
                  <a:pt x="21600" y="16691"/>
                </a:cubicBezTo>
                <a:lnTo>
                  <a:pt x="21600" y="1964"/>
                </a:lnTo>
                <a:cubicBezTo>
                  <a:pt x="21600" y="879"/>
                  <a:pt x="20721" y="0"/>
                  <a:pt x="19636" y="0"/>
                </a:cubicBezTo>
              </a:path>
            </a:pathLst>
          </a:custGeom>
          <a:solidFill>
            <a:schemeClr val="tx1"/>
          </a:solidFill>
          <a:ln w="12700">
            <a:miter lim="400000"/>
          </a:ln>
        </p:spPr>
        <p:txBody>
          <a:bodyPr lIns="38100" tIns="38100" rIns="38100" bIns="38100" anchor="ctr"/>
          <a:lstStyle/>
          <a:p>
            <a:endParaRPr dirty="0">
              <a:solidFill>
                <a:prstClr val="black"/>
              </a:solidFill>
            </a:endParaRPr>
          </a:p>
        </p:txBody>
      </p:sp>
    </p:spTree>
    <p:extLst>
      <p:ext uri="{BB962C8B-B14F-4D97-AF65-F5344CB8AC3E}">
        <p14:creationId xmlns:p14="http://schemas.microsoft.com/office/powerpoint/2010/main" val="2136092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688BA6-5152-4B93-9CCA-703CE274AC15}"/>
              </a:ext>
            </a:extLst>
          </p:cNvPr>
          <p:cNvSpPr/>
          <p:nvPr/>
        </p:nvSpPr>
        <p:spPr>
          <a:xfrm>
            <a:off x="10096500" y="2757100"/>
            <a:ext cx="2114971" cy="1343797"/>
          </a:xfrm>
          <a:prstGeom prst="rect">
            <a:avLst/>
          </a:pr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44C1DD4E-EA3C-4F3F-9165-AC4BE93D5A56}"/>
              </a:ext>
            </a:extLst>
          </p:cNvPr>
          <p:cNvSpPr/>
          <p:nvPr/>
        </p:nvSpPr>
        <p:spPr>
          <a:xfrm>
            <a:off x="0" y="2757100"/>
            <a:ext cx="3410371" cy="1343797"/>
          </a:xfrm>
          <a:prstGeom prst="rect">
            <a:avLst/>
          </a:prstGeom>
          <a:solidFill>
            <a:srgbClr val="FFC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DBA0C5B-9287-4F57-8634-42CD39C8AC3C}"/>
              </a:ext>
            </a:extLst>
          </p:cNvPr>
          <p:cNvSpPr txBox="1"/>
          <p:nvPr/>
        </p:nvSpPr>
        <p:spPr>
          <a:xfrm>
            <a:off x="1460542" y="2321002"/>
            <a:ext cx="3899654" cy="2215991"/>
          </a:xfrm>
          <a:prstGeom prst="rect">
            <a:avLst/>
          </a:prstGeom>
          <a:noFill/>
        </p:spPr>
        <p:txBody>
          <a:bodyPr wrap="square" lIns="0" tIns="0" rIns="0" bIns="0" rtlCol="0">
            <a:spAutoFit/>
          </a:bodyPr>
          <a:lstStyle/>
          <a:p>
            <a:pPr algn="ctr">
              <a:lnSpc>
                <a:spcPct val="80000"/>
              </a:lnSpc>
            </a:pPr>
            <a:r>
              <a:rPr lang="en-US" sz="3600" b="1" dirty="0">
                <a:solidFill>
                  <a:schemeClr val="tx1">
                    <a:lumMod val="75000"/>
                    <a:lumOff val="25000"/>
                  </a:schemeClr>
                </a:solidFill>
                <a:latin typeface="Times New Roman" panose="02020603050405020304" pitchFamily="18" charset="0"/>
                <a:ea typeface="Titillium Light" charset="0"/>
                <a:cs typeface="Times New Roman" panose="02020603050405020304" pitchFamily="18" charset="0"/>
              </a:rPr>
              <a:t>How does the main character gain and lose points? Why are these points important to her?</a:t>
            </a:r>
          </a:p>
        </p:txBody>
      </p:sp>
      <p:sp>
        <p:nvSpPr>
          <p:cNvPr id="5" name="TextBox 4">
            <a:extLst>
              <a:ext uri="{FF2B5EF4-FFF2-40B4-BE49-F238E27FC236}">
                <a16:creationId xmlns:a16="http://schemas.microsoft.com/office/drawing/2014/main" id="{4161BEB3-3F83-424A-92D9-2233482D5A76}"/>
              </a:ext>
            </a:extLst>
          </p:cNvPr>
          <p:cNvSpPr txBox="1"/>
          <p:nvPr/>
        </p:nvSpPr>
        <p:spPr>
          <a:xfrm>
            <a:off x="7522737" y="1951384"/>
            <a:ext cx="4308088" cy="2955233"/>
          </a:xfrm>
          <a:prstGeom prst="rect">
            <a:avLst/>
          </a:prstGeom>
          <a:noFill/>
        </p:spPr>
        <p:txBody>
          <a:bodyPr wrap="square" lIns="0" tIns="0" rIns="91440" bIns="0" rtlCol="0">
            <a:spAutoFit/>
          </a:bodyPr>
          <a:lstStyle/>
          <a:p>
            <a:pPr algn="just">
              <a:lnSpc>
                <a:spcPct val="200000"/>
              </a:lnSpc>
            </a:pPr>
            <a:r>
              <a:rPr lang="en-US" sz="1400" dirty="0">
                <a:solidFill>
                  <a:schemeClr val="tx1">
                    <a:alpha val="70000"/>
                  </a:schemeClr>
                </a:solidFill>
                <a:latin typeface="Source Sans Pro" panose="020B0503030403020204" pitchFamily="34" charset="0"/>
                <a:ea typeface="Roboto Light" charset="0"/>
                <a:cs typeface="Roboto Light" charset="0"/>
              </a:rPr>
              <a:t>According to the clips, these points contribute to a sort of social ranking as part of a larger reputation system. It is also mentioned that she can expect to suffer consequences if her rating drops too low. Her rating is dictated by how other people rate her on their smartphones and visualized by a star system displaying the average of all her ratings.</a:t>
            </a:r>
          </a:p>
        </p:txBody>
      </p:sp>
      <p:sp>
        <p:nvSpPr>
          <p:cNvPr id="9" name="TextBox 8">
            <a:extLst>
              <a:ext uri="{FF2B5EF4-FFF2-40B4-BE49-F238E27FC236}">
                <a16:creationId xmlns:a16="http://schemas.microsoft.com/office/drawing/2014/main" id="{4FB7FCFD-8038-4CBD-B120-EC444DCA0B92}"/>
              </a:ext>
            </a:extLst>
          </p:cNvPr>
          <p:cNvSpPr txBox="1"/>
          <p:nvPr/>
        </p:nvSpPr>
        <p:spPr>
          <a:xfrm>
            <a:off x="0" y="6488668"/>
            <a:ext cx="1400175" cy="369332"/>
          </a:xfrm>
          <a:prstGeom prst="rect">
            <a:avLst/>
          </a:prstGeom>
          <a:noFill/>
        </p:spPr>
        <p:txBody>
          <a:bodyPr wrap="square" rtlCol="0">
            <a:spAutoFit/>
          </a:bodyPr>
          <a:lstStyle/>
          <a:p>
            <a:r>
              <a:rPr lang="en-US" b="1" dirty="0">
                <a:solidFill>
                  <a:schemeClr val="tx1">
                    <a:lumMod val="75000"/>
                    <a:lumOff val="25000"/>
                  </a:schemeClr>
                </a:solidFill>
                <a:latin typeface="Times New Roman" panose="02020603050405020304" pitchFamily="18" charset="0"/>
                <a:cs typeface="Times New Roman" panose="02020603050405020304" pitchFamily="18" charset="0"/>
              </a:rPr>
              <a:t>SECTION 3</a:t>
            </a:r>
            <a:endParaRPr lang="en-CA" dirty="0"/>
          </a:p>
        </p:txBody>
      </p:sp>
      <p:sp>
        <p:nvSpPr>
          <p:cNvPr id="10" name="Shape 3717">
            <a:extLst>
              <a:ext uri="{FF2B5EF4-FFF2-40B4-BE49-F238E27FC236}">
                <a16:creationId xmlns:a16="http://schemas.microsoft.com/office/drawing/2014/main" id="{40998122-CA87-49FF-8EDE-222A05B89D28}"/>
              </a:ext>
            </a:extLst>
          </p:cNvPr>
          <p:cNvSpPr/>
          <p:nvPr/>
        </p:nvSpPr>
        <p:spPr>
          <a:xfrm>
            <a:off x="1040824" y="1835402"/>
            <a:ext cx="4739091" cy="4269834"/>
          </a:xfrm>
          <a:custGeom>
            <a:avLst/>
            <a:gdLst/>
            <a:ahLst/>
            <a:cxnLst>
              <a:cxn ang="0">
                <a:pos x="wd2" y="hd2"/>
              </a:cxn>
              <a:cxn ang="5400000">
                <a:pos x="wd2" y="hd2"/>
              </a:cxn>
              <a:cxn ang="10800000">
                <a:pos x="wd2" y="hd2"/>
              </a:cxn>
              <a:cxn ang="16200000">
                <a:pos x="wd2" y="hd2"/>
              </a:cxn>
            </a:cxnLst>
            <a:rect l="0" t="0" r="r" b="b"/>
            <a:pathLst>
              <a:path w="21600" h="21600" extrusionOk="0">
                <a:moveTo>
                  <a:pt x="20618" y="14727"/>
                </a:moveTo>
                <a:lnTo>
                  <a:pt x="982" y="14727"/>
                </a:lnTo>
                <a:lnTo>
                  <a:pt x="982" y="1964"/>
                </a:lnTo>
                <a:cubicBezTo>
                  <a:pt x="982" y="1422"/>
                  <a:pt x="1422" y="982"/>
                  <a:pt x="1964" y="982"/>
                </a:cubicBezTo>
                <a:lnTo>
                  <a:pt x="19636" y="982"/>
                </a:lnTo>
                <a:cubicBezTo>
                  <a:pt x="20178" y="982"/>
                  <a:pt x="20618" y="1422"/>
                  <a:pt x="20618" y="1964"/>
                </a:cubicBezTo>
                <a:cubicBezTo>
                  <a:pt x="20618" y="1964"/>
                  <a:pt x="20618" y="14727"/>
                  <a:pt x="20618" y="14727"/>
                </a:cubicBezTo>
                <a:close/>
                <a:moveTo>
                  <a:pt x="20618" y="16691"/>
                </a:moveTo>
                <a:cubicBezTo>
                  <a:pt x="20618" y="17233"/>
                  <a:pt x="20178" y="17673"/>
                  <a:pt x="19636" y="17673"/>
                </a:cubicBezTo>
                <a:lnTo>
                  <a:pt x="1964" y="17673"/>
                </a:lnTo>
                <a:cubicBezTo>
                  <a:pt x="1422" y="17673"/>
                  <a:pt x="982" y="17233"/>
                  <a:pt x="982" y="16691"/>
                </a:cubicBezTo>
                <a:lnTo>
                  <a:pt x="982" y="15709"/>
                </a:lnTo>
                <a:lnTo>
                  <a:pt x="20618" y="15709"/>
                </a:lnTo>
                <a:cubicBezTo>
                  <a:pt x="20618" y="15709"/>
                  <a:pt x="20618" y="16691"/>
                  <a:pt x="20618" y="16691"/>
                </a:cubicBezTo>
                <a:close/>
                <a:moveTo>
                  <a:pt x="11782" y="20618"/>
                </a:moveTo>
                <a:lnTo>
                  <a:pt x="9818" y="20618"/>
                </a:lnTo>
                <a:lnTo>
                  <a:pt x="9818" y="18655"/>
                </a:lnTo>
                <a:lnTo>
                  <a:pt x="11782" y="18655"/>
                </a:lnTo>
                <a:cubicBezTo>
                  <a:pt x="11782" y="18655"/>
                  <a:pt x="11782" y="20618"/>
                  <a:pt x="11782" y="20618"/>
                </a:cubicBezTo>
                <a:close/>
                <a:moveTo>
                  <a:pt x="19636" y="0"/>
                </a:moveTo>
                <a:lnTo>
                  <a:pt x="1964" y="0"/>
                </a:lnTo>
                <a:cubicBezTo>
                  <a:pt x="879" y="0"/>
                  <a:pt x="0" y="879"/>
                  <a:pt x="0" y="1964"/>
                </a:cubicBezTo>
                <a:lnTo>
                  <a:pt x="0" y="16691"/>
                </a:lnTo>
                <a:cubicBezTo>
                  <a:pt x="0" y="17775"/>
                  <a:pt x="879" y="18655"/>
                  <a:pt x="1964" y="18655"/>
                </a:cubicBezTo>
                <a:lnTo>
                  <a:pt x="8836" y="18655"/>
                </a:lnTo>
                <a:lnTo>
                  <a:pt x="8836" y="20618"/>
                </a:lnTo>
                <a:lnTo>
                  <a:pt x="7364" y="20618"/>
                </a:lnTo>
                <a:cubicBezTo>
                  <a:pt x="7092" y="20618"/>
                  <a:pt x="6873" y="20839"/>
                  <a:pt x="6873" y="21109"/>
                </a:cubicBezTo>
                <a:cubicBezTo>
                  <a:pt x="6873" y="21380"/>
                  <a:pt x="7092" y="21600"/>
                  <a:pt x="7364" y="21600"/>
                </a:cubicBezTo>
                <a:lnTo>
                  <a:pt x="14236" y="21600"/>
                </a:lnTo>
                <a:cubicBezTo>
                  <a:pt x="14508" y="21600"/>
                  <a:pt x="14727" y="21380"/>
                  <a:pt x="14727" y="21109"/>
                </a:cubicBezTo>
                <a:cubicBezTo>
                  <a:pt x="14727" y="20839"/>
                  <a:pt x="14508" y="20618"/>
                  <a:pt x="14236" y="20618"/>
                </a:cubicBezTo>
                <a:lnTo>
                  <a:pt x="12764" y="20618"/>
                </a:lnTo>
                <a:lnTo>
                  <a:pt x="12764" y="18655"/>
                </a:lnTo>
                <a:lnTo>
                  <a:pt x="19636" y="18655"/>
                </a:lnTo>
                <a:cubicBezTo>
                  <a:pt x="20721" y="18655"/>
                  <a:pt x="21600" y="17775"/>
                  <a:pt x="21600" y="16691"/>
                </a:cubicBezTo>
                <a:lnTo>
                  <a:pt x="21600" y="1964"/>
                </a:lnTo>
                <a:cubicBezTo>
                  <a:pt x="21600" y="879"/>
                  <a:pt x="20721" y="0"/>
                  <a:pt x="19636" y="0"/>
                </a:cubicBezTo>
              </a:path>
            </a:pathLst>
          </a:custGeom>
          <a:solidFill>
            <a:schemeClr val="tx1"/>
          </a:solidFill>
          <a:ln w="12700">
            <a:miter lim="400000"/>
          </a:ln>
        </p:spPr>
        <p:txBody>
          <a:bodyPr lIns="38100" tIns="38100" rIns="38100" bIns="38100" anchor="ctr"/>
          <a:lstStyle/>
          <a:p>
            <a:endParaRPr dirty="0">
              <a:solidFill>
                <a:prstClr val="black"/>
              </a:solidFill>
            </a:endParaRPr>
          </a:p>
        </p:txBody>
      </p:sp>
    </p:spTree>
    <p:extLst>
      <p:ext uri="{BB962C8B-B14F-4D97-AF65-F5344CB8AC3E}">
        <p14:creationId xmlns:p14="http://schemas.microsoft.com/office/powerpoint/2010/main" val="2882108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1922</TotalTime>
  <Words>1082</Words>
  <Application>Microsoft Office PowerPoint</Application>
  <PresentationFormat>Widescreen</PresentationFormat>
  <Paragraphs>33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Source Sans Pro</vt:lpstr>
      <vt:lpstr>Times New Roman</vt:lpstr>
      <vt:lpstr>Titillium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LDDX</dc:creator>
  <cp:lastModifiedBy>Emma Kalantar</cp:lastModifiedBy>
  <cp:revision>148</cp:revision>
  <dcterms:created xsi:type="dcterms:W3CDTF">2018-09-15T07:48:00Z</dcterms:created>
  <dcterms:modified xsi:type="dcterms:W3CDTF">2021-03-02T21:46:34Z</dcterms:modified>
</cp:coreProperties>
</file>