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79" r:id="rId4"/>
    <p:sldId id="268" r:id="rId5"/>
    <p:sldId id="271" r:id="rId6"/>
    <p:sldId id="272" r:id="rId7"/>
    <p:sldId id="283" r:id="rId8"/>
    <p:sldId id="257" r:id="rId9"/>
    <p:sldId id="270" r:id="rId10"/>
    <p:sldId id="284" r:id="rId11"/>
    <p:sldId id="287" r:id="rId12"/>
    <p:sldId id="275" r:id="rId13"/>
    <p:sldId id="276" r:id="rId14"/>
    <p:sldId id="277" r:id="rId15"/>
    <p:sldId id="278" r:id="rId16"/>
    <p:sldId id="258" r:id="rId17"/>
    <p:sldId id="288" r:id="rId18"/>
    <p:sldId id="259" r:id="rId19"/>
    <p:sldId id="273" r:id="rId20"/>
    <p:sldId id="261" r:id="rId21"/>
    <p:sldId id="289" r:id="rId22"/>
    <p:sldId id="260" r:id="rId23"/>
    <p:sldId id="280" r:id="rId24"/>
    <p:sldId id="282" r:id="rId25"/>
    <p:sldId id="281" r:id="rId26"/>
    <p:sldId id="290" r:id="rId27"/>
    <p:sldId id="26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35" autoAdjust="0"/>
    <p:restoredTop sz="94660"/>
  </p:normalViewPr>
  <p:slideViewPr>
    <p:cSldViewPr snapToGrid="0">
      <p:cViewPr varScale="1">
        <p:scale>
          <a:sx n="72" d="100"/>
          <a:sy n="72" d="100"/>
        </p:scale>
        <p:origin x="42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pell, Adrienne" userId="753aa147-690f-438d-be28-415ca4364a1d" providerId="ADAL" clId="{53ECB730-2C80-48CE-BFC7-CEC204797AF7}"/>
    <pc:docChg chg="undo custSel addSld delSld">
      <pc:chgData name="Chapell, Adrienne" userId="753aa147-690f-438d-be28-415ca4364a1d" providerId="ADAL" clId="{53ECB730-2C80-48CE-BFC7-CEC204797AF7}" dt="2021-06-02T21:30:06.879" v="2" actId="47"/>
      <pc:docMkLst>
        <pc:docMk/>
      </pc:docMkLst>
      <pc:sldChg chg="add del">
        <pc:chgData name="Chapell, Adrienne" userId="753aa147-690f-438d-be28-415ca4364a1d" providerId="ADAL" clId="{53ECB730-2C80-48CE-BFC7-CEC204797AF7}" dt="2021-06-02T21:30:06.879" v="2" actId="47"/>
        <pc:sldMkLst>
          <pc:docMk/>
          <pc:sldMk cId="663338868" sldId="282"/>
        </pc:sldMkLst>
      </pc:sldChg>
      <pc:sldChg chg="del">
        <pc:chgData name="Chapell, Adrienne" userId="753aa147-690f-438d-be28-415ca4364a1d" providerId="ADAL" clId="{53ECB730-2C80-48CE-BFC7-CEC204797AF7}" dt="2021-06-02T21:29:34.172" v="0" actId="47"/>
        <pc:sldMkLst>
          <pc:docMk/>
          <pc:sldMk cId="509885011" sldId="286"/>
        </pc:sldMkLst>
      </pc:sldChg>
    </pc:docChg>
  </pc:docChgLst>
  <pc:docChgLst>
    <pc:chgData name="Chapell, Adrienne" userId="753aa147-690f-438d-be28-415ca4364a1d" providerId="ADAL" clId="{1893B757-6F7D-48F6-960D-22705910DAB6}"/>
    <pc:docChg chg="custSel delSld modSld">
      <pc:chgData name="Chapell, Adrienne" userId="753aa147-690f-438d-be28-415ca4364a1d" providerId="ADAL" clId="{1893B757-6F7D-48F6-960D-22705910DAB6}" dt="2021-07-12T21:45:54.612" v="218" actId="20577"/>
      <pc:docMkLst>
        <pc:docMk/>
      </pc:docMkLst>
      <pc:sldChg chg="modSp mod">
        <pc:chgData name="Chapell, Adrienne" userId="753aa147-690f-438d-be28-415ca4364a1d" providerId="ADAL" clId="{1893B757-6F7D-48F6-960D-22705910DAB6}" dt="2021-07-12T21:44:34.856" v="183" actId="20577"/>
        <pc:sldMkLst>
          <pc:docMk/>
          <pc:sldMk cId="3696128127" sldId="258"/>
        </pc:sldMkLst>
        <pc:spChg chg="mod">
          <ac:chgData name="Chapell, Adrienne" userId="753aa147-690f-438d-be28-415ca4364a1d" providerId="ADAL" clId="{1893B757-6F7D-48F6-960D-22705910DAB6}" dt="2021-07-12T21:44:34.856" v="183" actId="20577"/>
          <ac:spMkLst>
            <pc:docMk/>
            <pc:sldMk cId="3696128127" sldId="258"/>
            <ac:spMk id="3" creationId="{00000000-0000-0000-0000-000000000000}"/>
          </ac:spMkLst>
        </pc:spChg>
      </pc:sldChg>
      <pc:sldChg chg="modSp mod">
        <pc:chgData name="Chapell, Adrienne" userId="753aa147-690f-438d-be28-415ca4364a1d" providerId="ADAL" clId="{1893B757-6F7D-48F6-960D-22705910DAB6}" dt="2021-07-12T21:45:54.612" v="218" actId="20577"/>
        <pc:sldMkLst>
          <pc:docMk/>
          <pc:sldMk cId="581181044" sldId="261"/>
        </pc:sldMkLst>
        <pc:spChg chg="mod">
          <ac:chgData name="Chapell, Adrienne" userId="753aa147-690f-438d-be28-415ca4364a1d" providerId="ADAL" clId="{1893B757-6F7D-48F6-960D-22705910DAB6}" dt="2021-07-12T21:45:54.612" v="218" actId="20577"/>
          <ac:spMkLst>
            <pc:docMk/>
            <pc:sldMk cId="581181044" sldId="261"/>
            <ac:spMk id="2" creationId="{00000000-0000-0000-0000-000000000000}"/>
          </ac:spMkLst>
        </pc:spChg>
      </pc:sldChg>
      <pc:sldChg chg="modSp mod">
        <pc:chgData name="Chapell, Adrienne" userId="753aa147-690f-438d-be28-415ca4364a1d" providerId="ADAL" clId="{1893B757-6F7D-48F6-960D-22705910DAB6}" dt="2021-07-12T21:41:59.032" v="105" actId="20577"/>
        <pc:sldMkLst>
          <pc:docMk/>
          <pc:sldMk cId="1719110225" sldId="268"/>
        </pc:sldMkLst>
        <pc:spChg chg="mod">
          <ac:chgData name="Chapell, Adrienne" userId="753aa147-690f-438d-be28-415ca4364a1d" providerId="ADAL" clId="{1893B757-6F7D-48F6-960D-22705910DAB6}" dt="2021-07-12T21:41:59.032" v="105" actId="20577"/>
          <ac:spMkLst>
            <pc:docMk/>
            <pc:sldMk cId="1719110225" sldId="268"/>
            <ac:spMk id="3" creationId="{00000000-0000-0000-0000-000000000000}"/>
          </ac:spMkLst>
        </pc:spChg>
      </pc:sldChg>
      <pc:sldChg chg="modSp mod">
        <pc:chgData name="Chapell, Adrienne" userId="753aa147-690f-438d-be28-415ca4364a1d" providerId="ADAL" clId="{1893B757-6F7D-48F6-960D-22705910DAB6}" dt="2021-07-12T21:42:13.370" v="119" actId="20577"/>
        <pc:sldMkLst>
          <pc:docMk/>
          <pc:sldMk cId="661909513" sldId="271"/>
        </pc:sldMkLst>
        <pc:spChg chg="mod">
          <ac:chgData name="Chapell, Adrienne" userId="753aa147-690f-438d-be28-415ca4364a1d" providerId="ADAL" clId="{1893B757-6F7D-48F6-960D-22705910DAB6}" dt="2021-07-12T21:42:13.370" v="119" actId="20577"/>
          <ac:spMkLst>
            <pc:docMk/>
            <pc:sldMk cId="661909513" sldId="271"/>
            <ac:spMk id="3" creationId="{00000000-0000-0000-0000-000000000000}"/>
          </ac:spMkLst>
        </pc:spChg>
      </pc:sldChg>
      <pc:sldChg chg="modSp mod">
        <pc:chgData name="Chapell, Adrienne" userId="753aa147-690f-438d-be28-415ca4364a1d" providerId="ADAL" clId="{1893B757-6F7D-48F6-960D-22705910DAB6}" dt="2021-07-12T21:44:00.653" v="141" actId="20577"/>
        <pc:sldMkLst>
          <pc:docMk/>
          <pc:sldMk cId="3319701295" sldId="277"/>
        </pc:sldMkLst>
        <pc:spChg chg="mod">
          <ac:chgData name="Chapell, Adrienne" userId="753aa147-690f-438d-be28-415ca4364a1d" providerId="ADAL" clId="{1893B757-6F7D-48F6-960D-22705910DAB6}" dt="2021-07-12T21:44:00.653" v="141" actId="20577"/>
          <ac:spMkLst>
            <pc:docMk/>
            <pc:sldMk cId="3319701295" sldId="277"/>
            <ac:spMk id="3" creationId="{00000000-0000-0000-0000-000000000000}"/>
          </ac:spMkLst>
        </pc:spChg>
      </pc:sldChg>
      <pc:sldChg chg="modSp mod">
        <pc:chgData name="Chapell, Adrienne" userId="753aa147-690f-438d-be28-415ca4364a1d" providerId="ADAL" clId="{1893B757-6F7D-48F6-960D-22705910DAB6}" dt="2021-07-12T21:44:10.798" v="154" actId="20577"/>
        <pc:sldMkLst>
          <pc:docMk/>
          <pc:sldMk cId="1866740320" sldId="278"/>
        </pc:sldMkLst>
        <pc:spChg chg="mod">
          <ac:chgData name="Chapell, Adrienne" userId="753aa147-690f-438d-be28-415ca4364a1d" providerId="ADAL" clId="{1893B757-6F7D-48F6-960D-22705910DAB6}" dt="2021-07-12T21:44:10.798" v="154" actId="20577"/>
          <ac:spMkLst>
            <pc:docMk/>
            <pc:sldMk cId="1866740320" sldId="278"/>
            <ac:spMk id="3" creationId="{00000000-0000-0000-0000-000000000000}"/>
          </ac:spMkLst>
        </pc:spChg>
      </pc:sldChg>
      <pc:sldChg chg="modSp mod">
        <pc:chgData name="Chapell, Adrienne" userId="753aa147-690f-438d-be28-415ca4364a1d" providerId="ADAL" clId="{1893B757-6F7D-48F6-960D-22705910DAB6}" dt="2021-07-12T21:41:23.679" v="78" actId="20577"/>
        <pc:sldMkLst>
          <pc:docMk/>
          <pc:sldMk cId="2306272934" sldId="279"/>
        </pc:sldMkLst>
        <pc:spChg chg="mod">
          <ac:chgData name="Chapell, Adrienne" userId="753aa147-690f-438d-be28-415ca4364a1d" providerId="ADAL" clId="{1893B757-6F7D-48F6-960D-22705910DAB6}" dt="2021-07-12T21:41:23.679" v="78" actId="20577"/>
          <ac:spMkLst>
            <pc:docMk/>
            <pc:sldMk cId="2306272934" sldId="279"/>
            <ac:spMk id="3" creationId="{00000000-0000-0000-0000-000000000000}"/>
          </ac:spMkLst>
        </pc:spChg>
      </pc:sldChg>
      <pc:sldChg chg="del">
        <pc:chgData name="Chapell, Adrienne" userId="753aa147-690f-438d-be28-415ca4364a1d" providerId="ADAL" clId="{1893B757-6F7D-48F6-960D-22705910DAB6}" dt="2021-07-12T21:41:35.609" v="79" actId="47"/>
        <pc:sldMkLst>
          <pc:docMk/>
          <pc:sldMk cId="3240142421" sldId="285"/>
        </pc:sldMkLst>
      </pc:sldChg>
      <pc:sldChg chg="modSp mod">
        <pc:chgData name="Chapell, Adrienne" userId="753aa147-690f-438d-be28-415ca4364a1d" providerId="ADAL" clId="{1893B757-6F7D-48F6-960D-22705910DAB6}" dt="2021-07-12T21:43:18.092" v="124" actId="20577"/>
        <pc:sldMkLst>
          <pc:docMk/>
          <pc:sldMk cId="2274630421" sldId="287"/>
        </pc:sldMkLst>
        <pc:spChg chg="mod">
          <ac:chgData name="Chapell, Adrienne" userId="753aa147-690f-438d-be28-415ca4364a1d" providerId="ADAL" clId="{1893B757-6F7D-48F6-960D-22705910DAB6}" dt="2021-07-12T21:43:18.092" v="124" actId="20577"/>
          <ac:spMkLst>
            <pc:docMk/>
            <pc:sldMk cId="2274630421" sldId="287"/>
            <ac:spMk id="3" creationId="{00000000-0000-0000-0000-000000000000}"/>
          </ac:spMkLst>
        </pc:spChg>
      </pc:sldChg>
      <pc:sldChg chg="delSp modSp mod">
        <pc:chgData name="Chapell, Adrienne" userId="753aa147-690f-438d-be28-415ca4364a1d" providerId="ADAL" clId="{1893B757-6F7D-48F6-960D-22705910DAB6}" dt="2021-07-12T21:45:35.948" v="204" actId="20577"/>
        <pc:sldMkLst>
          <pc:docMk/>
          <pc:sldMk cId="1519763335" sldId="288"/>
        </pc:sldMkLst>
        <pc:spChg chg="mod">
          <ac:chgData name="Chapell, Adrienne" userId="753aa147-690f-438d-be28-415ca4364a1d" providerId="ADAL" clId="{1893B757-6F7D-48F6-960D-22705910DAB6}" dt="2021-07-12T21:45:35.948" v="204" actId="20577"/>
          <ac:spMkLst>
            <pc:docMk/>
            <pc:sldMk cId="1519763335" sldId="288"/>
            <ac:spMk id="2" creationId="{00000000-0000-0000-0000-000000000000}"/>
          </ac:spMkLst>
        </pc:spChg>
        <pc:spChg chg="mod">
          <ac:chgData name="Chapell, Adrienne" userId="753aa147-690f-438d-be28-415ca4364a1d" providerId="ADAL" clId="{1893B757-6F7D-48F6-960D-22705910DAB6}" dt="2021-07-12T21:45:14.767" v="190" actId="1076"/>
          <ac:spMkLst>
            <pc:docMk/>
            <pc:sldMk cId="1519763335" sldId="288"/>
            <ac:spMk id="4" creationId="{00000000-0000-0000-0000-000000000000}"/>
          </ac:spMkLst>
        </pc:spChg>
        <pc:spChg chg="mod">
          <ac:chgData name="Chapell, Adrienne" userId="753aa147-690f-438d-be28-415ca4364a1d" providerId="ADAL" clId="{1893B757-6F7D-48F6-960D-22705910DAB6}" dt="2021-07-12T21:45:03.248" v="187" actId="1076"/>
          <ac:spMkLst>
            <pc:docMk/>
            <pc:sldMk cId="1519763335" sldId="288"/>
            <ac:spMk id="5" creationId="{00000000-0000-0000-0000-000000000000}"/>
          </ac:spMkLst>
        </pc:spChg>
        <pc:spChg chg="mod">
          <ac:chgData name="Chapell, Adrienne" userId="753aa147-690f-438d-be28-415ca4364a1d" providerId="ADAL" clId="{1893B757-6F7D-48F6-960D-22705910DAB6}" dt="2021-07-12T21:45:23.783" v="192" actId="1076"/>
          <ac:spMkLst>
            <pc:docMk/>
            <pc:sldMk cId="1519763335" sldId="288"/>
            <ac:spMk id="6" creationId="{00000000-0000-0000-0000-000000000000}"/>
          </ac:spMkLst>
        </pc:spChg>
        <pc:spChg chg="mod">
          <ac:chgData name="Chapell, Adrienne" userId="753aa147-690f-438d-be28-415ca4364a1d" providerId="ADAL" clId="{1893B757-6F7D-48F6-960D-22705910DAB6}" dt="2021-07-12T21:44:56.316" v="185" actId="1076"/>
          <ac:spMkLst>
            <pc:docMk/>
            <pc:sldMk cId="1519763335" sldId="288"/>
            <ac:spMk id="7" creationId="{00000000-0000-0000-0000-000000000000}"/>
          </ac:spMkLst>
        </pc:spChg>
        <pc:spChg chg="del">
          <ac:chgData name="Chapell, Adrienne" userId="753aa147-690f-438d-be28-415ca4364a1d" providerId="ADAL" clId="{1893B757-6F7D-48F6-960D-22705910DAB6}" dt="2021-07-12T21:44:51.937" v="184" actId="478"/>
          <ac:spMkLst>
            <pc:docMk/>
            <pc:sldMk cId="1519763335" sldId="288"/>
            <ac:spMk id="8"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17AF96-A9B9-47AF-A8B9-A1BCCE97FDF9}"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0DCB4F69-9408-4371-A9AE-792CCD408ED0}">
      <dgm:prSet/>
      <dgm:spPr/>
      <dgm:t>
        <a:bodyPr/>
        <a:lstStyle/>
        <a:p>
          <a:r>
            <a:rPr lang="en-CA"/>
            <a:t>Based on the myBlueprint quiz, I am 84% compatible with this job.</a:t>
          </a:r>
          <a:endParaRPr lang="en-US"/>
        </a:p>
      </dgm:t>
    </dgm:pt>
    <dgm:pt modelId="{B8001754-7954-4370-A036-B9B89E6A2487}" type="parTrans" cxnId="{96E16F89-D9D5-46AF-BB28-480FDD587956}">
      <dgm:prSet/>
      <dgm:spPr/>
      <dgm:t>
        <a:bodyPr/>
        <a:lstStyle/>
        <a:p>
          <a:endParaRPr lang="en-US"/>
        </a:p>
      </dgm:t>
    </dgm:pt>
    <dgm:pt modelId="{2D913DD0-B568-421B-9630-A01D8D462565}" type="sibTrans" cxnId="{96E16F89-D9D5-46AF-BB28-480FDD587956}">
      <dgm:prSet/>
      <dgm:spPr/>
      <dgm:t>
        <a:bodyPr/>
        <a:lstStyle/>
        <a:p>
          <a:endParaRPr lang="en-US"/>
        </a:p>
      </dgm:t>
    </dgm:pt>
    <dgm:pt modelId="{B921B5D7-7AEE-4206-88EB-BF1410F157C6}">
      <dgm:prSet/>
      <dgm:spPr/>
      <dgm:t>
        <a:bodyPr/>
        <a:lstStyle/>
        <a:p>
          <a:r>
            <a:rPr lang="en-CA"/>
            <a:t>The skills this job requires are:</a:t>
          </a:r>
          <a:endParaRPr lang="en-US"/>
        </a:p>
      </dgm:t>
    </dgm:pt>
    <dgm:pt modelId="{ACA49EB5-87BE-440D-9916-3F540A275020}" type="parTrans" cxnId="{57471C5B-0FFE-4D05-8CB5-A640C90117F8}">
      <dgm:prSet/>
      <dgm:spPr/>
      <dgm:t>
        <a:bodyPr/>
        <a:lstStyle/>
        <a:p>
          <a:endParaRPr lang="en-US"/>
        </a:p>
      </dgm:t>
    </dgm:pt>
    <dgm:pt modelId="{CF1BB78E-E226-4BF6-94F6-AF3174F9D387}" type="sibTrans" cxnId="{57471C5B-0FFE-4D05-8CB5-A640C90117F8}">
      <dgm:prSet/>
      <dgm:spPr/>
      <dgm:t>
        <a:bodyPr/>
        <a:lstStyle/>
        <a:p>
          <a:endParaRPr lang="en-US"/>
        </a:p>
      </dgm:t>
    </dgm:pt>
    <dgm:pt modelId="{A6CDCA63-BB7D-40F9-A68E-5551438B0141}">
      <dgm:prSet/>
      <dgm:spPr/>
      <dgm:t>
        <a:bodyPr/>
        <a:lstStyle/>
        <a:p>
          <a:r>
            <a:rPr lang="en-CA"/>
            <a:t>Critical thinking</a:t>
          </a:r>
          <a:endParaRPr lang="en-US"/>
        </a:p>
      </dgm:t>
    </dgm:pt>
    <dgm:pt modelId="{57AD4E7F-9AEB-4209-BE92-DC6321A74490}" type="parTrans" cxnId="{99A732CF-39F3-444C-A6DC-7FA91BAEE133}">
      <dgm:prSet/>
      <dgm:spPr/>
      <dgm:t>
        <a:bodyPr/>
        <a:lstStyle/>
        <a:p>
          <a:endParaRPr lang="en-US"/>
        </a:p>
      </dgm:t>
    </dgm:pt>
    <dgm:pt modelId="{F561682F-07B7-4759-821E-678F57A10A7F}" type="sibTrans" cxnId="{99A732CF-39F3-444C-A6DC-7FA91BAEE133}">
      <dgm:prSet/>
      <dgm:spPr/>
      <dgm:t>
        <a:bodyPr/>
        <a:lstStyle/>
        <a:p>
          <a:endParaRPr lang="en-US"/>
        </a:p>
      </dgm:t>
    </dgm:pt>
    <dgm:pt modelId="{2770C1D3-FD1D-458C-A8F5-2322F81343B6}">
      <dgm:prSet/>
      <dgm:spPr/>
      <dgm:t>
        <a:bodyPr/>
        <a:lstStyle/>
        <a:p>
          <a:r>
            <a:rPr lang="en-CA"/>
            <a:t>Judgment and decision making</a:t>
          </a:r>
          <a:endParaRPr lang="en-US"/>
        </a:p>
      </dgm:t>
    </dgm:pt>
    <dgm:pt modelId="{F69812E4-1AC4-419A-90CE-D29E6E3AF833}" type="parTrans" cxnId="{0B5B4BD0-1ADC-4719-8F1F-D2923E3F6E69}">
      <dgm:prSet/>
      <dgm:spPr/>
      <dgm:t>
        <a:bodyPr/>
        <a:lstStyle/>
        <a:p>
          <a:endParaRPr lang="en-US"/>
        </a:p>
      </dgm:t>
    </dgm:pt>
    <dgm:pt modelId="{33CBA7AA-8B11-46FB-8BD6-C588D335C977}" type="sibTrans" cxnId="{0B5B4BD0-1ADC-4719-8F1F-D2923E3F6E69}">
      <dgm:prSet/>
      <dgm:spPr/>
      <dgm:t>
        <a:bodyPr/>
        <a:lstStyle/>
        <a:p>
          <a:endParaRPr lang="en-US"/>
        </a:p>
      </dgm:t>
    </dgm:pt>
    <dgm:pt modelId="{4425D437-A7D2-4DCE-BDD1-33A86CE547B0}">
      <dgm:prSet/>
      <dgm:spPr/>
      <dgm:t>
        <a:bodyPr/>
        <a:lstStyle/>
        <a:p>
          <a:r>
            <a:rPr lang="en-CA"/>
            <a:t>Complex Problem Solving</a:t>
          </a:r>
          <a:endParaRPr lang="en-US"/>
        </a:p>
      </dgm:t>
    </dgm:pt>
    <dgm:pt modelId="{3E505735-2CA8-49BE-A216-D11B72A48952}" type="parTrans" cxnId="{A91622C6-1F00-4F82-AB39-1A593366CFBB}">
      <dgm:prSet/>
      <dgm:spPr/>
      <dgm:t>
        <a:bodyPr/>
        <a:lstStyle/>
        <a:p>
          <a:endParaRPr lang="en-US"/>
        </a:p>
      </dgm:t>
    </dgm:pt>
    <dgm:pt modelId="{2527A1FB-5982-4B7B-A80A-FE92DB770F4A}" type="sibTrans" cxnId="{A91622C6-1F00-4F82-AB39-1A593366CFBB}">
      <dgm:prSet/>
      <dgm:spPr/>
      <dgm:t>
        <a:bodyPr/>
        <a:lstStyle/>
        <a:p>
          <a:endParaRPr lang="en-US"/>
        </a:p>
      </dgm:t>
    </dgm:pt>
    <dgm:pt modelId="{D49BFA5C-D108-481A-A9E6-81BA1089164E}">
      <dgm:prSet/>
      <dgm:spPr/>
      <dgm:t>
        <a:bodyPr/>
        <a:lstStyle/>
        <a:p>
          <a:r>
            <a:rPr lang="en-CA"/>
            <a:t>Management of Financial Resources</a:t>
          </a:r>
          <a:endParaRPr lang="en-US"/>
        </a:p>
      </dgm:t>
    </dgm:pt>
    <dgm:pt modelId="{D6B7C0AE-5BCD-48E6-AFF4-6AB66ED12C92}" type="parTrans" cxnId="{56A10623-6C4C-4F56-8C42-38EAC3C18FA1}">
      <dgm:prSet/>
      <dgm:spPr/>
      <dgm:t>
        <a:bodyPr/>
        <a:lstStyle/>
        <a:p>
          <a:endParaRPr lang="en-US"/>
        </a:p>
      </dgm:t>
    </dgm:pt>
    <dgm:pt modelId="{205DB533-C6E9-4667-866F-A18C2E45D28F}" type="sibTrans" cxnId="{56A10623-6C4C-4F56-8C42-38EAC3C18FA1}">
      <dgm:prSet/>
      <dgm:spPr/>
      <dgm:t>
        <a:bodyPr/>
        <a:lstStyle/>
        <a:p>
          <a:endParaRPr lang="en-US"/>
        </a:p>
      </dgm:t>
    </dgm:pt>
    <dgm:pt modelId="{365DF850-FA0A-4A4F-B0AC-CD30584A2F00}">
      <dgm:prSet/>
      <dgm:spPr/>
      <dgm:t>
        <a:bodyPr/>
        <a:lstStyle/>
        <a:p>
          <a:r>
            <a:rPr lang="en-CA"/>
            <a:t>Reading Comprehension</a:t>
          </a:r>
          <a:endParaRPr lang="en-US"/>
        </a:p>
      </dgm:t>
    </dgm:pt>
    <dgm:pt modelId="{FCE0B6C2-5C2F-4BE6-9AF0-14CE07AF6848}" type="parTrans" cxnId="{423E053E-FE02-4178-BFD7-B1E6475FFEAB}">
      <dgm:prSet/>
      <dgm:spPr/>
      <dgm:t>
        <a:bodyPr/>
        <a:lstStyle/>
        <a:p>
          <a:endParaRPr lang="en-US"/>
        </a:p>
      </dgm:t>
    </dgm:pt>
    <dgm:pt modelId="{7C71C68C-F522-4B81-9149-3BFB6B82787D}" type="sibTrans" cxnId="{423E053E-FE02-4178-BFD7-B1E6475FFEAB}">
      <dgm:prSet/>
      <dgm:spPr/>
      <dgm:t>
        <a:bodyPr/>
        <a:lstStyle/>
        <a:p>
          <a:endParaRPr lang="en-US"/>
        </a:p>
      </dgm:t>
    </dgm:pt>
    <dgm:pt modelId="{20B66887-F2C9-42F6-A378-32D70185C630}" type="pres">
      <dgm:prSet presAssocID="{4417AF96-A9B9-47AF-A8B9-A1BCCE97FDF9}" presName="linear" presStyleCnt="0">
        <dgm:presLayoutVars>
          <dgm:animLvl val="lvl"/>
          <dgm:resizeHandles val="exact"/>
        </dgm:presLayoutVars>
      </dgm:prSet>
      <dgm:spPr/>
    </dgm:pt>
    <dgm:pt modelId="{3537FBFA-5905-4EE2-BFCC-617A93D02AEF}" type="pres">
      <dgm:prSet presAssocID="{0DCB4F69-9408-4371-A9AE-792CCD408ED0}" presName="parentText" presStyleLbl="node1" presStyleIdx="0" presStyleCnt="2">
        <dgm:presLayoutVars>
          <dgm:chMax val="0"/>
          <dgm:bulletEnabled val="1"/>
        </dgm:presLayoutVars>
      </dgm:prSet>
      <dgm:spPr/>
    </dgm:pt>
    <dgm:pt modelId="{505A88F8-4F79-4EDD-8A7C-F6A6A4C2F5A2}" type="pres">
      <dgm:prSet presAssocID="{2D913DD0-B568-421B-9630-A01D8D462565}" presName="spacer" presStyleCnt="0"/>
      <dgm:spPr/>
    </dgm:pt>
    <dgm:pt modelId="{BD379F66-269B-46AE-AA2A-C3F824BEFFA0}" type="pres">
      <dgm:prSet presAssocID="{B921B5D7-7AEE-4206-88EB-BF1410F157C6}" presName="parentText" presStyleLbl="node1" presStyleIdx="1" presStyleCnt="2">
        <dgm:presLayoutVars>
          <dgm:chMax val="0"/>
          <dgm:bulletEnabled val="1"/>
        </dgm:presLayoutVars>
      </dgm:prSet>
      <dgm:spPr/>
    </dgm:pt>
    <dgm:pt modelId="{D2886554-FE13-4BCC-B842-02B62E37B06C}" type="pres">
      <dgm:prSet presAssocID="{B921B5D7-7AEE-4206-88EB-BF1410F157C6}" presName="childText" presStyleLbl="revTx" presStyleIdx="0" presStyleCnt="1">
        <dgm:presLayoutVars>
          <dgm:bulletEnabled val="1"/>
        </dgm:presLayoutVars>
      </dgm:prSet>
      <dgm:spPr/>
    </dgm:pt>
  </dgm:ptLst>
  <dgm:cxnLst>
    <dgm:cxn modelId="{9E8C9307-7841-47F9-A280-84BF099C3014}" type="presOf" srcId="{365DF850-FA0A-4A4F-B0AC-CD30584A2F00}" destId="{D2886554-FE13-4BCC-B842-02B62E37B06C}" srcOrd="0" destOrd="4" presId="urn:microsoft.com/office/officeart/2005/8/layout/vList2"/>
    <dgm:cxn modelId="{64BDF30C-38E1-4CD2-9FF1-AE445B1AEBED}" type="presOf" srcId="{2770C1D3-FD1D-458C-A8F5-2322F81343B6}" destId="{D2886554-FE13-4BCC-B842-02B62E37B06C}" srcOrd="0" destOrd="1" presId="urn:microsoft.com/office/officeart/2005/8/layout/vList2"/>
    <dgm:cxn modelId="{56A10623-6C4C-4F56-8C42-38EAC3C18FA1}" srcId="{B921B5D7-7AEE-4206-88EB-BF1410F157C6}" destId="{D49BFA5C-D108-481A-A9E6-81BA1089164E}" srcOrd="3" destOrd="0" parTransId="{D6B7C0AE-5BCD-48E6-AFF4-6AB66ED12C92}" sibTransId="{205DB533-C6E9-4667-866F-A18C2E45D28F}"/>
    <dgm:cxn modelId="{4580C836-17BD-488F-9D1C-0936876115EE}" type="presOf" srcId="{D49BFA5C-D108-481A-A9E6-81BA1089164E}" destId="{D2886554-FE13-4BCC-B842-02B62E37B06C}" srcOrd="0" destOrd="3" presId="urn:microsoft.com/office/officeart/2005/8/layout/vList2"/>
    <dgm:cxn modelId="{A5D5113A-E344-4BFE-AFCF-28CFC6723950}" type="presOf" srcId="{4425D437-A7D2-4DCE-BDD1-33A86CE547B0}" destId="{D2886554-FE13-4BCC-B842-02B62E37B06C}" srcOrd="0" destOrd="2" presId="urn:microsoft.com/office/officeart/2005/8/layout/vList2"/>
    <dgm:cxn modelId="{423E053E-FE02-4178-BFD7-B1E6475FFEAB}" srcId="{B921B5D7-7AEE-4206-88EB-BF1410F157C6}" destId="{365DF850-FA0A-4A4F-B0AC-CD30584A2F00}" srcOrd="4" destOrd="0" parTransId="{FCE0B6C2-5C2F-4BE6-9AF0-14CE07AF6848}" sibTransId="{7C71C68C-F522-4B81-9149-3BFB6B82787D}"/>
    <dgm:cxn modelId="{57471C5B-0FFE-4D05-8CB5-A640C90117F8}" srcId="{4417AF96-A9B9-47AF-A8B9-A1BCCE97FDF9}" destId="{B921B5D7-7AEE-4206-88EB-BF1410F157C6}" srcOrd="1" destOrd="0" parTransId="{ACA49EB5-87BE-440D-9916-3F540A275020}" sibTransId="{CF1BB78E-E226-4BF6-94F6-AF3174F9D387}"/>
    <dgm:cxn modelId="{96E16F89-D9D5-46AF-BB28-480FDD587956}" srcId="{4417AF96-A9B9-47AF-A8B9-A1BCCE97FDF9}" destId="{0DCB4F69-9408-4371-A9AE-792CCD408ED0}" srcOrd="0" destOrd="0" parTransId="{B8001754-7954-4370-A036-B9B89E6A2487}" sibTransId="{2D913DD0-B568-421B-9630-A01D8D462565}"/>
    <dgm:cxn modelId="{9753F0AA-BC5E-4B4A-A3D5-62B40B0CDD11}" type="presOf" srcId="{B921B5D7-7AEE-4206-88EB-BF1410F157C6}" destId="{BD379F66-269B-46AE-AA2A-C3F824BEFFA0}" srcOrd="0" destOrd="0" presId="urn:microsoft.com/office/officeart/2005/8/layout/vList2"/>
    <dgm:cxn modelId="{A91622C6-1F00-4F82-AB39-1A593366CFBB}" srcId="{B921B5D7-7AEE-4206-88EB-BF1410F157C6}" destId="{4425D437-A7D2-4DCE-BDD1-33A86CE547B0}" srcOrd="2" destOrd="0" parTransId="{3E505735-2CA8-49BE-A216-D11B72A48952}" sibTransId="{2527A1FB-5982-4B7B-A80A-FE92DB770F4A}"/>
    <dgm:cxn modelId="{47B974C8-204A-4020-988F-237D51B6482F}" type="presOf" srcId="{0DCB4F69-9408-4371-A9AE-792CCD408ED0}" destId="{3537FBFA-5905-4EE2-BFCC-617A93D02AEF}" srcOrd="0" destOrd="0" presId="urn:microsoft.com/office/officeart/2005/8/layout/vList2"/>
    <dgm:cxn modelId="{8E37E9CA-80B3-46BE-A717-12C36DB3D6BF}" type="presOf" srcId="{4417AF96-A9B9-47AF-A8B9-A1BCCE97FDF9}" destId="{20B66887-F2C9-42F6-A378-32D70185C630}" srcOrd="0" destOrd="0" presId="urn:microsoft.com/office/officeart/2005/8/layout/vList2"/>
    <dgm:cxn modelId="{99A732CF-39F3-444C-A6DC-7FA91BAEE133}" srcId="{B921B5D7-7AEE-4206-88EB-BF1410F157C6}" destId="{A6CDCA63-BB7D-40F9-A68E-5551438B0141}" srcOrd="0" destOrd="0" parTransId="{57AD4E7F-9AEB-4209-BE92-DC6321A74490}" sibTransId="{F561682F-07B7-4759-821E-678F57A10A7F}"/>
    <dgm:cxn modelId="{0B5B4BD0-1ADC-4719-8F1F-D2923E3F6E69}" srcId="{B921B5D7-7AEE-4206-88EB-BF1410F157C6}" destId="{2770C1D3-FD1D-458C-A8F5-2322F81343B6}" srcOrd="1" destOrd="0" parTransId="{F69812E4-1AC4-419A-90CE-D29E6E3AF833}" sibTransId="{33CBA7AA-8B11-46FB-8BD6-C588D335C977}"/>
    <dgm:cxn modelId="{AC1BE3FD-0270-43D7-A414-82F39A53B1FE}" type="presOf" srcId="{A6CDCA63-BB7D-40F9-A68E-5551438B0141}" destId="{D2886554-FE13-4BCC-B842-02B62E37B06C}" srcOrd="0" destOrd="0" presId="urn:microsoft.com/office/officeart/2005/8/layout/vList2"/>
    <dgm:cxn modelId="{3D2D6967-757F-4F18-AA37-6F2B5CE4C232}" type="presParOf" srcId="{20B66887-F2C9-42F6-A378-32D70185C630}" destId="{3537FBFA-5905-4EE2-BFCC-617A93D02AEF}" srcOrd="0" destOrd="0" presId="urn:microsoft.com/office/officeart/2005/8/layout/vList2"/>
    <dgm:cxn modelId="{39F547B0-8397-4B5F-981E-1A3000AE9413}" type="presParOf" srcId="{20B66887-F2C9-42F6-A378-32D70185C630}" destId="{505A88F8-4F79-4EDD-8A7C-F6A6A4C2F5A2}" srcOrd="1" destOrd="0" presId="urn:microsoft.com/office/officeart/2005/8/layout/vList2"/>
    <dgm:cxn modelId="{04F75889-A096-4A99-807C-F3A32751F0B4}" type="presParOf" srcId="{20B66887-F2C9-42F6-A378-32D70185C630}" destId="{BD379F66-269B-46AE-AA2A-C3F824BEFFA0}" srcOrd="2" destOrd="0" presId="urn:microsoft.com/office/officeart/2005/8/layout/vList2"/>
    <dgm:cxn modelId="{3093B703-DAF7-4BED-A74E-B1D31934856A}" type="presParOf" srcId="{20B66887-F2C9-42F6-A378-32D70185C630}" destId="{D2886554-FE13-4BCC-B842-02B62E37B06C}"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2EC31A-CA66-4C46-A28F-4BEB44CE6B9F}"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76247D61-C381-4718-AE27-031449083416}">
      <dgm:prSet/>
      <dgm:spPr/>
      <dgm:t>
        <a:bodyPr/>
        <a:lstStyle/>
        <a:p>
          <a:r>
            <a:rPr lang="en-CA"/>
            <a:t>In BC, the job outlook is 3 of 3 stars.</a:t>
          </a:r>
          <a:endParaRPr lang="en-US"/>
        </a:p>
      </dgm:t>
    </dgm:pt>
    <dgm:pt modelId="{B8DEB691-AA43-4403-9429-9B6080841595}" type="parTrans" cxnId="{57D485BC-8DFF-437F-B96C-FB43FCB8AC68}">
      <dgm:prSet/>
      <dgm:spPr/>
      <dgm:t>
        <a:bodyPr/>
        <a:lstStyle/>
        <a:p>
          <a:endParaRPr lang="en-US"/>
        </a:p>
      </dgm:t>
    </dgm:pt>
    <dgm:pt modelId="{53B48465-3D1F-4CE7-AB12-E7459CFD7231}" type="sibTrans" cxnId="{57D485BC-8DFF-437F-B96C-FB43FCB8AC68}">
      <dgm:prSet/>
      <dgm:spPr/>
      <dgm:t>
        <a:bodyPr/>
        <a:lstStyle/>
        <a:p>
          <a:endParaRPr lang="en-US"/>
        </a:p>
      </dgm:t>
    </dgm:pt>
    <dgm:pt modelId="{9962739B-ECEB-4FE5-ACA6-EF3686E59884}">
      <dgm:prSet/>
      <dgm:spPr/>
      <dgm:t>
        <a:bodyPr/>
        <a:lstStyle/>
        <a:p>
          <a:r>
            <a:rPr lang="en-CA"/>
            <a:t>Here are 2 reasons why:</a:t>
          </a:r>
          <a:endParaRPr lang="en-US"/>
        </a:p>
      </dgm:t>
    </dgm:pt>
    <dgm:pt modelId="{AD314C62-F55E-4BFF-9326-E9A1CA442667}" type="parTrans" cxnId="{62F21593-CD6D-4509-889F-F249F6035F20}">
      <dgm:prSet/>
      <dgm:spPr/>
      <dgm:t>
        <a:bodyPr/>
        <a:lstStyle/>
        <a:p>
          <a:endParaRPr lang="en-US"/>
        </a:p>
      </dgm:t>
    </dgm:pt>
    <dgm:pt modelId="{164B156C-3143-4C30-8E90-C466A71FFF63}" type="sibTrans" cxnId="{62F21593-CD6D-4509-889F-F249F6035F20}">
      <dgm:prSet/>
      <dgm:spPr/>
      <dgm:t>
        <a:bodyPr/>
        <a:lstStyle/>
        <a:p>
          <a:endParaRPr lang="en-US"/>
        </a:p>
      </dgm:t>
    </dgm:pt>
    <dgm:pt modelId="{59C2B81A-8A7D-436D-9166-F02B01B06035}">
      <dgm:prSet/>
      <dgm:spPr/>
      <dgm:t>
        <a:bodyPr/>
        <a:lstStyle/>
        <a:p>
          <a:r>
            <a:rPr lang="en-CA"/>
            <a:t>The employment growth in Canada on financial controllers are slowly increasing.</a:t>
          </a:r>
          <a:endParaRPr lang="en-US"/>
        </a:p>
      </dgm:t>
    </dgm:pt>
    <dgm:pt modelId="{F1D22EC8-AB90-4823-9107-D666BEC642B5}" type="parTrans" cxnId="{D17D0B27-39FD-4581-BCBF-59B56DA4F174}">
      <dgm:prSet/>
      <dgm:spPr/>
      <dgm:t>
        <a:bodyPr/>
        <a:lstStyle/>
        <a:p>
          <a:endParaRPr lang="en-US"/>
        </a:p>
      </dgm:t>
    </dgm:pt>
    <dgm:pt modelId="{134139E5-67BE-4A10-A29A-2881844521C0}" type="sibTrans" cxnId="{D17D0B27-39FD-4581-BCBF-59B56DA4F174}">
      <dgm:prSet/>
      <dgm:spPr/>
      <dgm:t>
        <a:bodyPr/>
        <a:lstStyle/>
        <a:p>
          <a:endParaRPr lang="en-US"/>
        </a:p>
      </dgm:t>
    </dgm:pt>
    <dgm:pt modelId="{22A7E3F1-1F3B-476B-9F17-9680AAC0F094}">
      <dgm:prSet/>
      <dgm:spPr/>
      <dgm:t>
        <a:bodyPr/>
        <a:lstStyle/>
        <a:p>
          <a:r>
            <a:rPr lang="en-CA"/>
            <a:t>They are more in demand since there are many countries who need financial aid.</a:t>
          </a:r>
          <a:endParaRPr lang="en-US"/>
        </a:p>
      </dgm:t>
    </dgm:pt>
    <dgm:pt modelId="{D86558DB-2FAE-475D-9E60-99388C8A55A2}" type="parTrans" cxnId="{E9D44CB3-7806-44BE-9FF2-33AA075A7BEC}">
      <dgm:prSet/>
      <dgm:spPr/>
      <dgm:t>
        <a:bodyPr/>
        <a:lstStyle/>
        <a:p>
          <a:endParaRPr lang="en-US"/>
        </a:p>
      </dgm:t>
    </dgm:pt>
    <dgm:pt modelId="{0C6958DB-77AF-46FF-A8F2-239456AECED7}" type="sibTrans" cxnId="{E9D44CB3-7806-44BE-9FF2-33AA075A7BEC}">
      <dgm:prSet/>
      <dgm:spPr/>
      <dgm:t>
        <a:bodyPr/>
        <a:lstStyle/>
        <a:p>
          <a:endParaRPr lang="en-US"/>
        </a:p>
      </dgm:t>
    </dgm:pt>
    <dgm:pt modelId="{DA541179-55C8-4B93-933A-1D8FDA4B1BD8}" type="pres">
      <dgm:prSet presAssocID="{732EC31A-CA66-4C46-A28F-4BEB44CE6B9F}" presName="linear" presStyleCnt="0">
        <dgm:presLayoutVars>
          <dgm:animLvl val="lvl"/>
          <dgm:resizeHandles val="exact"/>
        </dgm:presLayoutVars>
      </dgm:prSet>
      <dgm:spPr/>
    </dgm:pt>
    <dgm:pt modelId="{710BCE6C-4BD9-44D7-AEAD-EC42002EE56D}" type="pres">
      <dgm:prSet presAssocID="{76247D61-C381-4718-AE27-031449083416}" presName="parentText" presStyleLbl="node1" presStyleIdx="0" presStyleCnt="2">
        <dgm:presLayoutVars>
          <dgm:chMax val="0"/>
          <dgm:bulletEnabled val="1"/>
        </dgm:presLayoutVars>
      </dgm:prSet>
      <dgm:spPr/>
    </dgm:pt>
    <dgm:pt modelId="{3680C33E-D446-4615-8193-93F1FF5AF212}" type="pres">
      <dgm:prSet presAssocID="{53B48465-3D1F-4CE7-AB12-E7459CFD7231}" presName="spacer" presStyleCnt="0"/>
      <dgm:spPr/>
    </dgm:pt>
    <dgm:pt modelId="{63BD1B09-9762-4376-81EA-4C880E18C903}" type="pres">
      <dgm:prSet presAssocID="{9962739B-ECEB-4FE5-ACA6-EF3686E59884}" presName="parentText" presStyleLbl="node1" presStyleIdx="1" presStyleCnt="2">
        <dgm:presLayoutVars>
          <dgm:chMax val="0"/>
          <dgm:bulletEnabled val="1"/>
        </dgm:presLayoutVars>
      </dgm:prSet>
      <dgm:spPr/>
    </dgm:pt>
    <dgm:pt modelId="{C85A5FF1-E684-4333-993E-AC113E499C08}" type="pres">
      <dgm:prSet presAssocID="{9962739B-ECEB-4FE5-ACA6-EF3686E59884}" presName="childText" presStyleLbl="revTx" presStyleIdx="0" presStyleCnt="1">
        <dgm:presLayoutVars>
          <dgm:bulletEnabled val="1"/>
        </dgm:presLayoutVars>
      </dgm:prSet>
      <dgm:spPr/>
    </dgm:pt>
  </dgm:ptLst>
  <dgm:cxnLst>
    <dgm:cxn modelId="{4134E104-66FF-4EAD-9255-CCCC126292E8}" type="presOf" srcId="{9962739B-ECEB-4FE5-ACA6-EF3686E59884}" destId="{63BD1B09-9762-4376-81EA-4C880E18C903}" srcOrd="0" destOrd="0" presId="urn:microsoft.com/office/officeart/2005/8/layout/vList2"/>
    <dgm:cxn modelId="{D17D0B27-39FD-4581-BCBF-59B56DA4F174}" srcId="{9962739B-ECEB-4FE5-ACA6-EF3686E59884}" destId="{59C2B81A-8A7D-436D-9166-F02B01B06035}" srcOrd="0" destOrd="0" parTransId="{F1D22EC8-AB90-4823-9107-D666BEC642B5}" sibTransId="{134139E5-67BE-4A10-A29A-2881844521C0}"/>
    <dgm:cxn modelId="{55B98931-E079-492B-9DAE-8C33DBC021E5}" type="presOf" srcId="{22A7E3F1-1F3B-476B-9F17-9680AAC0F094}" destId="{C85A5FF1-E684-4333-993E-AC113E499C08}" srcOrd="0" destOrd="1" presId="urn:microsoft.com/office/officeart/2005/8/layout/vList2"/>
    <dgm:cxn modelId="{E36D7F36-53C5-4F4C-991B-15CBBECAB6DC}" type="presOf" srcId="{76247D61-C381-4718-AE27-031449083416}" destId="{710BCE6C-4BD9-44D7-AEAD-EC42002EE56D}" srcOrd="0" destOrd="0" presId="urn:microsoft.com/office/officeart/2005/8/layout/vList2"/>
    <dgm:cxn modelId="{62F21593-CD6D-4509-889F-F249F6035F20}" srcId="{732EC31A-CA66-4C46-A28F-4BEB44CE6B9F}" destId="{9962739B-ECEB-4FE5-ACA6-EF3686E59884}" srcOrd="1" destOrd="0" parTransId="{AD314C62-F55E-4BFF-9326-E9A1CA442667}" sibTransId="{164B156C-3143-4C30-8E90-C466A71FFF63}"/>
    <dgm:cxn modelId="{E9D44CB3-7806-44BE-9FF2-33AA075A7BEC}" srcId="{9962739B-ECEB-4FE5-ACA6-EF3686E59884}" destId="{22A7E3F1-1F3B-476B-9F17-9680AAC0F094}" srcOrd="1" destOrd="0" parTransId="{D86558DB-2FAE-475D-9E60-99388C8A55A2}" sibTransId="{0C6958DB-77AF-46FF-A8F2-239456AECED7}"/>
    <dgm:cxn modelId="{57D485BC-8DFF-437F-B96C-FB43FCB8AC68}" srcId="{732EC31A-CA66-4C46-A28F-4BEB44CE6B9F}" destId="{76247D61-C381-4718-AE27-031449083416}" srcOrd="0" destOrd="0" parTransId="{B8DEB691-AA43-4403-9429-9B6080841595}" sibTransId="{53B48465-3D1F-4CE7-AB12-E7459CFD7231}"/>
    <dgm:cxn modelId="{5E7E94E8-1C1E-4D5E-91DE-6D45CAE275BF}" type="presOf" srcId="{732EC31A-CA66-4C46-A28F-4BEB44CE6B9F}" destId="{DA541179-55C8-4B93-933A-1D8FDA4B1BD8}" srcOrd="0" destOrd="0" presId="urn:microsoft.com/office/officeart/2005/8/layout/vList2"/>
    <dgm:cxn modelId="{BE7F79FA-9AC6-4ABB-A027-FF42A3269ABD}" type="presOf" srcId="{59C2B81A-8A7D-436D-9166-F02B01B06035}" destId="{C85A5FF1-E684-4333-993E-AC113E499C08}" srcOrd="0" destOrd="0" presId="urn:microsoft.com/office/officeart/2005/8/layout/vList2"/>
    <dgm:cxn modelId="{62CE2793-8808-43FC-B0A0-FE3E0CF955C2}" type="presParOf" srcId="{DA541179-55C8-4B93-933A-1D8FDA4B1BD8}" destId="{710BCE6C-4BD9-44D7-AEAD-EC42002EE56D}" srcOrd="0" destOrd="0" presId="urn:microsoft.com/office/officeart/2005/8/layout/vList2"/>
    <dgm:cxn modelId="{A52C2051-A84E-4316-9013-D6C44BACCADC}" type="presParOf" srcId="{DA541179-55C8-4B93-933A-1D8FDA4B1BD8}" destId="{3680C33E-D446-4615-8193-93F1FF5AF212}" srcOrd="1" destOrd="0" presId="urn:microsoft.com/office/officeart/2005/8/layout/vList2"/>
    <dgm:cxn modelId="{B167CEC6-61E4-4304-A7D2-045E2D875601}" type="presParOf" srcId="{DA541179-55C8-4B93-933A-1D8FDA4B1BD8}" destId="{63BD1B09-9762-4376-81EA-4C880E18C903}" srcOrd="2" destOrd="0" presId="urn:microsoft.com/office/officeart/2005/8/layout/vList2"/>
    <dgm:cxn modelId="{277F62F2-FF92-4887-A05E-1E50092FDBA6}" type="presParOf" srcId="{DA541179-55C8-4B93-933A-1D8FDA4B1BD8}" destId="{C85A5FF1-E684-4333-993E-AC113E499C08}"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37FBFA-5905-4EE2-BFCC-617A93D02AEF}">
      <dsp:nvSpPr>
        <dsp:cNvPr id="0" name=""/>
        <dsp:cNvSpPr/>
      </dsp:nvSpPr>
      <dsp:spPr>
        <a:xfrm>
          <a:off x="0" y="189593"/>
          <a:ext cx="6263640" cy="13525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CA" sz="3400" kern="1200"/>
            <a:t>Based on the myBlueprint quiz, I am 84% compatible with this job.</a:t>
          </a:r>
          <a:endParaRPr lang="en-US" sz="3400" kern="1200"/>
        </a:p>
      </dsp:txBody>
      <dsp:txXfrm>
        <a:off x="66025" y="255618"/>
        <a:ext cx="6131590" cy="1220470"/>
      </dsp:txXfrm>
    </dsp:sp>
    <dsp:sp modelId="{BD379F66-269B-46AE-AA2A-C3F824BEFFA0}">
      <dsp:nvSpPr>
        <dsp:cNvPr id="0" name=""/>
        <dsp:cNvSpPr/>
      </dsp:nvSpPr>
      <dsp:spPr>
        <a:xfrm>
          <a:off x="0" y="1640033"/>
          <a:ext cx="6263640" cy="1352520"/>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CA" sz="3400" kern="1200"/>
            <a:t>The skills this job requires are:</a:t>
          </a:r>
          <a:endParaRPr lang="en-US" sz="3400" kern="1200"/>
        </a:p>
      </dsp:txBody>
      <dsp:txXfrm>
        <a:off x="66025" y="1706058"/>
        <a:ext cx="6131590" cy="1220470"/>
      </dsp:txXfrm>
    </dsp:sp>
    <dsp:sp modelId="{D2886554-FE13-4BCC-B842-02B62E37B06C}">
      <dsp:nvSpPr>
        <dsp:cNvPr id="0" name=""/>
        <dsp:cNvSpPr/>
      </dsp:nvSpPr>
      <dsp:spPr>
        <a:xfrm>
          <a:off x="0" y="2992553"/>
          <a:ext cx="6263640" cy="2322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71" tIns="43180" rIns="241808" bIns="43180" numCol="1" spcCol="1270" anchor="t" anchorCtr="0">
          <a:noAutofit/>
        </a:bodyPr>
        <a:lstStyle/>
        <a:p>
          <a:pPr marL="228600" lvl="1" indent="-228600" algn="l" defTabSz="1200150">
            <a:lnSpc>
              <a:spcPct val="90000"/>
            </a:lnSpc>
            <a:spcBef>
              <a:spcPct val="0"/>
            </a:spcBef>
            <a:spcAft>
              <a:spcPct val="20000"/>
            </a:spcAft>
            <a:buChar char="•"/>
          </a:pPr>
          <a:r>
            <a:rPr lang="en-CA" sz="2700" kern="1200"/>
            <a:t>Critical thinking</a:t>
          </a:r>
          <a:endParaRPr lang="en-US" sz="2700" kern="1200"/>
        </a:p>
        <a:p>
          <a:pPr marL="228600" lvl="1" indent="-228600" algn="l" defTabSz="1200150">
            <a:lnSpc>
              <a:spcPct val="90000"/>
            </a:lnSpc>
            <a:spcBef>
              <a:spcPct val="0"/>
            </a:spcBef>
            <a:spcAft>
              <a:spcPct val="20000"/>
            </a:spcAft>
            <a:buChar char="•"/>
          </a:pPr>
          <a:r>
            <a:rPr lang="en-CA" sz="2700" kern="1200"/>
            <a:t>Judgment and decision making</a:t>
          </a:r>
          <a:endParaRPr lang="en-US" sz="2700" kern="1200"/>
        </a:p>
        <a:p>
          <a:pPr marL="228600" lvl="1" indent="-228600" algn="l" defTabSz="1200150">
            <a:lnSpc>
              <a:spcPct val="90000"/>
            </a:lnSpc>
            <a:spcBef>
              <a:spcPct val="0"/>
            </a:spcBef>
            <a:spcAft>
              <a:spcPct val="20000"/>
            </a:spcAft>
            <a:buChar char="•"/>
          </a:pPr>
          <a:r>
            <a:rPr lang="en-CA" sz="2700" kern="1200"/>
            <a:t>Complex Problem Solving</a:t>
          </a:r>
          <a:endParaRPr lang="en-US" sz="2700" kern="1200"/>
        </a:p>
        <a:p>
          <a:pPr marL="228600" lvl="1" indent="-228600" algn="l" defTabSz="1200150">
            <a:lnSpc>
              <a:spcPct val="90000"/>
            </a:lnSpc>
            <a:spcBef>
              <a:spcPct val="0"/>
            </a:spcBef>
            <a:spcAft>
              <a:spcPct val="20000"/>
            </a:spcAft>
            <a:buChar char="•"/>
          </a:pPr>
          <a:r>
            <a:rPr lang="en-CA" sz="2700" kern="1200"/>
            <a:t>Management of Financial Resources</a:t>
          </a:r>
          <a:endParaRPr lang="en-US" sz="2700" kern="1200"/>
        </a:p>
        <a:p>
          <a:pPr marL="228600" lvl="1" indent="-228600" algn="l" defTabSz="1200150">
            <a:lnSpc>
              <a:spcPct val="90000"/>
            </a:lnSpc>
            <a:spcBef>
              <a:spcPct val="0"/>
            </a:spcBef>
            <a:spcAft>
              <a:spcPct val="20000"/>
            </a:spcAft>
            <a:buChar char="•"/>
          </a:pPr>
          <a:r>
            <a:rPr lang="en-CA" sz="2700" kern="1200"/>
            <a:t>Reading Comprehension</a:t>
          </a:r>
          <a:endParaRPr lang="en-US" sz="2700" kern="1200"/>
        </a:p>
      </dsp:txBody>
      <dsp:txXfrm>
        <a:off x="0" y="2992553"/>
        <a:ext cx="6263640" cy="23225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0BCE6C-4BD9-44D7-AEAD-EC42002EE56D}">
      <dsp:nvSpPr>
        <dsp:cNvPr id="0" name=""/>
        <dsp:cNvSpPr/>
      </dsp:nvSpPr>
      <dsp:spPr>
        <a:xfrm>
          <a:off x="0" y="1583"/>
          <a:ext cx="6263640" cy="14320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CA" sz="3600" kern="1200"/>
            <a:t>In BC, the job outlook is 3 of 3 stars.</a:t>
          </a:r>
          <a:endParaRPr lang="en-US" sz="3600" kern="1200"/>
        </a:p>
      </dsp:txBody>
      <dsp:txXfrm>
        <a:off x="69908" y="71491"/>
        <a:ext cx="6123824" cy="1292264"/>
      </dsp:txXfrm>
    </dsp:sp>
    <dsp:sp modelId="{63BD1B09-9762-4376-81EA-4C880E18C903}">
      <dsp:nvSpPr>
        <dsp:cNvPr id="0" name=""/>
        <dsp:cNvSpPr/>
      </dsp:nvSpPr>
      <dsp:spPr>
        <a:xfrm>
          <a:off x="0" y="1537344"/>
          <a:ext cx="6263640" cy="1432080"/>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CA" sz="3600" kern="1200"/>
            <a:t>Here are 2 reasons why:</a:t>
          </a:r>
          <a:endParaRPr lang="en-US" sz="3600" kern="1200"/>
        </a:p>
      </dsp:txBody>
      <dsp:txXfrm>
        <a:off x="69908" y="1607252"/>
        <a:ext cx="6123824" cy="1292264"/>
      </dsp:txXfrm>
    </dsp:sp>
    <dsp:sp modelId="{C85A5FF1-E684-4333-993E-AC113E499C08}">
      <dsp:nvSpPr>
        <dsp:cNvPr id="0" name=""/>
        <dsp:cNvSpPr/>
      </dsp:nvSpPr>
      <dsp:spPr>
        <a:xfrm>
          <a:off x="0" y="2969423"/>
          <a:ext cx="6263640" cy="253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71"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en-CA" sz="2800" kern="1200"/>
            <a:t>The employment growth in Canada on financial controllers are slowly increasing.</a:t>
          </a:r>
          <a:endParaRPr lang="en-US" sz="2800" kern="1200"/>
        </a:p>
        <a:p>
          <a:pPr marL="285750" lvl="1" indent="-285750" algn="l" defTabSz="1244600">
            <a:lnSpc>
              <a:spcPct val="90000"/>
            </a:lnSpc>
            <a:spcBef>
              <a:spcPct val="0"/>
            </a:spcBef>
            <a:spcAft>
              <a:spcPct val="20000"/>
            </a:spcAft>
            <a:buChar char="•"/>
          </a:pPr>
          <a:r>
            <a:rPr lang="en-CA" sz="2800" kern="1200"/>
            <a:t>They are more in demand since there are many countries who need financial aid.</a:t>
          </a:r>
          <a:endParaRPr lang="en-US" sz="2800" kern="1200"/>
        </a:p>
      </dsp:txBody>
      <dsp:txXfrm>
        <a:off x="0" y="2969423"/>
        <a:ext cx="6263640" cy="25336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CCBEABD0-11ED-439D-9839-EA7FBB3422CA}" type="datetimeFigureOut">
              <a:rPr lang="en-CA" smtClean="0"/>
              <a:t>2021-08-05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14D2D40-1486-47A5-B983-FAF52D5C3FCA}" type="slidenum">
              <a:rPr lang="en-CA" smtClean="0"/>
              <a:t>‹#›</a:t>
            </a:fld>
            <a:endParaRPr lang="en-CA"/>
          </a:p>
        </p:txBody>
      </p:sp>
    </p:spTree>
    <p:extLst>
      <p:ext uri="{BB962C8B-B14F-4D97-AF65-F5344CB8AC3E}">
        <p14:creationId xmlns:p14="http://schemas.microsoft.com/office/powerpoint/2010/main" val="1261734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CCBEABD0-11ED-439D-9839-EA7FBB3422CA}" type="datetimeFigureOut">
              <a:rPr lang="en-CA" smtClean="0"/>
              <a:t>2021-08-05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14D2D40-1486-47A5-B983-FAF52D5C3FCA}" type="slidenum">
              <a:rPr lang="en-CA" smtClean="0"/>
              <a:t>‹#›</a:t>
            </a:fld>
            <a:endParaRPr lang="en-CA"/>
          </a:p>
        </p:txBody>
      </p:sp>
    </p:spTree>
    <p:extLst>
      <p:ext uri="{BB962C8B-B14F-4D97-AF65-F5344CB8AC3E}">
        <p14:creationId xmlns:p14="http://schemas.microsoft.com/office/powerpoint/2010/main" val="4105707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CCBEABD0-11ED-439D-9839-EA7FBB3422CA}" type="datetimeFigureOut">
              <a:rPr lang="en-CA" smtClean="0"/>
              <a:t>2021-08-05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14D2D40-1486-47A5-B983-FAF52D5C3FCA}" type="slidenum">
              <a:rPr lang="en-CA" smtClean="0"/>
              <a:t>‹#›</a:t>
            </a:fld>
            <a:endParaRPr lang="en-CA"/>
          </a:p>
        </p:txBody>
      </p:sp>
    </p:spTree>
    <p:extLst>
      <p:ext uri="{BB962C8B-B14F-4D97-AF65-F5344CB8AC3E}">
        <p14:creationId xmlns:p14="http://schemas.microsoft.com/office/powerpoint/2010/main" val="2086612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CCBEABD0-11ED-439D-9839-EA7FBB3422CA}" type="datetimeFigureOut">
              <a:rPr lang="en-CA" smtClean="0"/>
              <a:t>2021-08-05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14D2D40-1486-47A5-B983-FAF52D5C3FCA}" type="slidenum">
              <a:rPr lang="en-CA" smtClean="0"/>
              <a:t>‹#›</a:t>
            </a:fld>
            <a:endParaRPr lang="en-CA"/>
          </a:p>
        </p:txBody>
      </p:sp>
    </p:spTree>
    <p:extLst>
      <p:ext uri="{BB962C8B-B14F-4D97-AF65-F5344CB8AC3E}">
        <p14:creationId xmlns:p14="http://schemas.microsoft.com/office/powerpoint/2010/main" val="1393847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CBEABD0-11ED-439D-9839-EA7FBB3422CA}" type="datetimeFigureOut">
              <a:rPr lang="en-CA" smtClean="0"/>
              <a:t>2021-08-05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14D2D40-1486-47A5-B983-FAF52D5C3FCA}" type="slidenum">
              <a:rPr lang="en-CA" smtClean="0"/>
              <a:t>‹#›</a:t>
            </a:fld>
            <a:endParaRPr lang="en-CA"/>
          </a:p>
        </p:txBody>
      </p:sp>
    </p:spTree>
    <p:extLst>
      <p:ext uri="{BB962C8B-B14F-4D97-AF65-F5344CB8AC3E}">
        <p14:creationId xmlns:p14="http://schemas.microsoft.com/office/powerpoint/2010/main" val="693717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CCBEABD0-11ED-439D-9839-EA7FBB3422CA}" type="datetimeFigureOut">
              <a:rPr lang="en-CA" smtClean="0"/>
              <a:t>2021-08-05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14D2D40-1486-47A5-B983-FAF52D5C3FCA}" type="slidenum">
              <a:rPr lang="en-CA" smtClean="0"/>
              <a:t>‹#›</a:t>
            </a:fld>
            <a:endParaRPr lang="en-CA"/>
          </a:p>
        </p:txBody>
      </p:sp>
    </p:spTree>
    <p:extLst>
      <p:ext uri="{BB962C8B-B14F-4D97-AF65-F5344CB8AC3E}">
        <p14:creationId xmlns:p14="http://schemas.microsoft.com/office/powerpoint/2010/main" val="1702788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CCBEABD0-11ED-439D-9839-EA7FBB3422CA}" type="datetimeFigureOut">
              <a:rPr lang="en-CA" smtClean="0"/>
              <a:t>2021-08-05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414D2D40-1486-47A5-B983-FAF52D5C3FCA}" type="slidenum">
              <a:rPr lang="en-CA" smtClean="0"/>
              <a:t>‹#›</a:t>
            </a:fld>
            <a:endParaRPr lang="en-CA"/>
          </a:p>
        </p:txBody>
      </p:sp>
    </p:spTree>
    <p:extLst>
      <p:ext uri="{BB962C8B-B14F-4D97-AF65-F5344CB8AC3E}">
        <p14:creationId xmlns:p14="http://schemas.microsoft.com/office/powerpoint/2010/main" val="90681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CCBEABD0-11ED-439D-9839-EA7FBB3422CA}" type="datetimeFigureOut">
              <a:rPr lang="en-CA" smtClean="0"/>
              <a:t>2021-08-05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414D2D40-1486-47A5-B983-FAF52D5C3FCA}" type="slidenum">
              <a:rPr lang="en-CA" smtClean="0"/>
              <a:t>‹#›</a:t>
            </a:fld>
            <a:endParaRPr lang="en-CA"/>
          </a:p>
        </p:txBody>
      </p:sp>
    </p:spTree>
    <p:extLst>
      <p:ext uri="{BB962C8B-B14F-4D97-AF65-F5344CB8AC3E}">
        <p14:creationId xmlns:p14="http://schemas.microsoft.com/office/powerpoint/2010/main" val="922696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BEABD0-11ED-439D-9839-EA7FBB3422CA}" type="datetimeFigureOut">
              <a:rPr lang="en-CA" smtClean="0"/>
              <a:t>2021-08-05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414D2D40-1486-47A5-B983-FAF52D5C3FCA}" type="slidenum">
              <a:rPr lang="en-CA" smtClean="0"/>
              <a:t>‹#›</a:t>
            </a:fld>
            <a:endParaRPr lang="en-CA"/>
          </a:p>
        </p:txBody>
      </p:sp>
    </p:spTree>
    <p:extLst>
      <p:ext uri="{BB962C8B-B14F-4D97-AF65-F5344CB8AC3E}">
        <p14:creationId xmlns:p14="http://schemas.microsoft.com/office/powerpoint/2010/main" val="2945911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BEABD0-11ED-439D-9839-EA7FBB3422CA}" type="datetimeFigureOut">
              <a:rPr lang="en-CA" smtClean="0"/>
              <a:t>2021-08-05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14D2D40-1486-47A5-B983-FAF52D5C3FCA}" type="slidenum">
              <a:rPr lang="en-CA" smtClean="0"/>
              <a:t>‹#›</a:t>
            </a:fld>
            <a:endParaRPr lang="en-CA"/>
          </a:p>
        </p:txBody>
      </p:sp>
    </p:spTree>
    <p:extLst>
      <p:ext uri="{BB962C8B-B14F-4D97-AF65-F5344CB8AC3E}">
        <p14:creationId xmlns:p14="http://schemas.microsoft.com/office/powerpoint/2010/main" val="2601328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BEABD0-11ED-439D-9839-EA7FBB3422CA}" type="datetimeFigureOut">
              <a:rPr lang="en-CA" smtClean="0"/>
              <a:t>2021-08-05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14D2D40-1486-47A5-B983-FAF52D5C3FCA}" type="slidenum">
              <a:rPr lang="en-CA" smtClean="0"/>
              <a:t>‹#›</a:t>
            </a:fld>
            <a:endParaRPr lang="en-CA"/>
          </a:p>
        </p:txBody>
      </p:sp>
    </p:spTree>
    <p:extLst>
      <p:ext uri="{BB962C8B-B14F-4D97-AF65-F5344CB8AC3E}">
        <p14:creationId xmlns:p14="http://schemas.microsoft.com/office/powerpoint/2010/main" val="2091879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BEABD0-11ED-439D-9839-EA7FBB3422CA}" type="datetimeFigureOut">
              <a:rPr lang="en-CA" smtClean="0"/>
              <a:t>2021-08-05</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4D2D40-1486-47A5-B983-FAF52D5C3FCA}" type="slidenum">
              <a:rPr lang="en-CA" smtClean="0"/>
              <a:t>‹#›</a:t>
            </a:fld>
            <a:endParaRPr lang="en-CA"/>
          </a:p>
        </p:txBody>
      </p:sp>
    </p:spTree>
    <p:extLst>
      <p:ext uri="{BB962C8B-B14F-4D97-AF65-F5344CB8AC3E}">
        <p14:creationId xmlns:p14="http://schemas.microsoft.com/office/powerpoint/2010/main" val="41391940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renaix.com/wp-content/uploads/2019/05/How-to-Become-a-Financial-Controller.png" TargetMode="External"/><Relationship Id="rId2" Type="http://schemas.openxmlformats.org/officeDocument/2006/relationships/hyperlink" Target="https://www.investopedia.com/articles/professionals/011316/controller-career-path-qualifications.asp" TargetMode="External"/><Relationship Id="rId1" Type="http://schemas.openxmlformats.org/officeDocument/2006/relationships/slideLayout" Target="../slideLayouts/slideLayout2.xml"/><Relationship Id="rId6" Type="http://schemas.openxmlformats.org/officeDocument/2006/relationships/hyperlink" Target="https://d1sjtleuqoc1be.cloudfront.net/wp-content/uploads/2017/10/23215501/Untitled-design-4.jpg" TargetMode="External"/><Relationship Id="rId5" Type="http://schemas.openxmlformats.org/officeDocument/2006/relationships/hyperlink" Target="https://talentlens.in/wp-content/uploads/2019/09/CRITICAL-THINKIN-02_VECTOR.png" TargetMode="External"/><Relationship Id="rId4" Type="http://schemas.openxmlformats.org/officeDocument/2006/relationships/hyperlink" Target="https://www.payscale.com/research/CA/Job=Financial_Controller/Salary"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npr.org/sections/money/2015/05/21/408234543/will-your-job-be-done-by-a-machine" TargetMode="External"/><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solidFill>
                  <a:srgbClr val="0070C0"/>
                </a:solidFill>
              </a:rPr>
              <a:t>Harry Cheng</a:t>
            </a:r>
            <a:r>
              <a:rPr lang="en-CA" dirty="0"/>
              <a:t>’s Career Path</a:t>
            </a:r>
          </a:p>
        </p:txBody>
      </p:sp>
      <p:sp>
        <p:nvSpPr>
          <p:cNvPr id="3" name="Subtitle 2"/>
          <p:cNvSpPr>
            <a:spLocks noGrp="1"/>
          </p:cNvSpPr>
          <p:nvPr>
            <p:ph type="subTitle" idx="1"/>
          </p:nvPr>
        </p:nvSpPr>
        <p:spPr/>
        <p:txBody>
          <a:bodyPr/>
          <a:lstStyle/>
          <a:p>
            <a:r>
              <a:rPr lang="en-CA" dirty="0"/>
              <a:t>How to become </a:t>
            </a:r>
            <a:r>
              <a:rPr lang="en-CA" dirty="0">
                <a:solidFill>
                  <a:srgbClr val="0070C0"/>
                </a:solidFill>
              </a:rPr>
              <a:t>a financial controller</a:t>
            </a:r>
          </a:p>
        </p:txBody>
      </p:sp>
    </p:spTree>
    <p:extLst>
      <p:ext uri="{BB962C8B-B14F-4D97-AF65-F5344CB8AC3E}">
        <p14:creationId xmlns:p14="http://schemas.microsoft.com/office/powerpoint/2010/main" val="3693009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24741" y="620392"/>
            <a:ext cx="3808268" cy="5504688"/>
          </a:xfrm>
        </p:spPr>
        <p:txBody>
          <a:bodyPr>
            <a:normAutofit/>
          </a:bodyPr>
          <a:lstStyle/>
          <a:p>
            <a:r>
              <a:rPr lang="en-CA" sz="6000" dirty="0">
                <a:solidFill>
                  <a:schemeClr val="bg1"/>
                </a:solidFill>
              </a:rPr>
              <a:t>Job Outlook</a:t>
            </a:r>
          </a:p>
        </p:txBody>
      </p:sp>
      <p:graphicFrame>
        <p:nvGraphicFramePr>
          <p:cNvPr id="5" name="Content Placeholder 2">
            <a:extLst>
              <a:ext uri="{FF2B5EF4-FFF2-40B4-BE49-F238E27FC236}">
                <a16:creationId xmlns:a16="http://schemas.microsoft.com/office/drawing/2014/main" id="{C18A893A-6800-4BF6-A6BE-A0483FC05C4E}"/>
              </a:ext>
            </a:extLst>
          </p:cNvPr>
          <p:cNvGraphicFramePr>
            <a:graphicFrameLocks noGrp="1"/>
          </p:cNvGraphicFramePr>
          <p:nvPr>
            <p:ph idx="1"/>
            <p:extLst>
              <p:ext uri="{D42A27DB-BD31-4B8C-83A1-F6EECF244321}">
                <p14:modId xmlns:p14="http://schemas.microsoft.com/office/powerpoint/2010/main" val="3098826287"/>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8909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65430" y="629268"/>
            <a:ext cx="6586491" cy="1286160"/>
          </a:xfrm>
        </p:spPr>
        <p:txBody>
          <a:bodyPr anchor="b">
            <a:normAutofit/>
          </a:bodyPr>
          <a:lstStyle/>
          <a:p>
            <a:r>
              <a:rPr lang="en-CA" dirty="0"/>
              <a:t>Safety in the office</a:t>
            </a:r>
            <a:endParaRPr lang="en-CA"/>
          </a:p>
        </p:txBody>
      </p:sp>
      <p:sp>
        <p:nvSpPr>
          <p:cNvPr id="3" name="Content Placeholder 2"/>
          <p:cNvSpPr>
            <a:spLocks noGrp="1"/>
          </p:cNvSpPr>
          <p:nvPr>
            <p:ph idx="1"/>
          </p:nvPr>
        </p:nvSpPr>
        <p:spPr>
          <a:xfrm>
            <a:off x="4965431" y="2438400"/>
            <a:ext cx="6586489" cy="3785419"/>
          </a:xfrm>
        </p:spPr>
        <p:txBody>
          <a:bodyPr>
            <a:normAutofit/>
          </a:bodyPr>
          <a:lstStyle/>
          <a:p>
            <a:pPr marL="0" indent="0">
              <a:buNone/>
            </a:pPr>
            <a:r>
              <a:rPr lang="en-CA" sz="2000" dirty="0"/>
              <a:t>In financial controlling, I need to:</a:t>
            </a:r>
          </a:p>
          <a:p>
            <a:pPr lvl="1"/>
            <a:r>
              <a:rPr lang="en-CA" sz="2000" dirty="0"/>
              <a:t>Have good posture in a chair in the office to avoid injuring the back</a:t>
            </a:r>
          </a:p>
          <a:p>
            <a:pPr lvl="1"/>
            <a:r>
              <a:rPr lang="en-CA" sz="2000" dirty="0"/>
              <a:t>Have water or a water fountain nearby to keep myself and others hydrated.</a:t>
            </a:r>
          </a:p>
          <a:p>
            <a:pPr lvl="1"/>
            <a:r>
              <a:rPr lang="en-CA" sz="2000" dirty="0"/>
              <a:t>Avoid using a device for too long and stretch to avoid getting cramped.</a:t>
            </a:r>
          </a:p>
          <a:p>
            <a:pPr lvl="1"/>
            <a:r>
              <a:rPr lang="en-CA" sz="2000" dirty="0"/>
              <a:t>Collaborate and socialize more to help each other.</a:t>
            </a:r>
          </a:p>
          <a:p>
            <a:pPr lvl="1"/>
            <a:r>
              <a:rPr lang="en-CA" sz="2000" dirty="0"/>
              <a:t>Avoid making messes and to keep things neat and tidy</a:t>
            </a:r>
          </a:p>
        </p:txBody>
      </p:sp>
      <p:pic>
        <p:nvPicPr>
          <p:cNvPr id="5" name="Picture 4" descr="Graph on document with pen">
            <a:extLst>
              <a:ext uri="{FF2B5EF4-FFF2-40B4-BE49-F238E27FC236}">
                <a16:creationId xmlns:a16="http://schemas.microsoft.com/office/drawing/2014/main" id="{36663D6D-F468-4675-B63B-4849F1B28B2D}"/>
              </a:ext>
            </a:extLst>
          </p:cNvPr>
          <p:cNvPicPr>
            <a:picLocks noChangeAspect="1"/>
          </p:cNvPicPr>
          <p:nvPr/>
        </p:nvPicPr>
        <p:blipFill rotWithShape="1">
          <a:blip r:embed="rId2"/>
          <a:srcRect l="34302" r="20579" b="-1"/>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4C81B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4630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This is what appeals to me with this career…</a:t>
            </a:r>
          </a:p>
        </p:txBody>
      </p:sp>
      <p:sp>
        <p:nvSpPr>
          <p:cNvPr id="3" name="Content Placeholder 2"/>
          <p:cNvSpPr>
            <a:spLocks noGrp="1"/>
          </p:cNvSpPr>
          <p:nvPr>
            <p:ph idx="1"/>
          </p:nvPr>
        </p:nvSpPr>
        <p:spPr/>
        <p:txBody>
          <a:bodyPr/>
          <a:lstStyle/>
          <a:p>
            <a:r>
              <a:rPr lang="en-CA" dirty="0">
                <a:solidFill>
                  <a:srgbClr val="0070C0"/>
                </a:solidFill>
              </a:rPr>
              <a:t>I like working for other people and stay in the shadows. </a:t>
            </a:r>
          </a:p>
          <a:p>
            <a:pPr lvl="1"/>
            <a:r>
              <a:rPr lang="en-CA" dirty="0">
                <a:solidFill>
                  <a:srgbClr val="0070C0"/>
                </a:solidFill>
              </a:rPr>
              <a:t>This job is about working with important people like managers or owners of small or large companies.</a:t>
            </a:r>
          </a:p>
          <a:p>
            <a:r>
              <a:rPr lang="en-CA" dirty="0">
                <a:solidFill>
                  <a:srgbClr val="0070C0"/>
                </a:solidFill>
              </a:rPr>
              <a:t>Business</a:t>
            </a:r>
          </a:p>
          <a:p>
            <a:pPr lvl="1"/>
            <a:r>
              <a:rPr lang="en-CA" dirty="0">
                <a:solidFill>
                  <a:srgbClr val="0070C0"/>
                </a:solidFill>
              </a:rPr>
              <a:t>Although I am not very used to spending money, I can certainly learn about it and the concept of saving and earning money intrigues me.</a:t>
            </a:r>
          </a:p>
          <a:p>
            <a:pPr lvl="1"/>
            <a:endParaRPr lang="en-CA" dirty="0">
              <a:solidFill>
                <a:srgbClr val="0070C0"/>
              </a:solidFill>
            </a:endParaRPr>
          </a:p>
        </p:txBody>
      </p:sp>
    </p:spTree>
    <p:extLst>
      <p:ext uri="{BB962C8B-B14F-4D97-AF65-F5344CB8AC3E}">
        <p14:creationId xmlns:p14="http://schemas.microsoft.com/office/powerpoint/2010/main" val="1427030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These are some things I find less appealing about this career…</a:t>
            </a:r>
          </a:p>
        </p:txBody>
      </p:sp>
      <p:sp>
        <p:nvSpPr>
          <p:cNvPr id="3" name="Content Placeholder 2"/>
          <p:cNvSpPr>
            <a:spLocks noGrp="1"/>
          </p:cNvSpPr>
          <p:nvPr>
            <p:ph idx="1"/>
          </p:nvPr>
        </p:nvSpPr>
        <p:spPr/>
        <p:txBody>
          <a:bodyPr/>
          <a:lstStyle/>
          <a:p>
            <a:r>
              <a:rPr lang="en-CA" dirty="0">
                <a:solidFill>
                  <a:srgbClr val="0070C0"/>
                </a:solidFill>
              </a:rPr>
              <a:t>Having to do presentations.</a:t>
            </a:r>
          </a:p>
          <a:p>
            <a:pPr lvl="1"/>
            <a:r>
              <a:rPr lang="en-CA" dirty="0">
                <a:solidFill>
                  <a:srgbClr val="0070C0"/>
                </a:solidFill>
              </a:rPr>
              <a:t>I absolutely hate doing presentations and I find them more or less scary. Plus, I’m not even sure if I can keep my cool in stressful presentations in front of important people!</a:t>
            </a:r>
          </a:p>
          <a:p>
            <a:endParaRPr lang="en-CA" dirty="0"/>
          </a:p>
        </p:txBody>
      </p:sp>
    </p:spTree>
    <p:extLst>
      <p:ext uri="{BB962C8B-B14F-4D97-AF65-F5344CB8AC3E}">
        <p14:creationId xmlns:p14="http://schemas.microsoft.com/office/powerpoint/2010/main" val="3444173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a:t>Potential obstacles to getting this career</a:t>
            </a:r>
          </a:p>
        </p:txBody>
      </p:sp>
      <p:sp>
        <p:nvSpPr>
          <p:cNvPr id="3" name="Content Placeholder 2"/>
          <p:cNvSpPr>
            <a:spLocks noGrp="1"/>
          </p:cNvSpPr>
          <p:nvPr>
            <p:ph idx="1"/>
          </p:nvPr>
        </p:nvSpPr>
        <p:spPr/>
        <p:txBody>
          <a:bodyPr numCol="2"/>
          <a:lstStyle/>
          <a:p>
            <a:r>
              <a:rPr lang="en-CA" dirty="0"/>
              <a:t>3 possible obstacles:</a:t>
            </a:r>
          </a:p>
          <a:p>
            <a:pPr lvl="1"/>
            <a:r>
              <a:rPr lang="en-CA" dirty="0"/>
              <a:t>Getting to a university that is good for getting the degree</a:t>
            </a:r>
          </a:p>
          <a:p>
            <a:pPr lvl="1"/>
            <a:r>
              <a:rPr lang="en-CA" dirty="0"/>
              <a:t>My parents will probably not like it</a:t>
            </a:r>
          </a:p>
          <a:p>
            <a:pPr lvl="1"/>
            <a:r>
              <a:rPr lang="en-CA" dirty="0"/>
              <a:t>It take a very long time to become professional</a:t>
            </a:r>
          </a:p>
          <a:p>
            <a:endParaRPr lang="en-CA" dirty="0"/>
          </a:p>
          <a:p>
            <a:endParaRPr lang="en-CA" dirty="0"/>
          </a:p>
          <a:p>
            <a:pPr marL="0" indent="0">
              <a:buNone/>
            </a:pPr>
            <a:endParaRPr lang="en-CA" dirty="0"/>
          </a:p>
          <a:p>
            <a:r>
              <a:rPr lang="en-CA" dirty="0"/>
              <a:t>My plan to overcome each obstacle:</a:t>
            </a:r>
          </a:p>
          <a:p>
            <a:pPr lvl="1"/>
            <a:r>
              <a:rPr lang="en-CA" dirty="0"/>
              <a:t>Work harder to get into a university that is good for the job.</a:t>
            </a:r>
          </a:p>
          <a:p>
            <a:pPr lvl="1"/>
            <a:r>
              <a:rPr lang="en-CA" dirty="0"/>
              <a:t>Discuss things over with my parents so they won’t get too excited.</a:t>
            </a:r>
          </a:p>
          <a:p>
            <a:pPr lvl="1"/>
            <a:r>
              <a:rPr lang="en-CA" dirty="0"/>
              <a:t>Just get as much experience as possible so I can have an easier life later on.</a:t>
            </a:r>
          </a:p>
        </p:txBody>
      </p:sp>
    </p:spTree>
    <p:extLst>
      <p:ext uri="{BB962C8B-B14F-4D97-AF65-F5344CB8AC3E}">
        <p14:creationId xmlns:p14="http://schemas.microsoft.com/office/powerpoint/2010/main" val="3319701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a:t>Potential obstacles to being successful within this career</a:t>
            </a:r>
          </a:p>
        </p:txBody>
      </p:sp>
      <p:sp>
        <p:nvSpPr>
          <p:cNvPr id="3" name="Content Placeholder 2"/>
          <p:cNvSpPr>
            <a:spLocks noGrp="1"/>
          </p:cNvSpPr>
          <p:nvPr>
            <p:ph idx="1"/>
          </p:nvPr>
        </p:nvSpPr>
        <p:spPr/>
        <p:txBody>
          <a:bodyPr numCol="2"/>
          <a:lstStyle/>
          <a:p>
            <a:r>
              <a:rPr lang="en-CA" dirty="0"/>
              <a:t>3 possible obstacles:</a:t>
            </a:r>
          </a:p>
          <a:p>
            <a:r>
              <a:rPr lang="en-CA" dirty="0"/>
              <a:t>Not working hard enough</a:t>
            </a:r>
          </a:p>
          <a:p>
            <a:r>
              <a:rPr lang="en-CA" dirty="0"/>
              <a:t>The job takes a long time to get to and I may fail along the way</a:t>
            </a:r>
          </a:p>
          <a:p>
            <a:endParaRPr lang="en-CA" dirty="0"/>
          </a:p>
          <a:p>
            <a:endParaRPr lang="en-CA" dirty="0"/>
          </a:p>
          <a:p>
            <a:endParaRPr lang="en-CA" dirty="0"/>
          </a:p>
          <a:p>
            <a:endParaRPr lang="en-CA" dirty="0"/>
          </a:p>
          <a:p>
            <a:endParaRPr lang="en-CA" dirty="0"/>
          </a:p>
          <a:p>
            <a:endParaRPr lang="en-CA" dirty="0"/>
          </a:p>
          <a:p>
            <a:endParaRPr lang="en-CA" dirty="0"/>
          </a:p>
          <a:p>
            <a:r>
              <a:rPr lang="en-CA" dirty="0"/>
              <a:t>My plan to overcome each of them:</a:t>
            </a:r>
          </a:p>
        </p:txBody>
      </p:sp>
    </p:spTree>
    <p:extLst>
      <p:ext uri="{BB962C8B-B14F-4D97-AF65-F5344CB8AC3E}">
        <p14:creationId xmlns:p14="http://schemas.microsoft.com/office/powerpoint/2010/main" val="1866740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CA" sz="4000" dirty="0"/>
              <a:t>The training/education required for my career is:</a:t>
            </a:r>
            <a:r>
              <a:rPr lang="en-CA" sz="4000" dirty="0">
                <a:solidFill>
                  <a:srgbClr val="FF0000"/>
                </a:solidFill>
              </a:rPr>
              <a:t>*</a:t>
            </a:r>
          </a:p>
        </p:txBody>
      </p:sp>
      <p:sp>
        <p:nvSpPr>
          <p:cNvPr id="3" name="Content Placeholder 2"/>
          <p:cNvSpPr>
            <a:spLocks noGrp="1"/>
          </p:cNvSpPr>
          <p:nvPr>
            <p:ph idx="1"/>
          </p:nvPr>
        </p:nvSpPr>
        <p:spPr/>
        <p:txBody>
          <a:bodyPr/>
          <a:lstStyle/>
          <a:p>
            <a:r>
              <a:rPr lang="en-CA" dirty="0">
                <a:solidFill>
                  <a:srgbClr val="0070C0"/>
                </a:solidFill>
              </a:rPr>
              <a:t>(make sure you include if multiple degrees are required -&gt; ex: in teaching you complete an undergraduate degree, then a teaching degree)</a:t>
            </a:r>
          </a:p>
          <a:p>
            <a:r>
              <a:rPr lang="en-CA" dirty="0">
                <a:solidFill>
                  <a:srgbClr val="0070C0"/>
                </a:solidFill>
              </a:rPr>
              <a:t>(sometimes your career may require other certification like First Aid, WHMIS, Food Safe, etc., so be sure to mention it here if that’s the case)</a:t>
            </a:r>
          </a:p>
          <a:p>
            <a:r>
              <a:rPr lang="en-CA" dirty="0">
                <a:solidFill>
                  <a:srgbClr val="0070C0"/>
                </a:solidFill>
              </a:rPr>
              <a:t>This should be a more generalized overview of what is required to do this career, not a breakdown of all the details</a:t>
            </a:r>
          </a:p>
        </p:txBody>
      </p:sp>
    </p:spTree>
    <p:extLst>
      <p:ext uri="{BB962C8B-B14F-4D97-AF65-F5344CB8AC3E}">
        <p14:creationId xmlns:p14="http://schemas.microsoft.com/office/powerpoint/2010/main" val="36961281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2 options for acquiring the training/education I need:</a:t>
            </a:r>
          </a:p>
        </p:txBody>
      </p:sp>
      <p:sp>
        <p:nvSpPr>
          <p:cNvPr id="4" name="Text Placeholder 3"/>
          <p:cNvSpPr>
            <a:spLocks noGrp="1"/>
          </p:cNvSpPr>
          <p:nvPr>
            <p:ph type="body" idx="1"/>
          </p:nvPr>
        </p:nvSpPr>
        <p:spPr>
          <a:xfrm>
            <a:off x="2335189" y="1564578"/>
            <a:ext cx="1521187" cy="823912"/>
          </a:xfrm>
        </p:spPr>
        <p:txBody>
          <a:bodyPr/>
          <a:lstStyle/>
          <a:p>
            <a:r>
              <a:rPr lang="en-CA" dirty="0"/>
              <a:t>Option #1</a:t>
            </a:r>
          </a:p>
        </p:txBody>
      </p:sp>
      <p:sp>
        <p:nvSpPr>
          <p:cNvPr id="5" name="Content Placeholder 4"/>
          <p:cNvSpPr>
            <a:spLocks noGrp="1"/>
          </p:cNvSpPr>
          <p:nvPr>
            <p:ph sz="half" idx="2"/>
          </p:nvPr>
        </p:nvSpPr>
        <p:spPr>
          <a:xfrm>
            <a:off x="1268866" y="2502790"/>
            <a:ext cx="3653835" cy="3684588"/>
          </a:xfrm>
        </p:spPr>
        <p:txBody>
          <a:bodyPr/>
          <a:lstStyle/>
          <a:p>
            <a:endParaRPr lang="en-CA" dirty="0"/>
          </a:p>
        </p:txBody>
      </p:sp>
      <p:sp>
        <p:nvSpPr>
          <p:cNvPr id="6" name="Text Placeholder 5"/>
          <p:cNvSpPr>
            <a:spLocks noGrp="1"/>
          </p:cNvSpPr>
          <p:nvPr>
            <p:ph type="body" sz="quarter" idx="3"/>
          </p:nvPr>
        </p:nvSpPr>
        <p:spPr>
          <a:xfrm>
            <a:off x="7979796" y="1564578"/>
            <a:ext cx="1521187" cy="823912"/>
          </a:xfrm>
        </p:spPr>
        <p:txBody>
          <a:bodyPr/>
          <a:lstStyle/>
          <a:p>
            <a:r>
              <a:rPr lang="en-CA" dirty="0"/>
              <a:t>Option #2</a:t>
            </a:r>
          </a:p>
        </p:txBody>
      </p:sp>
      <p:sp>
        <p:nvSpPr>
          <p:cNvPr id="7" name="Content Placeholder 6"/>
          <p:cNvSpPr>
            <a:spLocks noGrp="1"/>
          </p:cNvSpPr>
          <p:nvPr>
            <p:ph sz="quarter" idx="4"/>
          </p:nvPr>
        </p:nvSpPr>
        <p:spPr>
          <a:xfrm>
            <a:off x="6921387" y="2503933"/>
            <a:ext cx="3638006" cy="3684588"/>
          </a:xfrm>
        </p:spPr>
        <p:txBody>
          <a:bodyPr/>
          <a:lstStyle/>
          <a:p>
            <a:endParaRPr lang="en-CA" dirty="0"/>
          </a:p>
        </p:txBody>
      </p:sp>
      <p:pic>
        <p:nvPicPr>
          <p:cNvPr id="10" name="Picture 9"/>
          <p:cNvPicPr>
            <a:picLocks noChangeAspect="1"/>
          </p:cNvPicPr>
          <p:nvPr/>
        </p:nvPicPr>
        <p:blipFill>
          <a:blip r:embed="rId2"/>
          <a:stretch>
            <a:fillRect/>
          </a:stretch>
        </p:blipFill>
        <p:spPr>
          <a:xfrm>
            <a:off x="8228217" y="2505075"/>
            <a:ext cx="3639627" cy="3682303"/>
          </a:xfrm>
          <a:prstGeom prst="rect">
            <a:avLst/>
          </a:prstGeom>
        </p:spPr>
      </p:pic>
    </p:spTree>
    <p:extLst>
      <p:ext uri="{BB962C8B-B14F-4D97-AF65-F5344CB8AC3E}">
        <p14:creationId xmlns:p14="http://schemas.microsoft.com/office/powerpoint/2010/main" val="15197633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a:t>I intend to go to </a:t>
            </a:r>
            <a:r>
              <a:rPr lang="en-CA" dirty="0">
                <a:solidFill>
                  <a:srgbClr val="0070C0"/>
                </a:solidFill>
              </a:rPr>
              <a:t>(insert post-secondary institution here) </a:t>
            </a:r>
            <a:r>
              <a:rPr lang="en-CA" dirty="0"/>
              <a:t>for that career</a:t>
            </a:r>
          </a:p>
        </p:txBody>
      </p:sp>
      <p:sp>
        <p:nvSpPr>
          <p:cNvPr id="3" name="Content Placeholder 2"/>
          <p:cNvSpPr>
            <a:spLocks noGrp="1"/>
          </p:cNvSpPr>
          <p:nvPr>
            <p:ph idx="1"/>
          </p:nvPr>
        </p:nvSpPr>
        <p:spPr/>
        <p:txBody>
          <a:bodyPr>
            <a:normAutofit/>
          </a:bodyPr>
          <a:lstStyle/>
          <a:p>
            <a:r>
              <a:rPr lang="en-CA" dirty="0">
                <a:solidFill>
                  <a:srgbClr val="0070C0"/>
                </a:solidFill>
              </a:rPr>
              <a:t>Where it is located (city, province/state, country)</a:t>
            </a:r>
          </a:p>
          <a:p>
            <a:r>
              <a:rPr lang="en-CA" dirty="0">
                <a:solidFill>
                  <a:srgbClr val="0070C0"/>
                </a:solidFill>
              </a:rPr>
              <a:t>Program(s) you would take there</a:t>
            </a:r>
          </a:p>
          <a:p>
            <a:r>
              <a:rPr lang="en-CA" dirty="0">
                <a:solidFill>
                  <a:srgbClr val="0070C0"/>
                </a:solidFill>
              </a:rPr>
              <a:t>Length of program(s)</a:t>
            </a:r>
          </a:p>
          <a:p>
            <a:r>
              <a:rPr lang="en-CA" dirty="0">
                <a:solidFill>
                  <a:srgbClr val="0070C0"/>
                </a:solidFill>
              </a:rPr>
              <a:t>Certification earned (which degree/diploma/certificate/red seal/etc.)</a:t>
            </a:r>
          </a:p>
          <a:p>
            <a:r>
              <a:rPr lang="en-CA" dirty="0">
                <a:solidFill>
                  <a:srgbClr val="0070C0"/>
                </a:solidFill>
              </a:rPr>
              <a:t>***if it is a program that requires some base certification then additional specialization (ex: a teacher needs a Bachelor’s degree THEN a Bachelor of Education), please make sure you break this down into organized sections for each program needed to obtain the career</a:t>
            </a:r>
          </a:p>
        </p:txBody>
      </p:sp>
    </p:spTree>
    <p:extLst>
      <p:ext uri="{BB962C8B-B14F-4D97-AF65-F5344CB8AC3E}">
        <p14:creationId xmlns:p14="http://schemas.microsoft.com/office/powerpoint/2010/main" val="37261522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18457"/>
            <a:ext cx="10515600" cy="5458506"/>
          </a:xfrm>
        </p:spPr>
        <p:txBody>
          <a:bodyPr/>
          <a:lstStyle/>
          <a:p>
            <a:r>
              <a:rPr lang="en-CA" dirty="0">
                <a:solidFill>
                  <a:srgbClr val="0070C0"/>
                </a:solidFill>
              </a:rPr>
              <a:t>(put 2 pictures of the post-secondary institution/ training program: their logo and main “campus”/what it looks like when you go there)</a:t>
            </a:r>
          </a:p>
          <a:p>
            <a:endParaRPr lang="en-CA" dirty="0"/>
          </a:p>
        </p:txBody>
      </p:sp>
    </p:spTree>
    <p:extLst>
      <p:ext uri="{BB962C8B-B14F-4D97-AF65-F5344CB8AC3E}">
        <p14:creationId xmlns:p14="http://schemas.microsoft.com/office/powerpoint/2010/main" val="1462061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HOW TO FILL OUT THIS PPT TEMPLATE…</a:t>
            </a:r>
          </a:p>
        </p:txBody>
      </p:sp>
      <p:sp>
        <p:nvSpPr>
          <p:cNvPr id="3" name="Content Placeholder 2"/>
          <p:cNvSpPr>
            <a:spLocks noGrp="1"/>
          </p:cNvSpPr>
          <p:nvPr>
            <p:ph idx="1"/>
          </p:nvPr>
        </p:nvSpPr>
        <p:spPr/>
        <p:txBody>
          <a:bodyPr>
            <a:normAutofit fontScale="92500"/>
          </a:bodyPr>
          <a:lstStyle/>
          <a:p>
            <a:r>
              <a:rPr lang="en-CA" dirty="0"/>
              <a:t>Replace </a:t>
            </a:r>
            <a:r>
              <a:rPr lang="en-CA" dirty="0">
                <a:solidFill>
                  <a:srgbClr val="0070C0"/>
                </a:solidFill>
              </a:rPr>
              <a:t>all blue text </a:t>
            </a:r>
            <a:r>
              <a:rPr lang="en-CA" dirty="0"/>
              <a:t>with your answers in a full sentence. For example: </a:t>
            </a:r>
          </a:p>
          <a:p>
            <a:pPr lvl="1"/>
            <a:r>
              <a:rPr lang="en-CA" dirty="0">
                <a:solidFill>
                  <a:srgbClr val="0070C0"/>
                </a:solidFill>
              </a:rPr>
              <a:t>“Where is this job done?” Gets replaced with -&gt; </a:t>
            </a:r>
            <a:r>
              <a:rPr lang="en-CA" dirty="0"/>
              <a:t>To do this job, I would work in an office every day.</a:t>
            </a:r>
          </a:p>
          <a:p>
            <a:r>
              <a:rPr lang="en-CA" dirty="0"/>
              <a:t>Delete the prompts</a:t>
            </a:r>
          </a:p>
          <a:p>
            <a:r>
              <a:rPr lang="en-CA" dirty="0"/>
              <a:t>Leave the slide titles as they are (other than the </a:t>
            </a:r>
            <a:r>
              <a:rPr lang="en-CA" dirty="0">
                <a:solidFill>
                  <a:srgbClr val="0070C0"/>
                </a:solidFill>
              </a:rPr>
              <a:t>blue</a:t>
            </a:r>
            <a:r>
              <a:rPr lang="en-CA" dirty="0"/>
              <a:t> parts you need to replace)</a:t>
            </a:r>
          </a:p>
          <a:p>
            <a:r>
              <a:rPr lang="en-CA" dirty="0"/>
              <a:t>Anything with a </a:t>
            </a:r>
            <a:r>
              <a:rPr lang="en-CA" dirty="0">
                <a:solidFill>
                  <a:srgbClr val="FF0000"/>
                </a:solidFill>
              </a:rPr>
              <a:t>*</a:t>
            </a:r>
            <a:r>
              <a:rPr lang="en-CA" dirty="0"/>
              <a:t> means you can use myBlueprint to find the info, but please ensure you delete all the </a:t>
            </a:r>
            <a:r>
              <a:rPr lang="en-CA" dirty="0">
                <a:solidFill>
                  <a:srgbClr val="FF0000"/>
                </a:solidFill>
              </a:rPr>
              <a:t>*</a:t>
            </a:r>
            <a:r>
              <a:rPr lang="en-CA" dirty="0"/>
              <a:t> afterwards!</a:t>
            </a:r>
          </a:p>
          <a:p>
            <a:endParaRPr lang="en-CA" dirty="0"/>
          </a:p>
          <a:p>
            <a:r>
              <a:rPr lang="en-CA" dirty="0"/>
              <a:t>Delete this slide once you’ve finished filling in all the slides</a:t>
            </a:r>
          </a:p>
        </p:txBody>
      </p:sp>
    </p:spTree>
    <p:extLst>
      <p:ext uri="{BB962C8B-B14F-4D97-AF65-F5344CB8AC3E}">
        <p14:creationId xmlns:p14="http://schemas.microsoft.com/office/powerpoint/2010/main" val="34410077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a:t>High school courses required for admission</a:t>
            </a:r>
          </a:p>
        </p:txBody>
      </p:sp>
      <p:sp>
        <p:nvSpPr>
          <p:cNvPr id="3" name="Content Placeholder 2"/>
          <p:cNvSpPr>
            <a:spLocks noGrp="1"/>
          </p:cNvSpPr>
          <p:nvPr>
            <p:ph idx="1"/>
          </p:nvPr>
        </p:nvSpPr>
        <p:spPr/>
        <p:txBody>
          <a:bodyPr numCol="2"/>
          <a:lstStyle/>
          <a:p>
            <a:r>
              <a:rPr lang="en-CA" dirty="0"/>
              <a:t>Grade 11 courses:</a:t>
            </a:r>
          </a:p>
          <a:p>
            <a:endParaRPr lang="en-CA" dirty="0"/>
          </a:p>
          <a:p>
            <a:endParaRPr lang="en-CA" dirty="0"/>
          </a:p>
          <a:p>
            <a:endParaRPr lang="en-CA" dirty="0"/>
          </a:p>
          <a:p>
            <a:endParaRPr lang="en-CA" dirty="0"/>
          </a:p>
          <a:p>
            <a:endParaRPr lang="en-CA" dirty="0"/>
          </a:p>
          <a:p>
            <a:endParaRPr lang="en-CA" dirty="0"/>
          </a:p>
          <a:p>
            <a:endParaRPr lang="en-CA" dirty="0"/>
          </a:p>
          <a:p>
            <a:r>
              <a:rPr lang="en-CA" dirty="0"/>
              <a:t>Grade 12 courses:</a:t>
            </a:r>
          </a:p>
          <a:p>
            <a:r>
              <a:rPr lang="en-CA" dirty="0"/>
              <a:t>Principles of financial accounting 12</a:t>
            </a:r>
          </a:p>
          <a:p>
            <a:r>
              <a:rPr lang="en-CA" dirty="0"/>
              <a:t>Mathematics of data management</a:t>
            </a:r>
          </a:p>
          <a:p>
            <a:endParaRPr lang="en-CA" dirty="0"/>
          </a:p>
        </p:txBody>
      </p:sp>
    </p:spTree>
    <p:extLst>
      <p:ext uri="{BB962C8B-B14F-4D97-AF65-F5344CB8AC3E}">
        <p14:creationId xmlns:p14="http://schemas.microsoft.com/office/powerpoint/2010/main" val="5811810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a:t>Scholarships/Bursaries/Grants</a:t>
            </a:r>
          </a:p>
        </p:txBody>
      </p:sp>
      <p:sp>
        <p:nvSpPr>
          <p:cNvPr id="3" name="Content Placeholder 2"/>
          <p:cNvSpPr>
            <a:spLocks noGrp="1"/>
          </p:cNvSpPr>
          <p:nvPr>
            <p:ph idx="1"/>
          </p:nvPr>
        </p:nvSpPr>
        <p:spPr/>
        <p:txBody>
          <a:bodyPr/>
          <a:lstStyle/>
          <a:p>
            <a:r>
              <a:rPr lang="en-CA" dirty="0">
                <a:solidFill>
                  <a:srgbClr val="0070C0"/>
                </a:solidFill>
              </a:rPr>
              <a:t>Indicate 2 scholarships, bursaries, or grants that you could apply for (they can be from this school, specific to the place where you’d like to go for training/education, etc.): include the name of it, how much it’s for, and how you meet the required criteria</a:t>
            </a:r>
          </a:p>
        </p:txBody>
      </p:sp>
    </p:spTree>
    <p:extLst>
      <p:ext uri="{BB962C8B-B14F-4D97-AF65-F5344CB8AC3E}">
        <p14:creationId xmlns:p14="http://schemas.microsoft.com/office/powerpoint/2010/main" val="15236169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94479"/>
            <a:ext cx="10515600" cy="5382484"/>
          </a:xfrm>
        </p:spPr>
        <p:txBody>
          <a:bodyPr/>
          <a:lstStyle/>
          <a:p>
            <a:r>
              <a:rPr lang="en-CA" dirty="0">
                <a:solidFill>
                  <a:srgbClr val="0070C0"/>
                </a:solidFill>
              </a:rPr>
              <a:t>Additional admission requirements</a:t>
            </a:r>
          </a:p>
          <a:p>
            <a:pPr marL="0" indent="0">
              <a:buNone/>
            </a:pPr>
            <a:endParaRPr lang="en-CA" dirty="0">
              <a:solidFill>
                <a:srgbClr val="0070C0"/>
              </a:solidFill>
            </a:endParaRPr>
          </a:p>
          <a:p>
            <a:r>
              <a:rPr lang="en-CA" dirty="0">
                <a:solidFill>
                  <a:srgbClr val="0070C0"/>
                </a:solidFill>
              </a:rPr>
              <a:t>What is this institution known for (particular programs/sports/location/etc.)? For example, the University of Waterloo is known for its Engineering programs.</a:t>
            </a:r>
          </a:p>
          <a:p>
            <a:endParaRPr lang="en-CA" dirty="0">
              <a:solidFill>
                <a:srgbClr val="0070C0"/>
              </a:solidFill>
            </a:endParaRPr>
          </a:p>
          <a:p>
            <a:r>
              <a:rPr lang="en-CA" dirty="0">
                <a:solidFill>
                  <a:srgbClr val="0070C0"/>
                </a:solidFill>
              </a:rPr>
              <a:t>The main reason you chose this institution for your training/education</a:t>
            </a:r>
          </a:p>
        </p:txBody>
      </p:sp>
    </p:spTree>
    <p:extLst>
      <p:ext uri="{BB962C8B-B14F-4D97-AF65-F5344CB8AC3E}">
        <p14:creationId xmlns:p14="http://schemas.microsoft.com/office/powerpoint/2010/main" val="38428938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a:t>Financial Plan - Tuition</a:t>
            </a:r>
          </a:p>
        </p:txBody>
      </p:sp>
      <p:sp>
        <p:nvSpPr>
          <p:cNvPr id="3" name="Content Placeholder 2"/>
          <p:cNvSpPr>
            <a:spLocks noGrp="1"/>
          </p:cNvSpPr>
          <p:nvPr>
            <p:ph idx="1"/>
          </p:nvPr>
        </p:nvSpPr>
        <p:spPr/>
        <p:txBody>
          <a:bodyPr/>
          <a:lstStyle/>
          <a:p>
            <a:r>
              <a:rPr lang="en-CA" dirty="0">
                <a:solidFill>
                  <a:srgbClr val="0070C0"/>
                </a:solidFill>
              </a:rPr>
              <a:t>Total cost of program(s) -&gt; ex: if it costs $5000/year and your program is 4 years long, the total cost is $5000 x 4 = $20000</a:t>
            </a:r>
          </a:p>
          <a:p>
            <a:pPr marL="0" indent="0">
              <a:buNone/>
            </a:pPr>
            <a:endParaRPr lang="en-CA" dirty="0"/>
          </a:p>
          <a:p>
            <a:r>
              <a:rPr lang="en-CA" dirty="0"/>
              <a:t>I am going to pay for my program:</a:t>
            </a:r>
          </a:p>
          <a:p>
            <a:pPr lvl="1"/>
            <a:r>
              <a:rPr lang="en-CA" dirty="0">
                <a:solidFill>
                  <a:srgbClr val="0070C0"/>
                </a:solidFill>
              </a:rPr>
              <a:t>List the ways you will get the money needed for it (job, family, student loans, scholarships/bursaries, etc.). It must be realistic!</a:t>
            </a:r>
          </a:p>
          <a:p>
            <a:pPr lvl="1"/>
            <a:r>
              <a:rPr lang="en-CA" dirty="0">
                <a:solidFill>
                  <a:srgbClr val="0070C0"/>
                </a:solidFill>
              </a:rPr>
              <a:t>Also keep in mind that working an entry level job </a:t>
            </a:r>
            <a:r>
              <a:rPr lang="en-CA" i="1" dirty="0">
                <a:solidFill>
                  <a:srgbClr val="0070C0"/>
                </a:solidFill>
              </a:rPr>
              <a:t>can</a:t>
            </a:r>
            <a:r>
              <a:rPr lang="en-CA" dirty="0">
                <a:solidFill>
                  <a:srgbClr val="0070C0"/>
                </a:solidFill>
              </a:rPr>
              <a:t> pay for university (often the most expensive choice) if you start working soon and are saving almost all of your money, then continue to work part-time through university. If you are not prepared to do this, you will need to find alternate ways of getting money.</a:t>
            </a:r>
          </a:p>
        </p:txBody>
      </p:sp>
    </p:spTree>
    <p:extLst>
      <p:ext uri="{BB962C8B-B14F-4D97-AF65-F5344CB8AC3E}">
        <p14:creationId xmlns:p14="http://schemas.microsoft.com/office/powerpoint/2010/main" val="25564080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Some related occupations:</a:t>
            </a:r>
          </a:p>
        </p:txBody>
      </p:sp>
      <p:sp>
        <p:nvSpPr>
          <p:cNvPr id="3" name="Content Placeholder 2"/>
          <p:cNvSpPr>
            <a:spLocks noGrp="1"/>
          </p:cNvSpPr>
          <p:nvPr>
            <p:ph idx="1"/>
          </p:nvPr>
        </p:nvSpPr>
        <p:spPr/>
        <p:txBody>
          <a:bodyPr/>
          <a:lstStyle/>
          <a:p>
            <a:r>
              <a:rPr lang="en-CA" dirty="0">
                <a:solidFill>
                  <a:srgbClr val="0070C0"/>
                </a:solidFill>
              </a:rPr>
              <a:t>An accountant is very similar to a financial controller. They both see over financial records and manages it. However, a financial controller tends to do more so they have a larger salary.</a:t>
            </a:r>
          </a:p>
          <a:p>
            <a:r>
              <a:rPr lang="en-CA" dirty="0">
                <a:solidFill>
                  <a:srgbClr val="0070C0"/>
                </a:solidFill>
              </a:rPr>
              <a:t>Similar to financial analysts. Basically just to analyze the market and financial situations that are related to the company.</a:t>
            </a:r>
          </a:p>
        </p:txBody>
      </p:sp>
    </p:spTree>
    <p:extLst>
      <p:ext uri="{BB962C8B-B14F-4D97-AF65-F5344CB8AC3E}">
        <p14:creationId xmlns:p14="http://schemas.microsoft.com/office/powerpoint/2010/main" val="6633388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a:solidFill>
                  <a:srgbClr val="0070C0"/>
                </a:solidFill>
              </a:rPr>
              <a:t>Financial Controller</a:t>
            </a:r>
            <a:r>
              <a:rPr lang="en-CA" dirty="0"/>
              <a:t>s are awesome!!!</a:t>
            </a:r>
          </a:p>
        </p:txBody>
      </p:sp>
      <p:sp>
        <p:nvSpPr>
          <p:cNvPr id="3" name="Content Placeholder 2"/>
          <p:cNvSpPr>
            <a:spLocks noGrp="1"/>
          </p:cNvSpPr>
          <p:nvPr>
            <p:ph idx="1"/>
          </p:nvPr>
        </p:nvSpPr>
        <p:spPr/>
        <p:txBody>
          <a:bodyPr/>
          <a:lstStyle/>
          <a:p>
            <a:r>
              <a:rPr lang="en-CA" dirty="0">
                <a:solidFill>
                  <a:srgbClr val="0070C0"/>
                </a:solidFill>
              </a:rPr>
              <a:t>Explain 3 things that really excite you about this career</a:t>
            </a:r>
          </a:p>
          <a:p>
            <a:pPr marL="0" indent="0">
              <a:buNone/>
            </a:pPr>
            <a:r>
              <a:rPr lang="en-CA" dirty="0">
                <a:solidFill>
                  <a:srgbClr val="0070C0"/>
                </a:solidFill>
              </a:rPr>
              <a:t>OR</a:t>
            </a:r>
          </a:p>
          <a:p>
            <a:r>
              <a:rPr lang="en-CA" dirty="0">
                <a:solidFill>
                  <a:srgbClr val="0070C0"/>
                </a:solidFill>
              </a:rPr>
              <a:t>List 3 fun facts about this career</a:t>
            </a:r>
          </a:p>
          <a:p>
            <a:endParaRPr lang="en-CA" dirty="0">
              <a:solidFill>
                <a:srgbClr val="0070C0"/>
              </a:solidFill>
            </a:endParaRPr>
          </a:p>
          <a:p>
            <a:r>
              <a:rPr lang="en-CA" dirty="0">
                <a:solidFill>
                  <a:srgbClr val="0070C0"/>
                </a:solidFill>
              </a:rPr>
              <a:t>(include pictures with these 3 things)</a:t>
            </a:r>
          </a:p>
        </p:txBody>
      </p:sp>
    </p:spTree>
    <p:extLst>
      <p:ext uri="{BB962C8B-B14F-4D97-AF65-F5344CB8AC3E}">
        <p14:creationId xmlns:p14="http://schemas.microsoft.com/office/powerpoint/2010/main" val="6905599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36898-E6D8-4A75-9467-A5F407D4682A}"/>
              </a:ext>
            </a:extLst>
          </p:cNvPr>
          <p:cNvSpPr>
            <a:spLocks noGrp="1"/>
          </p:cNvSpPr>
          <p:nvPr>
            <p:ph type="title"/>
          </p:nvPr>
        </p:nvSpPr>
        <p:spPr/>
        <p:txBody>
          <a:bodyPr/>
          <a:lstStyle/>
          <a:p>
            <a:r>
              <a:rPr lang="en-CA" dirty="0"/>
              <a:t>Cites</a:t>
            </a:r>
          </a:p>
        </p:txBody>
      </p:sp>
      <p:sp>
        <p:nvSpPr>
          <p:cNvPr id="3" name="Content Placeholder 2">
            <a:extLst>
              <a:ext uri="{FF2B5EF4-FFF2-40B4-BE49-F238E27FC236}">
                <a16:creationId xmlns:a16="http://schemas.microsoft.com/office/drawing/2014/main" id="{F094AB37-622B-4F7D-935C-CC644114D9D3}"/>
              </a:ext>
            </a:extLst>
          </p:cNvPr>
          <p:cNvSpPr>
            <a:spLocks noGrp="1"/>
          </p:cNvSpPr>
          <p:nvPr>
            <p:ph idx="1"/>
          </p:nvPr>
        </p:nvSpPr>
        <p:spPr/>
        <p:txBody>
          <a:bodyPr>
            <a:normAutofit lnSpcReduction="10000"/>
          </a:bodyPr>
          <a:lstStyle/>
          <a:p>
            <a:r>
              <a:rPr lang="en-CA" dirty="0">
                <a:hlinkClick r:id="rId2"/>
              </a:rPr>
              <a:t>https://www.investopedia.com/articles/professionals/011316/controller-career-path-qualifications.asp</a:t>
            </a:r>
            <a:endParaRPr lang="en-CA" dirty="0"/>
          </a:p>
          <a:p>
            <a:r>
              <a:rPr lang="en-CA" dirty="0">
                <a:hlinkClick r:id="rId3"/>
              </a:rPr>
              <a:t>https://www.renaix.com/wp-content/uploads/2019/05/How-to-Become-a-Financial-Controller.png</a:t>
            </a:r>
            <a:endParaRPr lang="en-CA" dirty="0"/>
          </a:p>
          <a:p>
            <a:r>
              <a:rPr lang="en-CA" dirty="0">
                <a:hlinkClick r:id="rId4"/>
              </a:rPr>
              <a:t>https://www.payscale.com/research/CA/Job=Financial_Controller/Salary</a:t>
            </a:r>
            <a:endParaRPr lang="en-CA" dirty="0"/>
          </a:p>
          <a:p>
            <a:r>
              <a:rPr lang="en-CA" dirty="0">
                <a:hlinkClick r:id="rId5"/>
              </a:rPr>
              <a:t>https://talentlens.in/wp-content/uploads/2019/09/CRITICAL-THINKIN-02_VECTOR.png</a:t>
            </a:r>
            <a:endParaRPr lang="en-CA" dirty="0"/>
          </a:p>
          <a:p>
            <a:r>
              <a:rPr lang="en-CA" dirty="0">
                <a:hlinkClick r:id="rId6"/>
              </a:rPr>
              <a:t>https://d1sjtleuqoc1be.cloudfront.net/wp-content/uploads/2017/10/23215501/Untitled-design-4.jpg</a:t>
            </a:r>
            <a:endParaRPr lang="en-CA" dirty="0"/>
          </a:p>
          <a:p>
            <a:endParaRPr lang="en-CA" dirty="0"/>
          </a:p>
          <a:p>
            <a:endParaRPr lang="en-CA" dirty="0"/>
          </a:p>
          <a:p>
            <a:endParaRPr lang="en-CA" dirty="0"/>
          </a:p>
          <a:p>
            <a:endParaRPr lang="en-CA" dirty="0"/>
          </a:p>
        </p:txBody>
      </p:sp>
    </p:spTree>
    <p:extLst>
      <p:ext uri="{BB962C8B-B14F-4D97-AF65-F5344CB8AC3E}">
        <p14:creationId xmlns:p14="http://schemas.microsoft.com/office/powerpoint/2010/main" val="7576235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41161"/>
          </a:xfrm>
        </p:spPr>
        <p:txBody>
          <a:bodyPr/>
          <a:lstStyle/>
          <a:p>
            <a:pPr algn="ctr"/>
            <a:r>
              <a:rPr lang="en-CA" dirty="0"/>
              <a:t>REMINDERS!!!</a:t>
            </a:r>
          </a:p>
        </p:txBody>
      </p:sp>
      <p:sp>
        <p:nvSpPr>
          <p:cNvPr id="3" name="Content Placeholder 2"/>
          <p:cNvSpPr>
            <a:spLocks noGrp="1"/>
          </p:cNvSpPr>
          <p:nvPr>
            <p:ph idx="1"/>
          </p:nvPr>
        </p:nvSpPr>
        <p:spPr>
          <a:xfrm>
            <a:off x="838200" y="1306286"/>
            <a:ext cx="10515600" cy="5225143"/>
          </a:xfrm>
        </p:spPr>
        <p:txBody>
          <a:bodyPr>
            <a:normAutofit fontScale="85000" lnSpcReduction="20000"/>
          </a:bodyPr>
          <a:lstStyle/>
          <a:p>
            <a:r>
              <a:rPr lang="en-CA" dirty="0"/>
              <a:t>Choose your design for this PowerPoint</a:t>
            </a:r>
          </a:p>
          <a:p>
            <a:r>
              <a:rPr lang="en-CA" dirty="0"/>
              <a:t>Choose your font and colours, but make sure they are easy to read</a:t>
            </a:r>
          </a:p>
          <a:p>
            <a:pPr lvl="1"/>
            <a:r>
              <a:rPr lang="en-CA" dirty="0"/>
              <a:t>Make sure you have replaced all the </a:t>
            </a:r>
            <a:r>
              <a:rPr lang="en-CA" dirty="0">
                <a:solidFill>
                  <a:srgbClr val="0070C0"/>
                </a:solidFill>
              </a:rPr>
              <a:t>blue text </a:t>
            </a:r>
            <a:r>
              <a:rPr lang="en-CA" dirty="0"/>
              <a:t>with your information, and that the text colours are consistent within a slide</a:t>
            </a:r>
          </a:p>
          <a:p>
            <a:r>
              <a:rPr lang="en-CA" dirty="0"/>
              <a:t>Ensure you have filled in ALL the information, and included pictures where necessary</a:t>
            </a:r>
          </a:p>
          <a:p>
            <a:r>
              <a:rPr lang="en-CA" dirty="0"/>
              <a:t>This is a presentation format, so layout, proportions, text size, etc. should all be considered</a:t>
            </a:r>
          </a:p>
          <a:p>
            <a:r>
              <a:rPr lang="en-CA" dirty="0"/>
              <a:t>You should NOT have big blocks of text (everything point-form) with the exception of your career goal statement</a:t>
            </a:r>
          </a:p>
          <a:p>
            <a:r>
              <a:rPr lang="en-CA" dirty="0"/>
              <a:t>Check your spelling and grammar</a:t>
            </a:r>
          </a:p>
          <a:p>
            <a:r>
              <a:rPr lang="en-CA" dirty="0"/>
              <a:t>Delete this slide when finished</a:t>
            </a:r>
          </a:p>
          <a:p>
            <a:r>
              <a:rPr lang="en-CA" dirty="0"/>
              <a:t>(You will be embedding this project into your </a:t>
            </a:r>
            <a:r>
              <a:rPr lang="en-CA" dirty="0" err="1"/>
              <a:t>edublog</a:t>
            </a:r>
            <a:r>
              <a:rPr lang="en-CA" dirty="0"/>
              <a:t>)</a:t>
            </a:r>
          </a:p>
          <a:p>
            <a:pPr lvl="1"/>
            <a:r>
              <a:rPr lang="en-CA" dirty="0"/>
              <a:t>Category: CLE10</a:t>
            </a:r>
          </a:p>
          <a:p>
            <a:pPr lvl="1"/>
            <a:r>
              <a:rPr lang="en-CA" dirty="0"/>
              <a:t>Tag: </a:t>
            </a:r>
            <a:r>
              <a:rPr lang="en-CA" dirty="0" err="1"/>
              <a:t>ChapellCareerPathA</a:t>
            </a:r>
            <a:endParaRPr lang="en-CA" dirty="0"/>
          </a:p>
        </p:txBody>
      </p:sp>
    </p:spTree>
    <p:extLst>
      <p:ext uri="{BB962C8B-B14F-4D97-AF65-F5344CB8AC3E}">
        <p14:creationId xmlns:p14="http://schemas.microsoft.com/office/powerpoint/2010/main" val="708340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a:t>My Career Goal</a:t>
            </a:r>
          </a:p>
        </p:txBody>
      </p:sp>
      <p:sp>
        <p:nvSpPr>
          <p:cNvPr id="3" name="Content Placeholder 2"/>
          <p:cNvSpPr>
            <a:spLocks noGrp="1"/>
          </p:cNvSpPr>
          <p:nvPr>
            <p:ph idx="1"/>
          </p:nvPr>
        </p:nvSpPr>
        <p:spPr/>
        <p:txBody>
          <a:bodyPr/>
          <a:lstStyle/>
          <a:p>
            <a:r>
              <a:rPr lang="en-CA" dirty="0"/>
              <a:t>I want to become </a:t>
            </a:r>
            <a:r>
              <a:rPr lang="en-CA" dirty="0">
                <a:solidFill>
                  <a:srgbClr val="0070C0"/>
                </a:solidFill>
              </a:rPr>
              <a:t>a financial controller </a:t>
            </a:r>
            <a:r>
              <a:rPr lang="en-CA" dirty="0"/>
              <a:t>by </a:t>
            </a:r>
            <a:r>
              <a:rPr lang="en-CA" dirty="0">
                <a:solidFill>
                  <a:srgbClr val="0070C0"/>
                </a:solidFill>
              </a:rPr>
              <a:t>2036</a:t>
            </a:r>
          </a:p>
          <a:p>
            <a:endParaRPr lang="en-CA" dirty="0">
              <a:solidFill>
                <a:srgbClr val="0070C0"/>
              </a:solidFill>
            </a:endParaRPr>
          </a:p>
          <a:p>
            <a:r>
              <a:rPr lang="en-CA" dirty="0"/>
              <a:t>To get there, I will need to:</a:t>
            </a:r>
          </a:p>
          <a:p>
            <a:pPr lvl="1"/>
            <a:r>
              <a:rPr lang="en-CA" dirty="0"/>
              <a:t>Graduate high school by July, 2024</a:t>
            </a:r>
            <a:endParaRPr lang="en-CA" dirty="0">
              <a:solidFill>
                <a:srgbClr val="0070C0"/>
              </a:solidFill>
            </a:endParaRPr>
          </a:p>
          <a:p>
            <a:pPr lvl="1"/>
            <a:r>
              <a:rPr lang="en-CA" dirty="0">
                <a:solidFill>
                  <a:srgbClr val="0070C0"/>
                </a:solidFill>
              </a:rPr>
              <a:t>My three main goals are</a:t>
            </a:r>
          </a:p>
          <a:p>
            <a:pPr lvl="2"/>
            <a:r>
              <a:rPr lang="en-CA" dirty="0">
                <a:solidFill>
                  <a:srgbClr val="0070C0"/>
                </a:solidFill>
              </a:rPr>
              <a:t>Complete high school</a:t>
            </a:r>
          </a:p>
          <a:p>
            <a:pPr lvl="2"/>
            <a:r>
              <a:rPr lang="en-CA" dirty="0">
                <a:solidFill>
                  <a:srgbClr val="0070C0"/>
                </a:solidFill>
              </a:rPr>
              <a:t>Complete university</a:t>
            </a:r>
          </a:p>
          <a:p>
            <a:pPr lvl="2"/>
            <a:r>
              <a:rPr lang="en-CA" dirty="0">
                <a:solidFill>
                  <a:srgbClr val="0070C0"/>
                </a:solidFill>
              </a:rPr>
              <a:t>Finish apprenticeship</a:t>
            </a:r>
          </a:p>
        </p:txBody>
      </p:sp>
    </p:spTree>
    <p:extLst>
      <p:ext uri="{BB962C8B-B14F-4D97-AF65-F5344CB8AC3E}">
        <p14:creationId xmlns:p14="http://schemas.microsoft.com/office/powerpoint/2010/main" val="2306272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80" y="325369"/>
            <a:ext cx="4368602" cy="1956841"/>
          </a:xfrm>
        </p:spPr>
        <p:txBody>
          <a:bodyPr anchor="b">
            <a:normAutofit/>
          </a:bodyPr>
          <a:lstStyle/>
          <a:p>
            <a:r>
              <a:rPr lang="en-CA" sz="4200"/>
              <a:t>What is a financial controller?</a:t>
            </a:r>
          </a:p>
        </p:txBody>
      </p:sp>
      <p:sp>
        <p:nvSpPr>
          <p:cNvPr id="7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40080" y="2872899"/>
            <a:ext cx="4243589" cy="3320668"/>
          </a:xfrm>
        </p:spPr>
        <p:txBody>
          <a:bodyPr>
            <a:normAutofit/>
          </a:bodyPr>
          <a:lstStyle/>
          <a:p>
            <a:r>
              <a:rPr lang="en-CA" sz="1900"/>
              <a:t>Financial controllers are people who help companies or people to increase or maintain money earned.</a:t>
            </a:r>
          </a:p>
          <a:p>
            <a:r>
              <a:rPr lang="en-CA" sz="1900"/>
              <a:t>A financial controller:</a:t>
            </a:r>
          </a:p>
          <a:p>
            <a:pPr lvl="1"/>
            <a:r>
              <a:rPr lang="en-CA" sz="1900"/>
              <a:t>Maintains a companies money</a:t>
            </a:r>
          </a:p>
          <a:p>
            <a:pPr lvl="1"/>
            <a:r>
              <a:rPr lang="en-CA" sz="1900"/>
              <a:t>Comes up with plans to increase income</a:t>
            </a:r>
          </a:p>
          <a:p>
            <a:pPr lvl="1"/>
            <a:r>
              <a:rPr lang="en-CA" sz="1900"/>
              <a:t>Plans future goals</a:t>
            </a:r>
          </a:p>
          <a:p>
            <a:endParaRPr lang="en-CA" sz="1900"/>
          </a:p>
          <a:p>
            <a:r>
              <a:rPr lang="en-CA" sz="1900"/>
              <a:t>(insert a photo of this job here)</a:t>
            </a:r>
          </a:p>
        </p:txBody>
      </p:sp>
      <p:pic>
        <p:nvPicPr>
          <p:cNvPr id="1026" name="Picture 2" descr="How to Become a Financial Controller | Audit Finance &amp;amp; Management Jobs">
            <a:extLst>
              <a:ext uri="{FF2B5EF4-FFF2-40B4-BE49-F238E27FC236}">
                <a16:creationId xmlns:a16="http://schemas.microsoft.com/office/drawing/2014/main" id="{DA7AAFD8-3492-4541-8F89-0F2CAB1D03C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16" r="30031"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9110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65430" y="629268"/>
            <a:ext cx="6586491" cy="1286160"/>
          </a:xfrm>
        </p:spPr>
        <p:txBody>
          <a:bodyPr anchor="b">
            <a:normAutofit/>
          </a:bodyPr>
          <a:lstStyle/>
          <a:p>
            <a:r>
              <a:rPr lang="en-CA" dirty="0"/>
              <a:t>About my future career</a:t>
            </a:r>
          </a:p>
        </p:txBody>
      </p:sp>
      <p:sp>
        <p:nvSpPr>
          <p:cNvPr id="3" name="Content Placeholder 2"/>
          <p:cNvSpPr>
            <a:spLocks noGrp="1"/>
          </p:cNvSpPr>
          <p:nvPr>
            <p:ph idx="1"/>
          </p:nvPr>
        </p:nvSpPr>
        <p:spPr>
          <a:xfrm>
            <a:off x="4965431" y="2438400"/>
            <a:ext cx="6586489" cy="3785419"/>
          </a:xfrm>
        </p:spPr>
        <p:txBody>
          <a:bodyPr>
            <a:normAutofit/>
          </a:bodyPr>
          <a:lstStyle/>
          <a:p>
            <a:r>
              <a:rPr lang="en-CA" sz="2000"/>
              <a:t>This job is done in an office usually around managers or company owners</a:t>
            </a:r>
          </a:p>
          <a:p>
            <a:r>
              <a:rPr lang="en-CA" sz="2000"/>
              <a:t>The average salary for this job is $80k every year</a:t>
            </a:r>
          </a:p>
          <a:p>
            <a:r>
              <a:rPr lang="en-CA" sz="2000"/>
              <a:t>The average hours of work for this job is &lt;43 hours/week</a:t>
            </a:r>
          </a:p>
          <a:p>
            <a:endParaRPr lang="en-CA" sz="2000"/>
          </a:p>
          <a:p>
            <a:endParaRPr lang="en-CA" sz="2000"/>
          </a:p>
        </p:txBody>
      </p:sp>
      <p:pic>
        <p:nvPicPr>
          <p:cNvPr id="5" name="Picture 4" descr="Outdoor warehouse">
            <a:extLst>
              <a:ext uri="{FF2B5EF4-FFF2-40B4-BE49-F238E27FC236}">
                <a16:creationId xmlns:a16="http://schemas.microsoft.com/office/drawing/2014/main" id="{D8070CB7-B321-4D4D-81AA-F0C4C6A62186}"/>
              </a:ext>
            </a:extLst>
          </p:cNvPr>
          <p:cNvPicPr>
            <a:picLocks noChangeAspect="1"/>
          </p:cNvPicPr>
          <p:nvPr/>
        </p:nvPicPr>
        <p:blipFill rotWithShape="1">
          <a:blip r:embed="rId2"/>
          <a:srcRect l="21953" r="33098"/>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2BF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1909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0100" y="978102"/>
            <a:ext cx="10588434" cy="1062644"/>
          </a:xfrm>
        </p:spPr>
        <p:txBody>
          <a:bodyPr anchor="b">
            <a:normAutofit/>
          </a:bodyPr>
          <a:lstStyle/>
          <a:p>
            <a:r>
              <a:rPr lang="en-CA" sz="4100"/>
              <a:t>My job has a 20% chance of becoming automated</a:t>
            </a:r>
          </a:p>
        </p:txBody>
      </p:sp>
      <p:cxnSp>
        <p:nvCxnSpPr>
          <p:cNvPr id="71" name="Straight Connector 70">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D8BF9BD3-7007-448A-8C0E-E7A149DB0E5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tretch>
            <a:fillRect/>
          </a:stretch>
        </p:blipFill>
        <p:spPr bwMode="auto">
          <a:xfrm>
            <a:off x="1333206" y="2811104"/>
            <a:ext cx="2928114" cy="292811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955354" y="2682433"/>
            <a:ext cx="6282169" cy="3215749"/>
          </a:xfrm>
        </p:spPr>
        <p:txBody>
          <a:bodyPr>
            <a:normAutofit lnSpcReduction="10000"/>
          </a:bodyPr>
          <a:lstStyle/>
          <a:p>
            <a:r>
              <a:rPr lang="en-US" sz="1700" u="sng" dirty="0">
                <a:hlinkClick r:id="rId3"/>
              </a:rPr>
              <a:t>http://www.npr.org/sections/money/2015/05/21/408234543/will-your-job-be-done-by-a-machine</a:t>
            </a:r>
            <a:r>
              <a:rPr lang="en-US" sz="1700" u="sng" dirty="0"/>
              <a:t> </a:t>
            </a:r>
          </a:p>
          <a:p>
            <a:r>
              <a:rPr lang="en-CA" sz="1700" dirty="0"/>
              <a:t>Give 2 reasons why you think your job will/won’t (depending on the %) become automated</a:t>
            </a:r>
          </a:p>
          <a:p>
            <a:r>
              <a:rPr lang="en-CA" sz="1700" dirty="0"/>
              <a:t>I think that my job will most likely not be animated because although analysing markets and business is something that can be automated, you need to show the results and personally interact with others which you cannot automate. Thus, I think that parts of the job could be automated but overall, the entire job will not be automated,</a:t>
            </a:r>
          </a:p>
          <a:p>
            <a:r>
              <a:rPr lang="en-CA" sz="1700" dirty="0"/>
              <a:t>The picture is a human because it is not possible for this job to be automated :D</a:t>
            </a:r>
          </a:p>
        </p:txBody>
      </p:sp>
    </p:spTree>
    <p:extLst>
      <p:ext uri="{BB962C8B-B14F-4D97-AF65-F5344CB8AC3E}">
        <p14:creationId xmlns:p14="http://schemas.microsoft.com/office/powerpoint/2010/main" val="2638853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24741" y="620392"/>
            <a:ext cx="3808268" cy="5504688"/>
          </a:xfrm>
        </p:spPr>
        <p:txBody>
          <a:bodyPr>
            <a:normAutofit/>
          </a:bodyPr>
          <a:lstStyle/>
          <a:p>
            <a:r>
              <a:rPr lang="en-CA" sz="5100">
                <a:solidFill>
                  <a:schemeClr val="bg1"/>
                </a:solidFill>
              </a:rPr>
              <a:t>My Compatibility</a:t>
            </a:r>
          </a:p>
        </p:txBody>
      </p:sp>
      <p:graphicFrame>
        <p:nvGraphicFramePr>
          <p:cNvPr id="5" name="Content Placeholder 2">
            <a:extLst>
              <a:ext uri="{FF2B5EF4-FFF2-40B4-BE49-F238E27FC236}">
                <a16:creationId xmlns:a16="http://schemas.microsoft.com/office/drawing/2014/main" id="{20F674F1-F969-4695-AFCD-4FD89ED07195}"/>
              </a:ext>
            </a:extLst>
          </p:cNvPr>
          <p:cNvGraphicFramePr>
            <a:graphicFrameLocks noGrp="1"/>
          </p:cNvGraphicFramePr>
          <p:nvPr>
            <p:ph idx="1"/>
            <p:extLst>
              <p:ext uri="{D42A27DB-BD31-4B8C-83A1-F6EECF244321}">
                <p14:modId xmlns:p14="http://schemas.microsoft.com/office/powerpoint/2010/main" val="3655290153"/>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6859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4" name="Rectangle 72">
            <a:extLst>
              <a:ext uri="{FF2B5EF4-FFF2-40B4-BE49-F238E27FC236}">
                <a16:creationId xmlns:a16="http://schemas.microsoft.com/office/drawing/2014/main" id="{6ECA6DCB-B7E1-40A9-9524-540C6DA40B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9560" y="856180"/>
            <a:ext cx="5279408" cy="1128068"/>
          </a:xfrm>
        </p:spPr>
        <p:txBody>
          <a:bodyPr anchor="ctr">
            <a:normAutofit/>
          </a:bodyPr>
          <a:lstStyle/>
          <a:p>
            <a:r>
              <a:rPr lang="en-CA" sz="3700"/>
              <a:t>Financial Controller would be great for me because…</a:t>
            </a:r>
          </a:p>
        </p:txBody>
      </p:sp>
      <p:grpSp>
        <p:nvGrpSpPr>
          <p:cNvPr id="2055" name="Group 74">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76" name="Rectangle 7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Rectangle 78">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90719" y="2330505"/>
            <a:ext cx="5278066" cy="3979585"/>
          </a:xfrm>
        </p:spPr>
        <p:txBody>
          <a:bodyPr numCol="1" anchor="ctr">
            <a:normAutofit/>
          </a:bodyPr>
          <a:lstStyle/>
          <a:p>
            <a:r>
              <a:rPr lang="en-CA" sz="2000" dirty="0"/>
              <a:t>I already have these skills for this career:</a:t>
            </a:r>
          </a:p>
          <a:p>
            <a:pPr lvl="1"/>
            <a:r>
              <a:rPr lang="en-CA" sz="2000" dirty="0"/>
              <a:t>Critical Thinking</a:t>
            </a:r>
          </a:p>
          <a:p>
            <a:pPr lvl="1"/>
            <a:r>
              <a:rPr lang="en-CA" sz="2000" dirty="0"/>
              <a:t>Decision Making</a:t>
            </a:r>
          </a:p>
          <a:p>
            <a:pPr lvl="1"/>
            <a:r>
              <a:rPr lang="en-CA" sz="2000" dirty="0"/>
              <a:t>Reading Comprehension</a:t>
            </a:r>
          </a:p>
          <a:p>
            <a:endParaRPr lang="en-CA" sz="2000" dirty="0"/>
          </a:p>
          <a:p>
            <a:endParaRPr lang="en-CA" sz="2000" dirty="0"/>
          </a:p>
          <a:p>
            <a:endParaRPr lang="en-CA" sz="2000" dirty="0"/>
          </a:p>
          <a:p>
            <a:endParaRPr lang="en-CA" sz="2000" dirty="0"/>
          </a:p>
        </p:txBody>
      </p:sp>
      <p:sp>
        <p:nvSpPr>
          <p:cNvPr id="81" name="Rectangle 80">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How Language Affects Decision-Making">
            <a:extLst>
              <a:ext uri="{FF2B5EF4-FFF2-40B4-BE49-F238E27FC236}">
                <a16:creationId xmlns:a16="http://schemas.microsoft.com/office/drawing/2014/main" id="{F7079596-0FA5-41E7-B965-597FB33AE70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190" r="4" b="4"/>
          <a:stretch/>
        </p:blipFill>
        <p:spPr bwMode="auto">
          <a:xfrm>
            <a:off x="7083423" y="581892"/>
            <a:ext cx="4397433" cy="2518756"/>
          </a:xfrm>
          <a:prstGeom prst="rect">
            <a:avLst/>
          </a:prstGeom>
          <a:noFill/>
          <a:extLst>
            <a:ext uri="{909E8E84-426E-40DD-AFC4-6F175D3DCCD1}">
              <a14:hiddenFill xmlns:a14="http://schemas.microsoft.com/office/drawing/2010/main">
                <a:solidFill>
                  <a:srgbClr val="FFFFFF"/>
                </a:solidFill>
              </a14:hiddenFill>
            </a:ext>
          </a:extLst>
        </p:spPr>
      </p:pic>
      <p:sp>
        <p:nvSpPr>
          <p:cNvPr id="85" name="Rectangle 84">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Critical Thinking: The essence of a decisive mind and how it works |  TalentLens">
            <a:extLst>
              <a:ext uri="{FF2B5EF4-FFF2-40B4-BE49-F238E27FC236}">
                <a16:creationId xmlns:a16="http://schemas.microsoft.com/office/drawing/2014/main" id="{667F8E0A-4577-43E5-970D-167ED09F074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18312"/>
          <a:stretch/>
        </p:blipFill>
        <p:spPr bwMode="auto">
          <a:xfrm>
            <a:off x="7083423" y="3707894"/>
            <a:ext cx="4395569" cy="2518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3794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r>
              <a:rPr lang="en-CA">
                <a:solidFill>
                  <a:srgbClr val="FFFFFF"/>
                </a:solidFill>
              </a:rPr>
              <a:t>I am not quite ready for this career, but I will get there!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447308" y="591344"/>
            <a:ext cx="6906491" cy="5585619"/>
          </a:xfrm>
        </p:spPr>
        <p:txBody>
          <a:bodyPr numCol="2" anchor="ctr">
            <a:normAutofit/>
          </a:bodyPr>
          <a:lstStyle/>
          <a:p>
            <a:r>
              <a:rPr lang="en-CA" dirty="0"/>
              <a:t>These are skills for the job I still need to learn:</a:t>
            </a:r>
          </a:p>
          <a:p>
            <a:pPr lvl="1"/>
            <a:r>
              <a:rPr lang="en-CA" dirty="0"/>
              <a:t>Management of Financial Resources</a:t>
            </a:r>
          </a:p>
          <a:p>
            <a:pPr lvl="1"/>
            <a:r>
              <a:rPr lang="en-CA" dirty="0"/>
              <a:t>Complex Problem Solving</a:t>
            </a:r>
          </a:p>
          <a:p>
            <a:endParaRPr lang="en-CA" dirty="0"/>
          </a:p>
          <a:p>
            <a:endParaRPr lang="en-CA" dirty="0"/>
          </a:p>
          <a:p>
            <a:endParaRPr lang="en-CA" dirty="0"/>
          </a:p>
          <a:p>
            <a:endParaRPr lang="en-CA" dirty="0"/>
          </a:p>
          <a:p>
            <a:pPr marL="0" indent="0">
              <a:buNone/>
            </a:pPr>
            <a:endParaRPr lang="en-CA" dirty="0"/>
          </a:p>
          <a:p>
            <a:r>
              <a:rPr lang="en-CA" dirty="0"/>
              <a:t>This is how I will get those necessary skills:</a:t>
            </a:r>
          </a:p>
          <a:p>
            <a:pPr lvl="1"/>
            <a:r>
              <a:rPr lang="en-CA" dirty="0"/>
              <a:t>Gain more experience from doing work as I progress through school</a:t>
            </a:r>
          </a:p>
          <a:p>
            <a:pPr lvl="1"/>
            <a:r>
              <a:rPr lang="en-CA" dirty="0"/>
              <a:t>Learn during later high school courses and university</a:t>
            </a:r>
          </a:p>
          <a:p>
            <a:endParaRPr lang="en-CA" dirty="0"/>
          </a:p>
        </p:txBody>
      </p:sp>
    </p:spTree>
    <p:extLst>
      <p:ext uri="{BB962C8B-B14F-4D97-AF65-F5344CB8AC3E}">
        <p14:creationId xmlns:p14="http://schemas.microsoft.com/office/powerpoint/2010/main" val="13888838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3610</TotalTime>
  <Words>1677</Words>
  <Application>Microsoft Office PowerPoint</Application>
  <PresentationFormat>Widescreen</PresentationFormat>
  <Paragraphs>175</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Calibri Light</vt:lpstr>
      <vt:lpstr>Office Theme</vt:lpstr>
      <vt:lpstr>Harry Cheng’s Career Path</vt:lpstr>
      <vt:lpstr>HOW TO FILL OUT THIS PPT TEMPLATE…</vt:lpstr>
      <vt:lpstr>My Career Goal</vt:lpstr>
      <vt:lpstr>What is a financial controller?</vt:lpstr>
      <vt:lpstr>About my future career</vt:lpstr>
      <vt:lpstr>My job has a 20% chance of becoming automated</vt:lpstr>
      <vt:lpstr>My Compatibility</vt:lpstr>
      <vt:lpstr>Financial Controller would be great for me because…</vt:lpstr>
      <vt:lpstr>I am not quite ready for this career, but I will get there!</vt:lpstr>
      <vt:lpstr>Job Outlook</vt:lpstr>
      <vt:lpstr>Safety in the office</vt:lpstr>
      <vt:lpstr>This is what appeals to me with this career…</vt:lpstr>
      <vt:lpstr>These are some things I find less appealing about this career…</vt:lpstr>
      <vt:lpstr>Potential obstacles to getting this career</vt:lpstr>
      <vt:lpstr>Potential obstacles to being successful within this career</vt:lpstr>
      <vt:lpstr>The training/education required for my career is:*</vt:lpstr>
      <vt:lpstr>2 options for acquiring the training/education I need:</vt:lpstr>
      <vt:lpstr>I intend to go to (insert post-secondary institution here) for that career</vt:lpstr>
      <vt:lpstr>PowerPoint Presentation</vt:lpstr>
      <vt:lpstr>High school courses required for admission</vt:lpstr>
      <vt:lpstr>Scholarships/Bursaries/Grants</vt:lpstr>
      <vt:lpstr>PowerPoint Presentation</vt:lpstr>
      <vt:lpstr>Financial Plan - Tuition</vt:lpstr>
      <vt:lpstr>Some related occupations:</vt:lpstr>
      <vt:lpstr>Financial Controllers are awesome!!!</vt:lpstr>
      <vt:lpstr>Cites</vt:lpstr>
      <vt:lpstr>REMINDERS!!!</vt:lpstr>
    </vt:vector>
  </TitlesOfParts>
  <Company>School District 43 Coquitlam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name)’s Career Path</dc:title>
  <dc:creator>Chapell, Adrienne</dc:creator>
  <cp:lastModifiedBy>Harry Cheng</cp:lastModifiedBy>
  <cp:revision>37</cp:revision>
  <dcterms:created xsi:type="dcterms:W3CDTF">2016-10-18T14:29:42Z</dcterms:created>
  <dcterms:modified xsi:type="dcterms:W3CDTF">2021-08-06T05:19:32Z</dcterms:modified>
</cp:coreProperties>
</file>