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9" r:id="rId5"/>
    <p:sldId id="260" r:id="rId6"/>
    <p:sldId id="279" r:id="rId7"/>
    <p:sldId id="261" r:id="rId8"/>
    <p:sldId id="287" r:id="rId9"/>
    <p:sldId id="288" r:id="rId10"/>
    <p:sldId id="263" r:id="rId11"/>
    <p:sldId id="289" r:id="rId12"/>
    <p:sldId id="290" r:id="rId13"/>
    <p:sldId id="291" r:id="rId14"/>
    <p:sldId id="292" r:id="rId15"/>
    <p:sldId id="293" r:id="rId16"/>
    <p:sldId id="280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D9"/>
    <a:srgbClr val="F7F7F7"/>
    <a:srgbClr val="797DE8"/>
    <a:srgbClr val="AD8BE1"/>
    <a:srgbClr val="E29FBE"/>
    <a:srgbClr val="FC9598"/>
    <a:srgbClr val="AFD7D9"/>
    <a:srgbClr val="D8C9C6"/>
    <a:srgbClr val="F8ADA8"/>
    <a:srgbClr val="FD7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74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73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31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67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46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5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08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7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1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4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210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6E86-9C0A-4A2D-8618-9781F5C54702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E919F-88F7-4BB0-AC89-BD75B24D6D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41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273601" y="2743195"/>
            <a:ext cx="3618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600" b="1" spc="-150" dirty="0">
                <a:solidFill>
                  <a:schemeClr val="bg1"/>
                </a:solidFill>
                <a:latin typeface="Bahnschrift SemiLight" panose="020B0502040204020203" pitchFamily="34" charset="0"/>
              </a:rPr>
              <a:t>Social Media &amp; Me</a:t>
            </a:r>
            <a:endParaRPr kumimoji="1" lang="ja-JP" altLang="en-US" sz="3600" b="1" spc="-15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2">
            <a:extLst>
              <a:ext uri="{FF2B5EF4-FFF2-40B4-BE49-F238E27FC236}">
                <a16:creationId xmlns:a16="http://schemas.microsoft.com/office/drawing/2014/main" id="{2EF387DF-2EF4-4079-B3F5-E68E925072CF}"/>
              </a:ext>
            </a:extLst>
          </p:cNvPr>
          <p:cNvSpPr txBox="1"/>
          <p:nvPr/>
        </p:nvSpPr>
        <p:spPr>
          <a:xfrm>
            <a:off x="5486273" y="3534735"/>
            <a:ext cx="11929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b="1" spc="-150" dirty="0">
                <a:solidFill>
                  <a:schemeClr val="bg1"/>
                </a:solidFill>
                <a:latin typeface="Bahnschrift SemiLight" panose="020B0502040204020203" pitchFamily="34" charset="0"/>
              </a:rPr>
              <a:t>Ella Oh</a:t>
            </a:r>
            <a:endParaRPr kumimoji="1" lang="ja-JP" altLang="en-US" sz="2800" b="1" spc="-15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9406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63818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Why are these points important to her?</a:t>
            </a: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4240464" cy="7202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This is important to the main character because in this movie world,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people are distinguished by their points.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ko-KR" altLang="en-US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79807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10498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What value might be derived from this type of social interaction?</a:t>
            </a: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3002584" cy="4880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It’s just a personal gain because we’ll feel good.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ko-KR" altLang="en-US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0615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82846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How are social interactions changed in this world?</a:t>
            </a:r>
            <a:br>
              <a:rPr lang="ko-KR" altLang="ko-KR" sz="2800" dirty="0">
                <a:latin typeface="Bahnschrift SemiLight" panose="020B0502040204020203" pitchFamily="34" charset="0"/>
              </a:rPr>
            </a:b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3706754" cy="9552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In real life, social interactions are changed as even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when people are actually talking to each other, face to face,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it doesn’t really seem as they’re actually talking to each other.</a:t>
              </a:r>
              <a:endParaRPr lang="ko-KR" altLang="en-US" sz="2000" dirty="0">
                <a:latin typeface="Bahnschrift SemiLight" panose="020B0502040204020203" pitchFamily="34" charset="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ko-KR" altLang="en-US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0348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8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실내, 사람이(가) 표시된 사진&#10;&#10;자동 생성된 설명">
            <a:extLst>
              <a:ext uri="{FF2B5EF4-FFF2-40B4-BE49-F238E27FC236}">
                <a16:creationId xmlns:a16="http://schemas.microsoft.com/office/drawing/2014/main" id="{4D077A45-DF2B-4618-9394-A141B13B14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029" y="1210058"/>
            <a:ext cx="5647941" cy="56479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3D82F33-5629-4A89-96F7-5348A5E7BF64}"/>
              </a:ext>
            </a:extLst>
          </p:cNvPr>
          <p:cNvSpPr txBox="1"/>
          <p:nvPr/>
        </p:nvSpPr>
        <p:spPr>
          <a:xfrm>
            <a:off x="4084872" y="499731"/>
            <a:ext cx="40222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6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ahnschrift SemiLight" panose="020B0502040204020203" pitchFamily="34" charset="0"/>
              </a:rPr>
              <a:t>Thank You</a:t>
            </a:r>
            <a:endParaRPr lang="ko-KR" altLang="en-US" sz="6600" b="1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774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10833B-B15E-4EAE-9386-1ABCD7769830}"/>
              </a:ext>
            </a:extLst>
          </p:cNvPr>
          <p:cNvSpPr txBox="1"/>
          <p:nvPr/>
        </p:nvSpPr>
        <p:spPr>
          <a:xfrm>
            <a:off x="2094745" y="2921168"/>
            <a:ext cx="80025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dirty="0">
                <a:latin typeface="Bahnschrift SemiLight" panose="020B0502040204020203" pitchFamily="34" charset="0"/>
              </a:rPr>
              <a:t>Section 1 : Confuse is the point</a:t>
            </a:r>
            <a:endParaRPr lang="ko-KR" altLang="en-US" sz="4400" dirty="0">
              <a:solidFill>
                <a:schemeClr val="accent4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양쪽 대괄호 2">
            <a:extLst>
              <a:ext uri="{FF2B5EF4-FFF2-40B4-BE49-F238E27FC236}">
                <a16:creationId xmlns:a16="http://schemas.microsoft.com/office/drawing/2014/main" id="{577B7444-1BD9-4455-AA32-98B617AA2EA2}"/>
              </a:ext>
            </a:extLst>
          </p:cNvPr>
          <p:cNvSpPr/>
          <p:nvPr/>
        </p:nvSpPr>
        <p:spPr>
          <a:xfrm>
            <a:off x="1539949" y="2291316"/>
            <a:ext cx="9112102" cy="2275367"/>
          </a:xfrm>
          <a:prstGeom prst="bracketPair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8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8382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How have social media platforms changed the way </a:t>
            </a:r>
          </a:p>
          <a:p>
            <a:r>
              <a:rPr lang="en-US" altLang="ko-KR" sz="2800" dirty="0">
                <a:latin typeface="Bahnschrift SemiLight" panose="020B0502040204020203" pitchFamily="34" charset="0"/>
              </a:rPr>
              <a:t>we consume and understand information?</a:t>
            </a: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1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9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342995" y="1476684"/>
              <a:ext cx="4889240" cy="958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The social media platforms have changed the way we consume and understand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 information because long time when technology wasn’t as developed,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 we shared news by newspaper, radios and from face-to-face communication</a:t>
              </a:r>
            </a:p>
            <a:p>
              <a:pPr>
                <a:lnSpc>
                  <a:spcPct val="150000"/>
                </a:lnSpc>
              </a:pPr>
              <a:endParaRPr lang="en-US" altLang="ko-KR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40570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2F83EF-7ACF-4D34-AB7A-61368AEC4367}"/>
              </a:ext>
            </a:extLst>
          </p:cNvPr>
          <p:cNvSpPr txBox="1"/>
          <p:nvPr/>
        </p:nvSpPr>
        <p:spPr>
          <a:xfrm>
            <a:off x="2096348" y="2788648"/>
            <a:ext cx="79993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Section 2 : Is social media hurting </a:t>
            </a:r>
          </a:p>
          <a:p>
            <a:pPr algn="ctr"/>
            <a:r>
              <a:rPr lang="en-US" altLang="ko-KR" sz="4000" dirty="0">
                <a:solidFill>
                  <a:schemeClr val="bg1"/>
                </a:solidFill>
                <a:latin typeface="Bahnschrift SemiLight" panose="020B0502040204020203" pitchFamily="34" charset="0"/>
              </a:rPr>
              <a:t>your mental health?</a:t>
            </a:r>
            <a:endParaRPr lang="ko-KR" altLang="en-US" sz="4000" dirty="0">
              <a:solidFill>
                <a:schemeClr val="bg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양쪽 대괄호 2">
            <a:extLst>
              <a:ext uri="{FF2B5EF4-FFF2-40B4-BE49-F238E27FC236}">
                <a16:creationId xmlns:a16="http://schemas.microsoft.com/office/drawing/2014/main" id="{0652D7BA-A1E8-435B-93C2-914AC626F57D}"/>
              </a:ext>
            </a:extLst>
          </p:cNvPr>
          <p:cNvSpPr/>
          <p:nvPr/>
        </p:nvSpPr>
        <p:spPr>
          <a:xfrm>
            <a:off x="1539949" y="2291316"/>
            <a:ext cx="9112102" cy="2275367"/>
          </a:xfrm>
          <a:prstGeom prst="bracketPair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2361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8622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What value do you get from online social interaction?</a:t>
            </a: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2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10001741" cy="4605249"/>
            <a:chOff x="1274182" y="1278716"/>
            <a:chExt cx="5091769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289016" y="1463191"/>
              <a:ext cx="5076935" cy="11902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Several scholars have contended that Internet communication is an impoverished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and sterile form of social exchange compared to traditional face-to-face interactions,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and will therefore produce negative outcomes for its users as well as weaken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neighborhood and community ties.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ko-KR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7490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891782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How is social media and social capital helping to form </a:t>
            </a:r>
          </a:p>
          <a:p>
            <a:r>
              <a:rPr lang="en-US" altLang="ko-KR" sz="2800" dirty="0">
                <a:latin typeface="Bahnschrift SemiLight" panose="020B0502040204020203" pitchFamily="34" charset="0"/>
              </a:rPr>
              <a:t>youth culture?</a:t>
            </a:r>
            <a:br>
              <a:rPr lang="en-US" altLang="ko-KR" sz="2800" dirty="0">
                <a:latin typeface="Bahnschrift SemiLight" panose="020B0502040204020203" pitchFamily="34" charset="0"/>
              </a:rPr>
            </a:b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2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4597087" cy="7230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/>
                <a:t>Yes, </a:t>
              </a:r>
              <a:r>
                <a:rPr lang="en-US" altLang="ko-KR" sz="2000" dirty="0">
                  <a:latin typeface="Bahnschrift SemiLight" panose="020B0502040204020203" pitchFamily="34" charset="0"/>
                </a:rPr>
                <a:t>because</a:t>
              </a:r>
              <a:r>
                <a:rPr lang="en-US" altLang="ko-KR" sz="2000" dirty="0"/>
                <a:t> I keep in touch with my friends through social media,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/>
                <a:t>and I can see how my friends in Korea live and I think it helps youth culture.</a:t>
              </a:r>
              <a:endParaRPr lang="ko-KR" altLang="en-US" sz="2000" dirty="0"/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ko-KR" sz="2000" spc="3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35241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D5A8D0-4FA8-496B-A77D-A5FB9858569C}"/>
              </a:ext>
            </a:extLst>
          </p:cNvPr>
          <p:cNvSpPr txBox="1"/>
          <p:nvPr/>
        </p:nvSpPr>
        <p:spPr>
          <a:xfrm>
            <a:off x="1983336" y="2921168"/>
            <a:ext cx="82253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5400" dirty="0">
                <a:latin typeface="Bahnschrift SemiLight" panose="020B0502040204020203" pitchFamily="34" charset="0"/>
              </a:rPr>
              <a:t>Section 3 : Nose Dive Clip</a:t>
            </a:r>
            <a:endParaRPr lang="ko-KR" altLang="en-US" sz="5400" dirty="0">
              <a:solidFill>
                <a:schemeClr val="accent5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3" name="양쪽 대괄호 2">
            <a:extLst>
              <a:ext uri="{FF2B5EF4-FFF2-40B4-BE49-F238E27FC236}">
                <a16:creationId xmlns:a16="http://schemas.microsoft.com/office/drawing/2014/main" id="{F97C5775-2AB3-4A31-96CE-1B076D78B67D}"/>
              </a:ext>
            </a:extLst>
          </p:cNvPr>
          <p:cNvSpPr/>
          <p:nvPr/>
        </p:nvSpPr>
        <p:spPr>
          <a:xfrm>
            <a:off x="1539949" y="2291316"/>
            <a:ext cx="9112102" cy="2275367"/>
          </a:xfrm>
          <a:prstGeom prst="bracketPair">
            <a:avLst/>
          </a:prstGeom>
          <a:ln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387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940834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Do you see any similarities between the world presented </a:t>
            </a:r>
          </a:p>
          <a:p>
            <a:r>
              <a:rPr lang="en-US" altLang="ko-KR" sz="2800" dirty="0">
                <a:latin typeface="Bahnschrift SemiLight" panose="020B0502040204020203" pitchFamily="34" charset="0"/>
              </a:rPr>
              <a:t>in this video and the world you live in? </a:t>
            </a:r>
            <a:br>
              <a:rPr lang="en-US" altLang="ko-KR" sz="2800" dirty="0">
                <a:latin typeface="Bahnschrift SemiLight" panose="020B0502040204020203" pitchFamily="34" charset="0"/>
              </a:rPr>
            </a:b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4250257" cy="958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This is because people are judged by their star ratings in the video,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and In real life, people are judged by their popularity or not popularity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by seeing how many Instagram followers they have.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en-US" altLang="ko-KR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62549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0" y="678600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74182" y="198782"/>
            <a:ext cx="8364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dirty="0">
                <a:latin typeface="Bahnschrift SemiLight" panose="020B0502040204020203" pitchFamily="34" charset="0"/>
              </a:rPr>
              <a:t>How does the main character gain and lose points?</a:t>
            </a:r>
            <a:endParaRPr lang="ja-JP" altLang="en-US" sz="2800" b="1" spc="600" dirty="0">
              <a:solidFill>
                <a:schemeClr val="tx1">
                  <a:lumMod val="75000"/>
                  <a:lumOff val="25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523" y="198782"/>
            <a:ext cx="11416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spc="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 3</a:t>
            </a:r>
            <a:endParaRPr kumimoji="1" lang="ja-JP" altLang="en-US" sz="1100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id="{43FAE4C0-4F24-4892-9B37-724B414BEAD9}"/>
              </a:ext>
            </a:extLst>
          </p:cNvPr>
          <p:cNvGrpSpPr/>
          <p:nvPr/>
        </p:nvGrpSpPr>
        <p:grpSpPr>
          <a:xfrm>
            <a:off x="1260930" y="1424488"/>
            <a:ext cx="9767488" cy="4605249"/>
            <a:chOff x="1274182" y="1278716"/>
            <a:chExt cx="4972515" cy="2344479"/>
          </a:xfrm>
        </p:grpSpPr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50DA4D5-3710-42D0-A201-B12C177AD31C}"/>
                </a:ext>
              </a:extLst>
            </p:cNvPr>
            <p:cNvSpPr/>
            <p:nvPr/>
          </p:nvSpPr>
          <p:spPr>
            <a:xfrm>
              <a:off x="1274182" y="1278716"/>
              <a:ext cx="4972515" cy="234447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>
                <a:latin typeface="Bahnschrift SemiLight" panose="020B0502040204020203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4DFFD75-EBAE-4E19-92B7-209E4AD1FF5D}"/>
                </a:ext>
              </a:extLst>
            </p:cNvPr>
            <p:cNvSpPr txBox="1"/>
            <p:nvPr/>
          </p:nvSpPr>
          <p:spPr>
            <a:xfrm>
              <a:off x="1477925" y="1463192"/>
              <a:ext cx="4442034" cy="485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ko-KR" sz="2000" dirty="0">
                  <a:latin typeface="Bahnschrift SemiLight" panose="020B0502040204020203" pitchFamily="34" charset="0"/>
                </a:rPr>
                <a:t>The main character lost points to others while helping low-point people.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endParaRPr lang="ko-KR" altLang="en-US" sz="2000" spc="300" dirty="0">
                <a:solidFill>
                  <a:schemeClr val="accent4">
                    <a:lumMod val="50000"/>
                  </a:schemeClr>
                </a:solidFill>
                <a:latin typeface="Bahnschrift SemiLight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6148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Coral_2019">
      <a:dk1>
        <a:sysClr val="windowText" lastClr="000000"/>
      </a:dk1>
      <a:lt1>
        <a:sysClr val="window" lastClr="FFFFFF"/>
      </a:lt1>
      <a:dk2>
        <a:srgbClr val="D0CECE"/>
      </a:dk2>
      <a:lt2>
        <a:srgbClr val="FFFFFF"/>
      </a:lt2>
      <a:accent1>
        <a:srgbClr val="F86F6C"/>
      </a:accent1>
      <a:accent2>
        <a:srgbClr val="E9D3C6"/>
      </a:accent2>
      <a:accent3>
        <a:srgbClr val="EAA65F"/>
      </a:accent3>
      <a:accent4>
        <a:srgbClr val="BBAB94"/>
      </a:accent4>
      <a:accent5>
        <a:srgbClr val="BEDAE5"/>
      </a:accent5>
      <a:accent6>
        <a:srgbClr val="688084"/>
      </a:accent6>
      <a:hlink>
        <a:srgbClr val="44546A"/>
      </a:hlink>
      <a:folHlink>
        <a:srgbClr val="44546A"/>
      </a:folHlink>
    </a:clrScheme>
    <a:fontScheme name="free">
      <a:majorFont>
        <a:latin typeface="Arial"/>
        <a:ea typeface="나눔스퀘어라운드 Regular"/>
        <a:cs typeface=""/>
      </a:majorFont>
      <a:minorFont>
        <a:latin typeface="Arial"/>
        <a:ea typeface="나눔스퀘어라운드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91022B1896540829787CCC668BCFF" ma:contentTypeVersion="7" ma:contentTypeDescription="Create a new document." ma:contentTypeScope="" ma:versionID="da12b13d282b8090c5e27a2cd71dcf52">
  <xsd:schema xmlns:xsd="http://www.w3.org/2001/XMLSchema" xmlns:xs="http://www.w3.org/2001/XMLSchema" xmlns:p="http://schemas.microsoft.com/office/2006/metadata/properties" xmlns:ns3="0ceb5c7e-f688-45b8-87a5-78b42d820d05" xmlns:ns4="7f364d5b-e2d0-472b-9cc3-c06d050bbbc9" targetNamespace="http://schemas.microsoft.com/office/2006/metadata/properties" ma:root="true" ma:fieldsID="3cf7d170d267b710e7978463570f9c75" ns3:_="" ns4:_="">
    <xsd:import namespace="0ceb5c7e-f688-45b8-87a5-78b42d820d05"/>
    <xsd:import namespace="7f364d5b-e2d0-472b-9cc3-c06d050bbb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b5c7e-f688-45b8-87a5-78b42d820d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64d5b-e2d0-472b-9cc3-c06d050bbbc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E097735-AB69-475D-BDE3-77931588B7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eb5c7e-f688-45b8-87a5-78b42d820d05"/>
    <ds:schemaRef ds:uri="7f364d5b-e2d0-472b-9cc3-c06d050bb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84F622-21BF-4299-9D18-07380F035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50FB17-5393-4D40-B6DC-6A06A5B94BE0}">
  <ds:schemaRefs>
    <ds:schemaRef ds:uri="0ceb5c7e-f688-45b8-87a5-78b42d820d05"/>
    <ds:schemaRef ds:uri="http://schemas.microsoft.com/office/infopath/2007/PartnerControls"/>
    <ds:schemaRef ds:uri="http://purl.org/dc/dcmitype/"/>
    <ds:schemaRef ds:uri="http://purl.org/dc/terms/"/>
    <ds:schemaRef ds:uri="7f364d5b-e2d0-472b-9cc3-c06d050bbb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348</Words>
  <Application>Microsoft Office PowerPoint</Application>
  <PresentationFormat>와이드스크린</PresentationFormat>
  <Paragraphs>45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Arial</vt:lpstr>
      <vt:lpstr>Bahnschrift SemiLight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Saebyeol Yu</dc:creator>
  <cp:lastModifiedBy>Ella - Hyobin Oh</cp:lastModifiedBy>
  <cp:revision>25</cp:revision>
  <dcterms:created xsi:type="dcterms:W3CDTF">2018-12-07T00:32:38Z</dcterms:created>
  <dcterms:modified xsi:type="dcterms:W3CDTF">2020-05-28T09:12:02Z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0x01010057991022B1896540829787CCC668BCFF</vt:lpwstr>
  </property>
</Properties>
</file>