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aleway"/>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d251bb473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d251bb473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d251bb473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d251bb473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e965474a9_3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965474a9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cb9a0b074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cb9a0b074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23630543_1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23630543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Social Media and Me</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400"/>
              <a:t>A DL 10 Assignment by Jensen Li</a:t>
            </a:r>
            <a:endParaRPr b="1"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4"/>
          <p:cNvSpPr txBox="1"/>
          <p:nvPr>
            <p:ph idx="4294967295" type="title"/>
          </p:nvPr>
        </p:nvSpPr>
        <p:spPr>
          <a:xfrm>
            <a:off x="535775" y="313650"/>
            <a:ext cx="7939500" cy="7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chemeClr val="dk1"/>
                </a:solidFill>
              </a:rPr>
              <a:t>How have social media platforms changed the way we consume and </a:t>
            </a:r>
            <a:r>
              <a:rPr lang="en" sz="2400">
                <a:solidFill>
                  <a:schemeClr val="dk1"/>
                </a:solidFill>
              </a:rPr>
              <a:t>understand</a:t>
            </a:r>
            <a:r>
              <a:rPr lang="en" sz="2400">
                <a:solidFill>
                  <a:schemeClr val="dk1"/>
                </a:solidFill>
              </a:rPr>
              <a:t> information?</a:t>
            </a:r>
            <a:endParaRPr sz="2400"/>
          </a:p>
        </p:txBody>
      </p:sp>
      <p:sp>
        <p:nvSpPr>
          <p:cNvPr id="79" name="Google Shape;79;p14"/>
          <p:cNvSpPr txBox="1"/>
          <p:nvPr>
            <p:ph idx="4294967295" type="title"/>
          </p:nvPr>
        </p:nvSpPr>
        <p:spPr>
          <a:xfrm>
            <a:off x="535775" y="1480150"/>
            <a:ext cx="5197200" cy="306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400">
                <a:latin typeface="Lato"/>
                <a:ea typeface="Lato"/>
                <a:cs typeface="Lato"/>
                <a:sym typeface="Lato"/>
              </a:rPr>
              <a:t>Social medias </a:t>
            </a:r>
            <a:r>
              <a:rPr lang="en" sz="1400">
                <a:latin typeface="Lato"/>
                <a:ea typeface="Lato"/>
                <a:cs typeface="Lato"/>
                <a:sym typeface="Lato"/>
              </a:rPr>
              <a:t>like Facebook</a:t>
            </a:r>
            <a:r>
              <a:rPr lang="en" sz="1400">
                <a:latin typeface="Lato"/>
                <a:ea typeface="Lato"/>
                <a:cs typeface="Lato"/>
                <a:sym typeface="Lato"/>
              </a:rPr>
              <a:t> and Twitter feed us endless waves of information, mixed with incorrect and fake </a:t>
            </a:r>
            <a:r>
              <a:rPr lang="en" sz="1400">
                <a:latin typeface="Lato"/>
                <a:ea typeface="Lato"/>
                <a:cs typeface="Lato"/>
                <a:sym typeface="Lato"/>
              </a:rPr>
              <a:t>information</a:t>
            </a:r>
            <a:r>
              <a:rPr lang="en" sz="1400">
                <a:latin typeface="Lato"/>
                <a:ea typeface="Lato"/>
                <a:cs typeface="Lato"/>
                <a:sym typeface="Lato"/>
              </a:rPr>
              <a:t> that made us confuse. We often looked at things one-sided, as the </a:t>
            </a:r>
            <a:r>
              <a:rPr lang="en" sz="1400">
                <a:latin typeface="Lato"/>
                <a:ea typeface="Lato"/>
                <a:cs typeface="Lato"/>
                <a:sym typeface="Lato"/>
              </a:rPr>
              <a:t>algorithm fed us with sources that we liked. At the end, more and more people believed in fake news and we have been controlled by social media. </a:t>
            </a:r>
            <a:r>
              <a:rPr lang="en" sz="1400">
                <a:latin typeface="Lato"/>
                <a:ea typeface="Lato"/>
                <a:cs typeface="Lato"/>
                <a:sym typeface="Lato"/>
              </a:rPr>
              <a:t> </a:t>
            </a:r>
            <a:endParaRPr sz="14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83" name="Shape 83"/>
        <p:cNvGrpSpPr/>
        <p:nvPr/>
      </p:nvGrpSpPr>
      <p:grpSpPr>
        <a:xfrm>
          <a:off x="0" y="0"/>
          <a:ext cx="0" cy="0"/>
          <a:chOff x="0" y="0"/>
          <a:chExt cx="0" cy="0"/>
        </a:xfrm>
      </p:grpSpPr>
      <p:sp>
        <p:nvSpPr>
          <p:cNvPr id="84" name="Google Shape;84;p15"/>
          <p:cNvSpPr txBox="1"/>
          <p:nvPr/>
        </p:nvSpPr>
        <p:spPr>
          <a:xfrm>
            <a:off x="213625" y="184850"/>
            <a:ext cx="8052300" cy="2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a:ea typeface="Raleway"/>
                <a:cs typeface="Raleway"/>
                <a:sym typeface="Raleway"/>
              </a:rPr>
              <a:t>What value do you get from online social interaction?</a:t>
            </a:r>
            <a:endParaRPr sz="2400">
              <a:latin typeface="Raleway"/>
              <a:ea typeface="Raleway"/>
              <a:cs typeface="Raleway"/>
              <a:sym typeface="Raleway"/>
            </a:endParaRPr>
          </a:p>
        </p:txBody>
      </p:sp>
      <p:sp>
        <p:nvSpPr>
          <p:cNvPr id="85" name="Google Shape;85;p15"/>
          <p:cNvSpPr txBox="1"/>
          <p:nvPr/>
        </p:nvSpPr>
        <p:spPr>
          <a:xfrm>
            <a:off x="365625" y="1561125"/>
            <a:ext cx="6725100" cy="77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In the end, we got anxiety, depression and stress from online social interaction. We no longer talk to each other, instead we interact online. The distance between each other had become further apart. </a:t>
            </a: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6"/>
          <p:cNvSpPr txBox="1"/>
          <p:nvPr>
            <p:ph type="title"/>
          </p:nvPr>
        </p:nvSpPr>
        <p:spPr>
          <a:xfrm>
            <a:off x="283100" y="712150"/>
            <a:ext cx="86316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5"/>
                </a:solidFill>
              </a:rPr>
              <a:t>How is social media and social capital helping to form youth culture ?</a:t>
            </a:r>
            <a:endParaRPr sz="2400">
              <a:solidFill>
                <a:schemeClr val="accent5"/>
              </a:solidFill>
            </a:endParaRPr>
          </a:p>
          <a:p>
            <a:pPr indent="0" lvl="0" marL="0" rtl="0" algn="l">
              <a:spcBef>
                <a:spcPts val="0"/>
              </a:spcBef>
              <a:spcAft>
                <a:spcPts val="0"/>
              </a:spcAft>
              <a:buNone/>
            </a:pPr>
            <a:r>
              <a:t/>
            </a:r>
            <a:endParaRPr sz="2400">
              <a:solidFill>
                <a:schemeClr val="accent5"/>
              </a:solidFill>
            </a:endParaRPr>
          </a:p>
          <a:p>
            <a:pPr indent="0" lvl="0" marL="0" rtl="0" algn="l">
              <a:spcBef>
                <a:spcPts val="0"/>
              </a:spcBef>
              <a:spcAft>
                <a:spcPts val="0"/>
              </a:spcAft>
              <a:buNone/>
            </a:pPr>
            <a:r>
              <a:rPr lang="en" sz="1400">
                <a:solidFill>
                  <a:srgbClr val="FFFFFF"/>
                </a:solidFill>
                <a:latin typeface="Lato"/>
                <a:ea typeface="Lato"/>
                <a:cs typeface="Lato"/>
                <a:sym typeface="Lato"/>
              </a:rPr>
              <a:t>Social media is like a highlight reel that shows the best moments of a person’s life. It then creates peer </a:t>
            </a:r>
            <a:r>
              <a:rPr lang="en" sz="1400">
                <a:solidFill>
                  <a:srgbClr val="FFFFFF"/>
                </a:solidFill>
                <a:latin typeface="Lato"/>
                <a:ea typeface="Lato"/>
                <a:cs typeface="Lato"/>
                <a:sym typeface="Lato"/>
              </a:rPr>
              <a:t>pressure</a:t>
            </a:r>
            <a:r>
              <a:rPr lang="en" sz="1400">
                <a:solidFill>
                  <a:srgbClr val="FFFFFF"/>
                </a:solidFill>
                <a:latin typeface="Lato"/>
                <a:ea typeface="Lato"/>
                <a:cs typeface="Lato"/>
                <a:sym typeface="Lato"/>
              </a:rPr>
              <a:t> among friends and they wanted to look better on the internet. People become lost in the endless seas of social media, trying to look good and shine in front of others. At the end we forgot the meaning of our lives and being enslaved by the social media.</a:t>
            </a:r>
            <a:endParaRPr sz="1400">
              <a:solidFill>
                <a:srgbClr val="FFFFF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7"/>
          <p:cNvSpPr txBox="1"/>
          <p:nvPr>
            <p:ph type="title"/>
          </p:nvPr>
        </p:nvSpPr>
        <p:spPr>
          <a:xfrm>
            <a:off x="260849" y="728600"/>
            <a:ext cx="86223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5"/>
                </a:solidFill>
              </a:rPr>
              <a:t>Any similarities between the world presented in </a:t>
            </a:r>
            <a:r>
              <a:rPr lang="en" sz="2400">
                <a:solidFill>
                  <a:schemeClr val="accent5"/>
                </a:solidFill>
              </a:rPr>
              <a:t>this world presented</a:t>
            </a:r>
            <a:r>
              <a:rPr lang="en" sz="2400">
                <a:solidFill>
                  <a:schemeClr val="accent5"/>
                </a:solidFill>
              </a:rPr>
              <a:t> in this video and the world you live in?</a:t>
            </a:r>
            <a:endParaRPr sz="2400">
              <a:solidFill>
                <a:schemeClr val="accent5"/>
              </a:solidFill>
            </a:endParaRPr>
          </a:p>
          <a:p>
            <a:pPr indent="0" lvl="0" marL="0" rtl="0" algn="l">
              <a:spcBef>
                <a:spcPts val="1000"/>
              </a:spcBef>
              <a:spcAft>
                <a:spcPts val="1000"/>
              </a:spcAft>
              <a:buNone/>
            </a:pPr>
            <a:r>
              <a:rPr b="0" lang="en" sz="1400">
                <a:solidFill>
                  <a:srgbClr val="FFFFFF"/>
                </a:solidFill>
                <a:latin typeface="Lato"/>
                <a:ea typeface="Lato"/>
                <a:cs typeface="Lato"/>
                <a:sym typeface="Lato"/>
              </a:rPr>
              <a:t>The world from Nosedive and our world is similar from some aspects. The social rating system is happening in China already, which the authority uses it to monitor it over people. Also our friends and others around us is judging people more or less on what they are doing in </a:t>
            </a:r>
            <a:r>
              <a:rPr b="0" lang="en" sz="1400">
                <a:solidFill>
                  <a:srgbClr val="FFFFFF"/>
                </a:solidFill>
                <a:latin typeface="Lato"/>
                <a:ea typeface="Lato"/>
                <a:cs typeface="Lato"/>
                <a:sym typeface="Lato"/>
              </a:rPr>
              <a:t>social</a:t>
            </a:r>
            <a:r>
              <a:rPr b="0" lang="en" sz="1400">
                <a:solidFill>
                  <a:srgbClr val="FFFFFF"/>
                </a:solidFill>
                <a:latin typeface="Lato"/>
                <a:ea typeface="Lato"/>
                <a:cs typeface="Lato"/>
                <a:sym typeface="Lato"/>
              </a:rPr>
              <a:t> medias</a:t>
            </a:r>
            <a:endParaRPr b="0" sz="1400">
              <a:solidFill>
                <a:srgbClr val="FFFFFF"/>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txBox="1"/>
          <p:nvPr>
            <p:ph type="title"/>
          </p:nvPr>
        </p:nvSpPr>
        <p:spPr>
          <a:xfrm>
            <a:off x="293200" y="1485600"/>
            <a:ext cx="4045200" cy="131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2400">
                <a:solidFill>
                  <a:schemeClr val="dk2"/>
                </a:solidFill>
              </a:rPr>
              <a:t>How does the Character gain or lose points? Why are they important and what value are derived from this society?</a:t>
            </a:r>
            <a:endParaRPr b="0" sz="2400">
              <a:solidFill>
                <a:schemeClr val="dk2"/>
              </a:solidFill>
            </a:endParaRPr>
          </a:p>
        </p:txBody>
      </p:sp>
      <p:sp>
        <p:nvSpPr>
          <p:cNvPr id="101" name="Google Shape;101;p18"/>
          <p:cNvSpPr txBox="1"/>
          <p:nvPr/>
        </p:nvSpPr>
        <p:spPr>
          <a:xfrm>
            <a:off x="4939150" y="1911900"/>
            <a:ext cx="3990000" cy="46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The Characters gain points or lose points by how others feel to what actions you had done. Others can give or deduct your points whatever they like. A person with low points cannot use or enjoy many services, </a:t>
            </a:r>
            <a:r>
              <a:rPr lang="en">
                <a:latin typeface="Lato"/>
                <a:ea typeface="Lato"/>
                <a:cs typeface="Lato"/>
                <a:sym typeface="Lato"/>
              </a:rPr>
              <a:t>necessities</a:t>
            </a:r>
            <a:r>
              <a:rPr lang="en">
                <a:latin typeface="Lato"/>
                <a:ea typeface="Lato"/>
                <a:cs typeface="Lato"/>
                <a:sym typeface="Lato"/>
              </a:rPr>
              <a:t> and rights such as traveling. This tells us that all people’s actions were determined by how others feel and think.</a:t>
            </a:r>
            <a:endParaRPr>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05" name="Shape 105"/>
        <p:cNvGrpSpPr/>
        <p:nvPr/>
      </p:nvGrpSpPr>
      <p:grpSpPr>
        <a:xfrm>
          <a:off x="0" y="0"/>
          <a:ext cx="0" cy="0"/>
          <a:chOff x="0" y="0"/>
          <a:chExt cx="0" cy="0"/>
        </a:xfrm>
      </p:grpSpPr>
      <p:sp>
        <p:nvSpPr>
          <p:cNvPr id="106" name="Google Shape;106;p19"/>
          <p:cNvSpPr txBox="1"/>
          <p:nvPr/>
        </p:nvSpPr>
        <p:spPr>
          <a:xfrm>
            <a:off x="1835725" y="574975"/>
            <a:ext cx="58605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a:ea typeface="Raleway"/>
                <a:cs typeface="Raleway"/>
                <a:sym typeface="Raleway"/>
              </a:rPr>
              <a:t>How are social interactions changed in the world of the clip?</a:t>
            </a:r>
            <a:endParaRPr sz="2400">
              <a:latin typeface="Raleway"/>
              <a:ea typeface="Raleway"/>
              <a:cs typeface="Raleway"/>
              <a:sym typeface="Raleway"/>
            </a:endParaRPr>
          </a:p>
        </p:txBody>
      </p:sp>
      <p:sp>
        <p:nvSpPr>
          <p:cNvPr id="107" name="Google Shape;107;p19"/>
          <p:cNvSpPr txBox="1"/>
          <p:nvPr/>
        </p:nvSpPr>
        <p:spPr>
          <a:xfrm>
            <a:off x="2770975" y="2459175"/>
            <a:ext cx="39900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The life of the characters in the clip are pretty much under controlled by the society as they might </a:t>
            </a:r>
            <a:r>
              <a:rPr lang="en">
                <a:latin typeface="Lato"/>
                <a:ea typeface="Lato"/>
                <a:cs typeface="Lato"/>
                <a:sym typeface="Lato"/>
              </a:rPr>
              <a:t>lose</a:t>
            </a:r>
            <a:r>
              <a:rPr lang="en">
                <a:latin typeface="Lato"/>
                <a:ea typeface="Lato"/>
                <a:cs typeface="Lato"/>
                <a:sym typeface="Lato"/>
              </a:rPr>
              <a:t> some </a:t>
            </a:r>
            <a:r>
              <a:rPr lang="en">
                <a:latin typeface="Lato"/>
                <a:ea typeface="Lato"/>
                <a:cs typeface="Lato"/>
                <a:sym typeface="Lato"/>
              </a:rPr>
              <a:t>privileges</a:t>
            </a:r>
            <a:r>
              <a:rPr lang="en">
                <a:latin typeface="Lato"/>
                <a:ea typeface="Lato"/>
                <a:cs typeface="Lato"/>
                <a:sym typeface="Lato"/>
              </a:rPr>
              <a:t> and rights if their public opinion is decreased. This means that they do not enjoy freedom and are enslaved and imprisoned by the points </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1" name="Shape 111"/>
        <p:cNvGrpSpPr/>
        <p:nvPr/>
      </p:nvGrpSpPr>
      <p:grpSpPr>
        <a:xfrm>
          <a:off x="0" y="0"/>
          <a:ext cx="0" cy="0"/>
          <a:chOff x="0" y="0"/>
          <a:chExt cx="0" cy="0"/>
        </a:xfrm>
      </p:grpSpPr>
      <p:pic>
        <p:nvPicPr>
          <p:cNvPr descr="Screen Shot 2015-11-19 at 11.46.25 PM.png" id="112" name="Google Shape;112;p20"/>
          <p:cNvPicPr preferRelativeResize="0"/>
          <p:nvPr/>
        </p:nvPicPr>
        <p:blipFill rotWithShape="1">
          <a:blip r:embed="rId3">
            <a:alphaModFix/>
          </a:blip>
          <a:srcRect b="0" l="26143" r="26148" t="0"/>
          <a:stretch/>
        </p:blipFill>
        <p:spPr>
          <a:xfrm>
            <a:off x="-1" y="0"/>
            <a:ext cx="4567200" cy="5143499"/>
          </a:xfrm>
          <a:prstGeom prst="rect">
            <a:avLst/>
          </a:prstGeom>
          <a:noFill/>
          <a:ln>
            <a:noFill/>
          </a:ln>
        </p:spPr>
      </p:pic>
      <p:sp>
        <p:nvSpPr>
          <p:cNvPr id="113" name="Google Shape;113;p20"/>
          <p:cNvSpPr txBox="1"/>
          <p:nvPr>
            <p:ph idx="1" type="body"/>
          </p:nvPr>
        </p:nvSpPr>
        <p:spPr>
          <a:xfrm>
            <a:off x="4832750" y="980400"/>
            <a:ext cx="4033800" cy="318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Meet Alberto.</a:t>
            </a:r>
            <a:r>
              <a:rPr lang="en" sz="3000">
                <a:solidFill>
                  <a:schemeClr val="dk1"/>
                </a:solidFill>
              </a:rPr>
              <a:t> </a:t>
            </a:r>
            <a:endParaRPr sz="3000">
              <a:solidFill>
                <a:schemeClr val="dk1"/>
              </a:solidFill>
            </a:endParaRPr>
          </a:p>
          <a:p>
            <a:pPr indent="0" lvl="0" marL="0" rtl="0" algn="l">
              <a:spcBef>
                <a:spcPts val="1600"/>
              </a:spcBef>
              <a:spcAft>
                <a:spcPts val="0"/>
              </a:spcAft>
              <a:buNone/>
            </a:pPr>
            <a:r>
              <a:rPr lang="en" sz="1800">
                <a:solidFill>
                  <a:srgbClr val="000000"/>
                </a:solidFill>
              </a:rPr>
              <a:t>He recently moved from Spain to a small town in Northern Ireland.</a:t>
            </a:r>
            <a:endParaRPr sz="1800">
              <a:solidFill>
                <a:srgbClr val="000000"/>
              </a:solidFill>
            </a:endParaRPr>
          </a:p>
          <a:p>
            <a:pPr indent="0" lvl="0" marL="0" rtl="0" algn="l">
              <a:spcBef>
                <a:spcPts val="1600"/>
              </a:spcBef>
              <a:spcAft>
                <a:spcPts val="1600"/>
              </a:spcAft>
              <a:buClr>
                <a:schemeClr val="dk2"/>
              </a:buClr>
              <a:buSzPts val="1100"/>
              <a:buFont typeface="Arial"/>
              <a:buNone/>
            </a:pPr>
            <a:r>
              <a:rPr lang="en" sz="1800"/>
              <a:t>He loved soccer, but feared he had no way to talk to a coach or teammates. </a:t>
            </a:r>
            <a:endParaRPr sz="1800">
              <a:solidFill>
                <a:srgbClr val="000000"/>
              </a:solidFill>
            </a:endParaRPr>
          </a:p>
        </p:txBody>
      </p:sp>
      <p:grpSp>
        <p:nvGrpSpPr>
          <p:cNvPr id="114" name="Google Shape;114;p20"/>
          <p:cNvGrpSpPr/>
          <p:nvPr/>
        </p:nvGrpSpPr>
        <p:grpSpPr>
          <a:xfrm>
            <a:off x="134988" y="2464035"/>
            <a:ext cx="2212050" cy="2537076"/>
            <a:chOff x="6803275" y="395363"/>
            <a:chExt cx="2212050" cy="2537076"/>
          </a:xfrm>
        </p:grpSpPr>
        <p:pic>
          <p:nvPicPr>
            <p:cNvPr id="115" name="Google Shape;115;p20"/>
            <p:cNvPicPr preferRelativeResize="0"/>
            <p:nvPr/>
          </p:nvPicPr>
          <p:blipFill>
            <a:blip r:embed="rId4">
              <a:alphaModFix/>
            </a:blip>
            <a:stretch>
              <a:fillRect/>
            </a:stretch>
          </p:blipFill>
          <p:spPr>
            <a:xfrm>
              <a:off x="6803275" y="427445"/>
              <a:ext cx="2212050" cy="2504994"/>
            </a:xfrm>
            <a:prstGeom prst="rect">
              <a:avLst/>
            </a:prstGeom>
            <a:noFill/>
            <a:ln>
              <a:noFill/>
            </a:ln>
          </p:spPr>
        </p:pic>
        <p:pic>
          <p:nvPicPr>
            <p:cNvPr descr="Piece of duct tape sticking a note to the slide" id="116" name="Google Shape;116;p20"/>
            <p:cNvPicPr preferRelativeResize="0"/>
            <p:nvPr/>
          </p:nvPicPr>
          <p:blipFill rotWithShape="1">
            <a:blip r:embed="rId5">
              <a:alphaModFix/>
            </a:blip>
            <a:srcRect b="10011" l="9244" r="2118" t="5926"/>
            <a:stretch/>
          </p:blipFill>
          <p:spPr>
            <a:xfrm rot="154826">
              <a:off x="7370663" y="419419"/>
              <a:ext cx="1077273" cy="382687"/>
            </a:xfrm>
            <a:prstGeom prst="rect">
              <a:avLst/>
            </a:prstGeom>
            <a:noFill/>
            <a:ln>
              <a:noFill/>
            </a:ln>
          </p:spPr>
        </p:pic>
        <p:sp>
          <p:nvSpPr>
            <p:cNvPr id="117" name="Google Shape;117;p20"/>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a:solidFill>
                    <a:schemeClr val="dk1"/>
                  </a:solidFill>
                  <a:latin typeface="Raleway"/>
                  <a:ea typeface="Raleway"/>
                  <a:cs typeface="Raleway"/>
                  <a:sym typeface="Raleway"/>
                </a:rPr>
                <a:t>Tip</a:t>
              </a:r>
              <a:endParaRPr b="1">
                <a:solidFill>
                  <a:schemeClr val="dk1"/>
                </a:solidFill>
                <a:latin typeface="Raleway"/>
                <a:ea typeface="Raleway"/>
                <a:cs typeface="Raleway"/>
                <a:sym typeface="Raleway"/>
              </a:endParaRPr>
            </a:p>
            <a:p>
              <a:pPr indent="0" lvl="0" marL="0" rtl="0" algn="l">
                <a:spcBef>
                  <a:spcPts val="800"/>
                </a:spcBef>
                <a:spcAft>
                  <a:spcPts val="800"/>
                </a:spcAft>
                <a:buNone/>
              </a:pPr>
              <a:r>
                <a:rPr lang="en" sz="1200">
                  <a:solidFill>
                    <a:schemeClr val="dk2"/>
                  </a:solidFill>
                  <a:latin typeface="Raleway"/>
                  <a:ea typeface="Raleway"/>
                  <a:cs typeface="Raleway"/>
                  <a:sym typeface="Raleway"/>
                </a:rPr>
                <a:t>Tell the audience about the problem through a </a:t>
              </a:r>
              <a:r>
                <a:rPr b="1" lang="en" sz="1200">
                  <a:solidFill>
                    <a:schemeClr val="dk2"/>
                  </a:solidFill>
                  <a:latin typeface="Raleway"/>
                  <a:ea typeface="Raleway"/>
                  <a:cs typeface="Raleway"/>
                  <a:sym typeface="Raleway"/>
                </a:rPr>
                <a:t>story</a:t>
              </a:r>
              <a:r>
                <a:rPr lang="en" sz="1200">
                  <a:solidFill>
                    <a:schemeClr val="dk2"/>
                  </a:solidFill>
                  <a:latin typeface="Raleway"/>
                  <a:ea typeface="Raleway"/>
                  <a:cs typeface="Raleway"/>
                  <a:sym typeface="Raleway"/>
                </a:rPr>
                <a:t>, ideally a person. </a:t>
              </a:r>
              <a:endParaRPr b="1" sz="1200">
                <a:solidFill>
                  <a:schemeClr val="dk1"/>
                </a:solidFill>
                <a:latin typeface="Raleway"/>
                <a:ea typeface="Raleway"/>
                <a:cs typeface="Raleway"/>
                <a:sym typeface="Raleway"/>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