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61" r:id="rId4"/>
    <p:sldId id="264" r:id="rId5"/>
    <p:sldId id="262" r:id="rId6"/>
    <p:sldId id="263"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799E5-D309-44CE-26EF-41E2E59F04C3}" v="18" dt="2020-01-17T16:51:08.829"/>
    <p1510:client id="{19C336DB-807D-4969-92B8-A5E3DD69E99A}" v="96" dt="2020-01-16T22:54:43.675"/>
    <p1510:client id="{2FD8DFA9-AE82-4669-96F9-DDCD455E51AE}" v="256" dt="2020-01-14T23:00:34.101"/>
    <p1510:client id="{78D6F88E-D4E8-41D0-93B2-271C12EDBC7A}" v="257" dt="2020-01-13T21:57:39.182"/>
    <p1510:client id="{847BBA37-E951-D938-8028-2514D50F290C}" v="1" dt="2020-01-17T01:39:40.194"/>
    <p1510:client id="{D29D3288-26B8-400E-98A5-67097CF7825D}" v="903" dt="2020-01-20T18:09:45.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6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367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1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303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97107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23067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74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214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7247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468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144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32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006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00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5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51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141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1/20/2020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51873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ook&#10;&#10;Description generated with very high confidence">
            <a:extLst>
              <a:ext uri="{FF2B5EF4-FFF2-40B4-BE49-F238E27FC236}">
                <a16:creationId xmlns:a16="http://schemas.microsoft.com/office/drawing/2014/main" id="{538299D3-B24E-48B4-AC49-38A0CEB5EC66}"/>
              </a:ext>
            </a:extLst>
          </p:cNvPr>
          <p:cNvPicPr>
            <a:picLocks noChangeAspect="1"/>
          </p:cNvPicPr>
          <p:nvPr/>
        </p:nvPicPr>
        <p:blipFill rotWithShape="1">
          <a:blip r:embed="rId3"/>
          <a:srcRect r="15478"/>
          <a:stretch/>
        </p:blipFill>
        <p:spPr>
          <a:xfrm>
            <a:off x="20" y="10"/>
            <a:ext cx="12191980" cy="6857990"/>
          </a:xfrm>
          <a:prstGeom prst="rect">
            <a:avLst/>
          </a:prstGeom>
        </p:spPr>
      </p:pic>
      <p:sp>
        <p:nvSpPr>
          <p:cNvPr id="15"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634067"/>
            <a:ext cx="4080932" cy="3310468"/>
          </a:xfrm>
        </p:spPr>
        <p:txBody>
          <a:bodyPr>
            <a:normAutofit/>
          </a:bodyPr>
          <a:lstStyle/>
          <a:p>
            <a:pPr algn="l"/>
            <a:r>
              <a:rPr lang="en-US" sz="3000">
                <a:solidFill>
                  <a:schemeClr val="bg1"/>
                </a:solidFill>
                <a:ea typeface="+mj-lt"/>
                <a:cs typeface="+mj-lt"/>
              </a:rPr>
              <a:t>The  Japan Earthquake </a:t>
            </a:r>
          </a:p>
          <a:p>
            <a:pPr algn="l"/>
            <a:endParaRPr lang="en-US" sz="3000">
              <a:solidFill>
                <a:schemeClr val="bg1"/>
              </a:solidFill>
              <a:cs typeface="Calibri Light"/>
            </a:endParaRPr>
          </a:p>
        </p:txBody>
      </p:sp>
      <p:sp>
        <p:nvSpPr>
          <p:cNvPr id="3" name="Subtitle 2"/>
          <p:cNvSpPr>
            <a:spLocks noGrp="1"/>
          </p:cNvSpPr>
          <p:nvPr>
            <p:ph type="subTitle" idx="1"/>
          </p:nvPr>
        </p:nvSpPr>
        <p:spPr>
          <a:xfrm>
            <a:off x="685800" y="4944534"/>
            <a:ext cx="4080933" cy="939799"/>
          </a:xfrm>
        </p:spPr>
        <p:txBody>
          <a:bodyPr vert="horz" lIns="91440" tIns="45720" rIns="91440" bIns="45720" rtlCol="0">
            <a:normAutofit/>
          </a:bodyPr>
          <a:lstStyle/>
          <a:p>
            <a:pPr algn="l"/>
            <a:r>
              <a:rPr lang="en-US">
                <a:solidFill>
                  <a:schemeClr val="bg1"/>
                </a:solidFill>
                <a:ea typeface="+mn-lt"/>
                <a:cs typeface="+mn-lt"/>
              </a:rPr>
              <a:t>Write by Alex J and Alex R</a:t>
            </a:r>
          </a:p>
          <a:p>
            <a:pPr algn="l"/>
            <a:endParaRPr lang="en-US">
              <a:solidFill>
                <a:schemeClr val="bg1"/>
              </a:solidFill>
              <a:cs typeface="Calibri"/>
            </a:endParaRPr>
          </a:p>
        </p:txBody>
      </p:sp>
      <p:grpSp>
        <p:nvGrpSpPr>
          <p:cNvPr id="17" name="Group 16">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18"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9"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0"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1"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2"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3"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6" name="TextBox 5">
            <a:extLst>
              <a:ext uri="{FF2B5EF4-FFF2-40B4-BE49-F238E27FC236}">
                <a16:creationId xmlns:a16="http://schemas.microsoft.com/office/drawing/2014/main" id="{668961D0-D8A1-4A03-8814-CD9DE863F04E}"/>
              </a:ext>
            </a:extLst>
          </p:cNvPr>
          <p:cNvSpPr txBox="1"/>
          <p:nvPr/>
        </p:nvSpPr>
        <p:spPr>
          <a:xfrm>
            <a:off x="6003984" y="374674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dirty="0">
              <a:solidFill>
                <a:srgbClr val="92D050"/>
              </a:solidFill>
              <a:cs typeface="Calibri"/>
            </a:endParaRPr>
          </a:p>
        </p:txBody>
      </p:sp>
      <p:sp>
        <p:nvSpPr>
          <p:cNvPr id="7" name="TextBox 6">
            <a:extLst>
              <a:ext uri="{FF2B5EF4-FFF2-40B4-BE49-F238E27FC236}">
                <a16:creationId xmlns:a16="http://schemas.microsoft.com/office/drawing/2014/main" id="{BF064E8D-B611-453C-9D3D-B82C988318A5}"/>
              </a:ext>
            </a:extLst>
          </p:cNvPr>
          <p:cNvSpPr txBox="1"/>
          <p:nvPr/>
        </p:nvSpPr>
        <p:spPr>
          <a:xfrm>
            <a:off x="6276256" y="4047765"/>
            <a:ext cx="35914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dirty="0">
              <a:solidFill>
                <a:srgbClr val="FF0000"/>
              </a:solidFill>
              <a:cs typeface="Calibri"/>
            </a:endParaRPr>
          </a:p>
        </p:txBody>
      </p:sp>
      <p:sp>
        <p:nvSpPr>
          <p:cNvPr id="8" name="TextBox 7">
            <a:extLst>
              <a:ext uri="{FF2B5EF4-FFF2-40B4-BE49-F238E27FC236}">
                <a16:creationId xmlns:a16="http://schemas.microsoft.com/office/drawing/2014/main" id="{18BE4CD5-5660-4BB0-8CC8-B0905754C6A3}"/>
              </a:ext>
            </a:extLst>
          </p:cNvPr>
          <p:cNvSpPr txBox="1"/>
          <p:nvPr/>
        </p:nvSpPr>
        <p:spPr>
          <a:xfrm>
            <a:off x="224287" y="410617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92D050"/>
              </a:solidFill>
              <a:ea typeface="+mn-lt"/>
              <a:cs typeface="+mn-lt"/>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0"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1"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2"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3"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4"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5"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3" name="TextBox 2">
            <a:extLst>
              <a:ext uri="{FF2B5EF4-FFF2-40B4-BE49-F238E27FC236}">
                <a16:creationId xmlns:a16="http://schemas.microsoft.com/office/drawing/2014/main" id="{5344BD8E-357E-4D93-AB7D-419FD4EF0679}"/>
              </a:ext>
            </a:extLst>
          </p:cNvPr>
          <p:cNvSpPr txBox="1"/>
          <p:nvPr/>
        </p:nvSpPr>
        <p:spPr>
          <a:xfrm>
            <a:off x="5462676" y="1106899"/>
            <a:ext cx="6514798" cy="288936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defTabSz="457200">
              <a:lnSpc>
                <a:spcPct val="90000"/>
              </a:lnSpc>
              <a:spcBef>
                <a:spcPct val="0"/>
              </a:spcBef>
              <a:spcAft>
                <a:spcPts val="600"/>
              </a:spcAft>
            </a:pPr>
            <a:r>
              <a:rPr lang="en-US" sz="2900" dirty="0">
                <a:ln w="3175" cmpd="sng">
                  <a:noFill/>
                </a:ln>
                <a:latin typeface="+mj-lt"/>
                <a:ea typeface="+mj-ea"/>
                <a:cs typeface="+mj-cs"/>
              </a:rPr>
              <a:t>Question : </a:t>
            </a:r>
          </a:p>
          <a:p>
            <a:pPr algn="r" defTabSz="457200">
              <a:lnSpc>
                <a:spcPct val="90000"/>
              </a:lnSpc>
              <a:spcBef>
                <a:spcPct val="0"/>
              </a:spcBef>
              <a:spcAft>
                <a:spcPts val="600"/>
              </a:spcAft>
            </a:pPr>
            <a:endParaRPr lang="en-US" sz="2900" dirty="0">
              <a:ln w="3175" cmpd="sng">
                <a:noFill/>
              </a:ln>
              <a:latin typeface="+mj-lt"/>
              <a:ea typeface="+mj-ea"/>
              <a:cs typeface="+mj-cs"/>
            </a:endParaRPr>
          </a:p>
          <a:p>
            <a:pPr algn="r" defTabSz="457200">
              <a:lnSpc>
                <a:spcPct val="90000"/>
              </a:lnSpc>
              <a:spcBef>
                <a:spcPct val="0"/>
              </a:spcBef>
              <a:spcAft>
                <a:spcPts val="600"/>
              </a:spcAft>
            </a:pPr>
            <a:r>
              <a:rPr lang="en-US" sz="2900" dirty="0">
                <a:ln w="3175" cmpd="sng">
                  <a:noFill/>
                </a:ln>
                <a:latin typeface="+mj-lt"/>
                <a:ea typeface="+mj-ea"/>
                <a:cs typeface="+mj-cs"/>
              </a:rPr>
              <a:t>How earthquake affect</a:t>
            </a:r>
            <a:r>
              <a:rPr lang="en-US" sz="2900" dirty="0">
                <a:ln w="3175" cmpd="sng">
                  <a:noFill/>
                </a:ln>
                <a:latin typeface="Corbel"/>
                <a:ea typeface="+mj-ea"/>
                <a:cs typeface="+mj-cs"/>
              </a:rPr>
              <a:t> </a:t>
            </a:r>
            <a:r>
              <a:rPr lang="en" sz="2900" dirty="0">
                <a:ln w="3175" cmpd="sng">
                  <a:noFill/>
                </a:ln>
                <a:latin typeface="Consolas"/>
                <a:ea typeface="+mj-ea"/>
                <a:cs typeface="+mj-cs"/>
              </a:rPr>
              <a:t>environment</a:t>
            </a:r>
            <a:r>
              <a:rPr lang="en-US" sz="2900" dirty="0">
                <a:ln w="3175" cmpd="sng">
                  <a:noFill/>
                </a:ln>
                <a:latin typeface="+mj-lt"/>
                <a:ea typeface="+mj-ea"/>
                <a:cs typeface="+mj-cs"/>
              </a:rPr>
              <a:t>? </a:t>
            </a:r>
            <a:endParaRPr lang="en-US">
              <a:ea typeface="+mj-ea"/>
              <a:cs typeface="+mj-cs"/>
            </a:endParaRPr>
          </a:p>
          <a:p>
            <a:pPr algn="r" defTabSz="457200">
              <a:lnSpc>
                <a:spcPct val="90000"/>
              </a:lnSpc>
              <a:spcBef>
                <a:spcPct val="0"/>
              </a:spcBef>
              <a:spcAft>
                <a:spcPts val="600"/>
              </a:spcAft>
            </a:pPr>
            <a:endParaRPr lang="en-US" sz="2900">
              <a:ln w="3175" cmpd="sng">
                <a:noFill/>
              </a:ln>
              <a:latin typeface="+mj-lt"/>
              <a:ea typeface="+mj-ea"/>
              <a:cs typeface="+mj-cs"/>
            </a:endParaRPr>
          </a:p>
          <a:p>
            <a:pPr algn="r" defTabSz="457200">
              <a:lnSpc>
                <a:spcPct val="90000"/>
              </a:lnSpc>
              <a:spcBef>
                <a:spcPct val="0"/>
              </a:spcBef>
              <a:spcAft>
                <a:spcPts val="600"/>
              </a:spcAft>
            </a:pPr>
            <a:endParaRPr lang="en-US" sz="2900" dirty="0">
              <a:ln w="3175" cmpd="sng">
                <a:noFill/>
              </a:ln>
              <a:latin typeface="+mj-lt"/>
              <a:ea typeface="+mj-ea"/>
              <a:cs typeface="+mj-cs"/>
            </a:endParaRPr>
          </a:p>
          <a:p>
            <a:pPr algn="r" defTabSz="457200">
              <a:lnSpc>
                <a:spcPct val="90000"/>
              </a:lnSpc>
              <a:spcBef>
                <a:spcPct val="0"/>
              </a:spcBef>
              <a:spcAft>
                <a:spcPts val="600"/>
              </a:spcAft>
            </a:pPr>
            <a:endParaRPr lang="en-US" sz="2900">
              <a:ln w="3175" cmpd="sng">
                <a:noFill/>
              </a:ln>
              <a:latin typeface="+mj-lt"/>
              <a:ea typeface="+mj-ea"/>
              <a:cs typeface="+mj-cs"/>
            </a:endParaRPr>
          </a:p>
          <a:p>
            <a:pPr algn="r" defTabSz="457200">
              <a:lnSpc>
                <a:spcPct val="90000"/>
              </a:lnSpc>
              <a:spcBef>
                <a:spcPct val="0"/>
              </a:spcBef>
              <a:spcAft>
                <a:spcPts val="600"/>
              </a:spcAft>
            </a:pPr>
            <a:endParaRPr lang="en-US" sz="2900">
              <a:ln w="3175" cmpd="sng">
                <a:noFill/>
              </a:ln>
              <a:latin typeface="+mj-lt"/>
              <a:ea typeface="+mj-ea"/>
              <a:cs typeface="+mj-cs"/>
            </a:endParaRPr>
          </a:p>
        </p:txBody>
      </p:sp>
      <p:pic>
        <p:nvPicPr>
          <p:cNvPr id="5" name="Picture 4">
            <a:extLst>
              <a:ext uri="{FF2B5EF4-FFF2-40B4-BE49-F238E27FC236}">
                <a16:creationId xmlns:a16="http://schemas.microsoft.com/office/drawing/2014/main" id="{32E56899-D372-483F-BB21-8CE56A02607E}"/>
              </a:ext>
            </a:extLst>
          </p:cNvPr>
          <p:cNvPicPr>
            <a:picLocks noChangeAspect="1"/>
          </p:cNvPicPr>
          <p:nvPr/>
        </p:nvPicPr>
        <p:blipFill rotWithShape="1">
          <a:blip r:embed="rId3"/>
          <a:srcRect l="32596" t="9090" r="19341" b="6"/>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186876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view of a body of water&#10;&#10;Description generated with very high confidence">
            <a:extLst>
              <a:ext uri="{FF2B5EF4-FFF2-40B4-BE49-F238E27FC236}">
                <a16:creationId xmlns:a16="http://schemas.microsoft.com/office/drawing/2014/main" id="{A0AFCFB9-28DE-4EA2-9324-65C61C34B175}"/>
              </a:ext>
            </a:extLst>
          </p:cNvPr>
          <p:cNvPicPr>
            <a:picLocks noChangeAspect="1"/>
          </p:cNvPicPr>
          <p:nvPr/>
        </p:nvPicPr>
        <p:blipFill>
          <a:blip r:embed="rId2"/>
          <a:stretch>
            <a:fillRect/>
          </a:stretch>
        </p:blipFill>
        <p:spPr>
          <a:xfrm>
            <a:off x="598098" y="745042"/>
            <a:ext cx="5144218" cy="5094746"/>
          </a:xfrm>
          <a:prstGeom prst="rect">
            <a:avLst/>
          </a:prstGeom>
        </p:spPr>
      </p:pic>
      <p:sp>
        <p:nvSpPr>
          <p:cNvPr id="4" name="TextBox 3">
            <a:extLst>
              <a:ext uri="{FF2B5EF4-FFF2-40B4-BE49-F238E27FC236}">
                <a16:creationId xmlns:a16="http://schemas.microsoft.com/office/drawing/2014/main" id="{07866A7D-B3F4-4467-AC8B-076BA3178530}"/>
              </a:ext>
            </a:extLst>
          </p:cNvPr>
          <p:cNvSpPr txBox="1"/>
          <p:nvPr/>
        </p:nvSpPr>
        <p:spPr>
          <a:xfrm>
            <a:off x="6147758" y="324929"/>
            <a:ext cx="4741652"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Atmosphere: the gaseous envelope surrounding the earth; the air we breathe. </a:t>
            </a:r>
            <a:endParaRPr lang="en-US" dirty="0"/>
          </a:p>
          <a:p>
            <a:pPr marL="285750" indent="-285750">
              <a:buFont typeface="Arial"/>
              <a:buChar char="•"/>
            </a:pPr>
            <a:endParaRPr lang="en-US"/>
          </a:p>
          <a:p>
            <a:pPr marL="285750" indent="-285750">
              <a:buFont typeface="Arial"/>
              <a:buChar char="•"/>
            </a:pPr>
            <a:r>
              <a:rPr lang="en-US" dirty="0">
                <a:ea typeface="+mn-lt"/>
                <a:cs typeface="+mn-lt"/>
              </a:rPr>
              <a:t>Earthquakes can make greenhouse effect heavier.  (atmosphere, geosphere)</a:t>
            </a:r>
            <a:endParaRPr lang="en-US" dirty="0"/>
          </a:p>
          <a:p>
            <a:pPr marL="285750" indent="-285750">
              <a:buFont typeface="Arial"/>
              <a:buChar char="•"/>
            </a:pPr>
            <a:endParaRPr lang="en-US"/>
          </a:p>
          <a:p>
            <a:pPr marL="285750" indent="-285750">
              <a:buFont typeface="Arial,Sans-Serif"/>
              <a:buChar char="•"/>
            </a:pPr>
            <a:r>
              <a:rPr lang="en-US" dirty="0">
                <a:ea typeface="+mn-lt"/>
                <a:cs typeface="+mn-lt"/>
              </a:rPr>
              <a:t>They are known to release methane from pockets within the ground to the atmosphere by the movement of tectonic plates.(atmosphere, geosphere)</a:t>
            </a:r>
          </a:p>
          <a:p>
            <a:pPr marL="285750" indent="-285750">
              <a:buFont typeface="Arial"/>
              <a:buChar char="•"/>
            </a:pPr>
            <a:endParaRPr lang="en-US" dirty="0">
              <a:ea typeface="+mn-lt"/>
              <a:cs typeface="+mn-lt"/>
            </a:endParaRPr>
          </a:p>
          <a:p>
            <a:pPr marL="285750" indent="-285750">
              <a:buFont typeface="Arial"/>
              <a:buChar char="•"/>
            </a:pPr>
            <a:r>
              <a:rPr lang="en-US" dirty="0">
                <a:ea typeface="+mn-lt"/>
                <a:cs typeface="+mn-lt"/>
              </a:rPr>
              <a:t>Methane is one of the increased greenhouse gases.</a:t>
            </a:r>
            <a:endParaRPr lang="en-US" dirty="0"/>
          </a:p>
          <a:p>
            <a:pPr marL="285750" indent="-285750">
              <a:buFont typeface="Arial"/>
              <a:buChar char="•"/>
            </a:pPr>
            <a:endParaRPr lang="en-US" dirty="0"/>
          </a:p>
          <a:p>
            <a:pPr marL="285750" indent="-285750">
              <a:buFont typeface="Arial"/>
              <a:buChar char="•"/>
            </a:pPr>
            <a:r>
              <a:rPr lang="en-US" dirty="0">
                <a:ea typeface="+mn-lt"/>
                <a:cs typeface="+mn-lt"/>
              </a:rPr>
              <a:t>Methane and carbon get radiation and then radiate it from the earth in the form of infrared radiation.</a:t>
            </a:r>
            <a:endParaRPr lang="en-US" dirty="0"/>
          </a:p>
          <a:p>
            <a:pPr marL="285750" indent="-285750">
              <a:buFont typeface="Arial"/>
              <a:buChar char="•"/>
            </a:pPr>
            <a:endParaRPr lang="en-US" dirty="0"/>
          </a:p>
          <a:p>
            <a:pPr marL="285750" indent="-285750">
              <a:buFont typeface="Arial"/>
              <a:buChar char="•"/>
            </a:pPr>
            <a:r>
              <a:rPr lang="en-US" dirty="0">
                <a:ea typeface="+mn-lt"/>
                <a:cs typeface="+mn-lt"/>
              </a:rPr>
              <a:t>This warms the atmosphere, and because the levels of these gases are higher than usual, the temperature of the atmosphere has been rising.(</a:t>
            </a:r>
            <a:r>
              <a:rPr lang="en-US" dirty="0" err="1">
                <a:ea typeface="+mn-lt"/>
                <a:cs typeface="+mn-lt"/>
              </a:rPr>
              <a:t>geosphere,atmosphere</a:t>
            </a:r>
            <a:r>
              <a:rPr lang="en-US" dirty="0">
                <a:ea typeface="+mn-lt"/>
                <a:cs typeface="+mn-lt"/>
              </a:rPr>
              <a:t>)</a:t>
            </a:r>
            <a:endParaRPr lang="en-US" dirty="0"/>
          </a:p>
          <a:p>
            <a:pPr marL="285750" indent="-285750">
              <a:buFont typeface="Arial"/>
              <a:buChar char="•"/>
            </a:pPr>
            <a:endParaRPr lang="en-US" dirty="0"/>
          </a:p>
        </p:txBody>
      </p:sp>
    </p:spTree>
    <p:extLst>
      <p:ext uri="{BB962C8B-B14F-4D97-AF65-F5344CB8AC3E}">
        <p14:creationId xmlns:p14="http://schemas.microsoft.com/office/powerpoint/2010/main" val="42945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81053A-EC12-4DAE-9663-D62D6A877E31}"/>
              </a:ext>
            </a:extLst>
          </p:cNvPr>
          <p:cNvSpPr txBox="1"/>
          <p:nvPr/>
        </p:nvSpPr>
        <p:spPr>
          <a:xfrm>
            <a:off x="5026325" y="1230702"/>
            <a:ext cx="717142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Verdana"/>
                <a:ea typeface="Verdana"/>
                <a:cs typeface="Verdana"/>
              </a:rPr>
              <a:t>Lithosphere</a:t>
            </a:r>
            <a:endParaRPr lang="en-US" dirty="0">
              <a:latin typeface="Corbel" panose="020B0503020204020204"/>
              <a:ea typeface="Verdana"/>
              <a:cs typeface="Verdana"/>
            </a:endParaRPr>
          </a:p>
          <a:p>
            <a:endParaRPr lang="en-US" dirty="0">
              <a:latin typeface="Verdana"/>
              <a:ea typeface="Verdana"/>
              <a:cs typeface="Verdana"/>
            </a:endParaRPr>
          </a:p>
          <a:p>
            <a:r>
              <a:rPr lang="en-US" dirty="0">
                <a:latin typeface="Verdana"/>
                <a:ea typeface="Verdana"/>
                <a:cs typeface="Verdana"/>
              </a:rPr>
              <a:t> However if an earthquake happens in an area with less compacted sediments, damage to buildings can occur(</a:t>
            </a:r>
            <a:r>
              <a:rPr lang="en-US" dirty="0" err="1">
                <a:latin typeface="Verdana"/>
                <a:ea typeface="Verdana"/>
                <a:cs typeface="Verdana"/>
              </a:rPr>
              <a:t>geosphere,biosphere</a:t>
            </a:r>
            <a:r>
              <a:rPr lang="en-US" dirty="0">
                <a:latin typeface="Verdana"/>
                <a:ea typeface="Verdana"/>
                <a:cs typeface="Verdana"/>
              </a:rPr>
              <a:t>), including structures being destroyed and power lines falling. These incidents can cause fires and harm to civilians.(</a:t>
            </a:r>
            <a:r>
              <a:rPr lang="en-US" dirty="0" err="1">
                <a:latin typeface="Verdana"/>
                <a:ea typeface="Verdana"/>
                <a:cs typeface="Verdana"/>
              </a:rPr>
              <a:t>geosphere,biosphere</a:t>
            </a:r>
            <a:r>
              <a:rPr lang="en-US" dirty="0">
                <a:latin typeface="Verdana"/>
                <a:ea typeface="Verdana"/>
                <a:cs typeface="Verdana"/>
              </a:rPr>
              <a:t>)</a:t>
            </a:r>
            <a:endParaRPr lang="en-US" dirty="0">
              <a:latin typeface="Corbel" panose="020B0503020204020204"/>
              <a:ea typeface="Verdana"/>
              <a:cs typeface="Verdana"/>
            </a:endParaRPr>
          </a:p>
          <a:p>
            <a:endParaRPr lang="en-US" dirty="0">
              <a:latin typeface="Verdana"/>
              <a:ea typeface="Verdana"/>
              <a:cs typeface="Verdana"/>
            </a:endParaRPr>
          </a:p>
          <a:p>
            <a:r>
              <a:rPr lang="en-US" dirty="0">
                <a:latin typeface="Verdana"/>
                <a:ea typeface="Verdana"/>
                <a:cs typeface="Verdana"/>
              </a:rPr>
              <a:t> Serve movement in the Earth's crust causes the ground near lakes and rivers to cause slumping.(</a:t>
            </a:r>
            <a:r>
              <a:rPr lang="en-US" dirty="0" err="1">
                <a:latin typeface="Verdana"/>
                <a:ea typeface="Verdana"/>
                <a:cs typeface="Verdana"/>
              </a:rPr>
              <a:t>geosphere,hydrologic</a:t>
            </a:r>
            <a:r>
              <a:rPr lang="en-US" dirty="0">
                <a:latin typeface="Verdana"/>
                <a:ea typeface="Verdana"/>
                <a:cs typeface="Verdana"/>
              </a:rPr>
              <a:t>)</a:t>
            </a:r>
            <a:endParaRPr lang="en-US" dirty="0"/>
          </a:p>
          <a:p>
            <a:pPr algn="l"/>
            <a:endParaRPr lang="en-US" dirty="0">
              <a:latin typeface="Verdana"/>
              <a:ea typeface="Verdana"/>
              <a:cs typeface="Verdana"/>
            </a:endParaRPr>
          </a:p>
          <a:p>
            <a:endParaRPr lang="en-US" dirty="0">
              <a:latin typeface="Verdana"/>
              <a:ea typeface="Verdana"/>
              <a:cs typeface="Verdana"/>
            </a:endParaRPr>
          </a:p>
          <a:p>
            <a:endParaRPr lang="en-US" dirty="0"/>
          </a:p>
        </p:txBody>
      </p:sp>
      <p:pic>
        <p:nvPicPr>
          <p:cNvPr id="3" name="Picture 3" descr="A picture containing device&#10;&#10;Description generated with very high confidence">
            <a:extLst>
              <a:ext uri="{FF2B5EF4-FFF2-40B4-BE49-F238E27FC236}">
                <a16:creationId xmlns:a16="http://schemas.microsoft.com/office/drawing/2014/main" id="{982D0B77-AFEA-44D8-BE09-A01CE9CDCA4A}"/>
              </a:ext>
            </a:extLst>
          </p:cNvPr>
          <p:cNvPicPr>
            <a:picLocks noChangeAspect="1"/>
          </p:cNvPicPr>
          <p:nvPr/>
        </p:nvPicPr>
        <p:blipFill>
          <a:blip r:embed="rId2"/>
          <a:stretch>
            <a:fillRect/>
          </a:stretch>
        </p:blipFill>
        <p:spPr>
          <a:xfrm>
            <a:off x="1340868" y="2073215"/>
            <a:ext cx="2982942" cy="2912852"/>
          </a:xfrm>
          <a:prstGeom prst="rect">
            <a:avLst/>
          </a:prstGeom>
        </p:spPr>
      </p:pic>
    </p:spTree>
    <p:extLst>
      <p:ext uri="{BB962C8B-B14F-4D97-AF65-F5344CB8AC3E}">
        <p14:creationId xmlns:p14="http://schemas.microsoft.com/office/powerpoint/2010/main" val="269252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A43F-D8D0-4483-8440-29F286125E07}"/>
              </a:ext>
            </a:extLst>
          </p:cNvPr>
          <p:cNvSpPr txBox="1"/>
          <p:nvPr/>
        </p:nvSpPr>
        <p:spPr>
          <a:xfrm>
            <a:off x="5845834" y="411193"/>
            <a:ext cx="5546785"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Verdana"/>
                <a:ea typeface="Verdana"/>
                <a:cs typeface="Verdana"/>
              </a:rPr>
              <a:t>Hydrosphere   </a:t>
            </a:r>
            <a:endParaRPr lang="en-US" dirty="0">
              <a:latin typeface="Corbel" panose="020B0503020204020204"/>
              <a:ea typeface="Verdana"/>
              <a:cs typeface="Verdana"/>
            </a:endParaRPr>
          </a:p>
          <a:p>
            <a:endParaRPr lang="en-US" dirty="0">
              <a:latin typeface="Verdana"/>
              <a:ea typeface="Verdana"/>
              <a:cs typeface="Verdana"/>
            </a:endParaRPr>
          </a:p>
          <a:p>
            <a:r>
              <a:rPr lang="en-US" dirty="0">
                <a:latin typeface="Verdana"/>
                <a:ea typeface="Verdana"/>
                <a:cs typeface="Verdana"/>
              </a:rPr>
              <a:t>Confined and unconfined aquifers can both be affected by earthquakes.(</a:t>
            </a:r>
            <a:r>
              <a:rPr lang="en-US" dirty="0" err="1">
                <a:latin typeface="Verdana"/>
                <a:ea typeface="Verdana"/>
                <a:cs typeface="Verdana"/>
              </a:rPr>
              <a:t>hydrosphere,geosphere</a:t>
            </a:r>
            <a:r>
              <a:rPr lang="en-US" dirty="0">
                <a:latin typeface="Verdana"/>
                <a:ea typeface="Verdana"/>
                <a:cs typeface="Verdana"/>
              </a:rPr>
              <a:t>)</a:t>
            </a:r>
            <a:endParaRPr lang="en-US" dirty="0">
              <a:latin typeface="Corbel" panose="020B0503020204020204"/>
              <a:ea typeface="Verdana"/>
              <a:cs typeface="Verdana"/>
            </a:endParaRPr>
          </a:p>
          <a:p>
            <a:r>
              <a:rPr lang="en-US" dirty="0">
                <a:latin typeface="Verdana"/>
                <a:ea typeface="Verdana"/>
                <a:cs typeface="Verdana"/>
              </a:rPr>
              <a:t> Confined aquifers that are within the area of the earthquake are more likely deform due to the movement of the earth, than unconfined aquifers. Groundwater level changes can be affected, which is evident in both types of aquifers.(</a:t>
            </a:r>
            <a:r>
              <a:rPr lang="en-US" dirty="0" err="1">
                <a:latin typeface="Verdana"/>
                <a:ea typeface="Verdana"/>
                <a:cs typeface="Verdana"/>
              </a:rPr>
              <a:t>hydrosphere,geosphere</a:t>
            </a:r>
            <a:r>
              <a:rPr lang="en-US" dirty="0">
                <a:latin typeface="Verdana"/>
                <a:ea typeface="Verdana"/>
                <a:cs typeface="Verdana"/>
              </a:rPr>
              <a:t>)</a:t>
            </a:r>
            <a:endParaRPr lang="en-US" dirty="0">
              <a:ea typeface="+mn-lt"/>
              <a:cs typeface="+mn-lt"/>
            </a:endParaRPr>
          </a:p>
          <a:p>
            <a:endParaRPr lang="en-US" dirty="0">
              <a:latin typeface="Verdana"/>
              <a:ea typeface="Verdana"/>
              <a:cs typeface="Verdana"/>
            </a:endParaRPr>
          </a:p>
          <a:p>
            <a:r>
              <a:rPr lang="en-US" dirty="0">
                <a:latin typeface="Verdana"/>
                <a:ea typeface="Verdana"/>
                <a:cs typeface="Verdana"/>
              </a:rPr>
              <a:t>Permanent deformation of aquifers lasts until pressure within the aquifer </a:t>
            </a:r>
            <a:r>
              <a:rPr lang="en-US" dirty="0" err="1">
                <a:latin typeface="Verdana"/>
                <a:ea typeface="Verdana"/>
                <a:cs typeface="Verdana"/>
              </a:rPr>
              <a:t>equalises</a:t>
            </a:r>
            <a:r>
              <a:rPr lang="en-US" dirty="0">
                <a:latin typeface="Verdana"/>
                <a:ea typeface="Verdana"/>
                <a:cs typeface="Verdana"/>
              </a:rPr>
              <a:t> with the water table. This equilibrium can be met at varying lengths of time. This only applies in the vicinity of the earthquake. The process and recovery of aquifers is still unknown.</a:t>
            </a:r>
            <a:endParaRPr lang="en-US" dirty="0"/>
          </a:p>
          <a:p>
            <a:r>
              <a:rPr lang="en-US" dirty="0">
                <a:latin typeface="Verdana"/>
                <a:ea typeface="Verdana"/>
                <a:cs typeface="Verdana"/>
              </a:rPr>
              <a:t>Ground breakage creates new lakes also known as “sag ponds”. They increase groundwater flow from springs and displacing stream channels.(</a:t>
            </a:r>
            <a:r>
              <a:rPr lang="en-US" dirty="0" err="1">
                <a:latin typeface="Verdana"/>
                <a:ea typeface="Verdana"/>
                <a:cs typeface="Verdana"/>
              </a:rPr>
              <a:t>hydrosphere,geosphere</a:t>
            </a:r>
            <a:r>
              <a:rPr lang="en-US" dirty="0">
                <a:latin typeface="Verdana"/>
                <a:ea typeface="Verdana"/>
                <a:cs typeface="Verdana"/>
              </a:rPr>
              <a:t>)</a:t>
            </a:r>
            <a:endParaRPr lang="en-US" dirty="0">
              <a:ea typeface="+mn-lt"/>
              <a:cs typeface="+mn-lt"/>
            </a:endParaRPr>
          </a:p>
          <a:p>
            <a:endParaRPr lang="en-US" dirty="0">
              <a:latin typeface="Verdana"/>
              <a:ea typeface="Verdana"/>
              <a:cs typeface="Verdana"/>
            </a:endParaRPr>
          </a:p>
          <a:p>
            <a:br>
              <a:rPr lang="en-US" dirty="0"/>
            </a:br>
            <a:endParaRPr lang="en-US" dirty="0"/>
          </a:p>
          <a:p>
            <a:pPr algn="l"/>
            <a:endParaRPr lang="en-US" dirty="0"/>
          </a:p>
        </p:txBody>
      </p:sp>
      <p:pic>
        <p:nvPicPr>
          <p:cNvPr id="3" name="Picture 3" descr="A picture containing text&#10;&#10;Description generated with very high confidence">
            <a:extLst>
              <a:ext uri="{FF2B5EF4-FFF2-40B4-BE49-F238E27FC236}">
                <a16:creationId xmlns:a16="http://schemas.microsoft.com/office/drawing/2014/main" id="{487B45FB-CAD5-4143-B465-218C2C7D7085}"/>
              </a:ext>
            </a:extLst>
          </p:cNvPr>
          <p:cNvPicPr>
            <a:picLocks noChangeAspect="1"/>
          </p:cNvPicPr>
          <p:nvPr/>
        </p:nvPicPr>
        <p:blipFill>
          <a:blip r:embed="rId2"/>
          <a:stretch>
            <a:fillRect/>
          </a:stretch>
        </p:blipFill>
        <p:spPr>
          <a:xfrm>
            <a:off x="1493360" y="1158456"/>
            <a:ext cx="4130075" cy="4181654"/>
          </a:xfrm>
          <a:prstGeom prst="rect">
            <a:avLst/>
          </a:prstGeom>
        </p:spPr>
      </p:pic>
    </p:spTree>
    <p:extLst>
      <p:ext uri="{BB962C8B-B14F-4D97-AF65-F5344CB8AC3E}">
        <p14:creationId xmlns:p14="http://schemas.microsoft.com/office/powerpoint/2010/main" val="416963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DEF5F-DB46-44E5-87AA-737A5CB7C424}"/>
              </a:ext>
            </a:extLst>
          </p:cNvPr>
          <p:cNvSpPr txBox="1"/>
          <p:nvPr/>
        </p:nvSpPr>
        <p:spPr>
          <a:xfrm>
            <a:off x="4091796" y="1475117"/>
            <a:ext cx="8105954"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latin typeface="Verdana"/>
                <a:ea typeface="Verdana"/>
                <a:cs typeface="Verdana"/>
              </a:rPr>
              <a:t>Biosphere</a:t>
            </a:r>
            <a:endParaRPr lang="en-US" i="1" dirty="0"/>
          </a:p>
          <a:p>
            <a:r>
              <a:rPr lang="en-US" dirty="0">
                <a:latin typeface="Verdana"/>
                <a:ea typeface="Verdana"/>
                <a:cs typeface="Verdana"/>
              </a:rPr>
              <a:t>The intense shaking of the earth’s surface causes damage or loss of human and animal life. Earthquakes themselves do not kill or harm life, it’s when structures or certain flora collapse.(</a:t>
            </a:r>
            <a:r>
              <a:rPr lang="en-US" dirty="0" err="1">
                <a:latin typeface="Verdana"/>
                <a:ea typeface="Verdana"/>
                <a:cs typeface="Verdana"/>
              </a:rPr>
              <a:t>biosphere,geosphere</a:t>
            </a:r>
            <a:r>
              <a:rPr lang="en-US" dirty="0">
                <a:latin typeface="Verdana"/>
                <a:ea typeface="Verdana"/>
                <a:cs typeface="Verdana"/>
              </a:rPr>
              <a:t>)</a:t>
            </a:r>
            <a:endParaRPr lang="en-US" dirty="0"/>
          </a:p>
          <a:p>
            <a:r>
              <a:rPr lang="en-US" dirty="0">
                <a:latin typeface="Verdana"/>
                <a:ea typeface="Verdana"/>
                <a:cs typeface="Verdana"/>
              </a:rPr>
              <a:t>The creation of new springs and lakes created by ground breakage alters the surrounding environment. There is potential for flooding, changes in the food chain and can cause changes in animal </a:t>
            </a:r>
            <a:r>
              <a:rPr lang="en-US" dirty="0" err="1">
                <a:latin typeface="Verdana"/>
                <a:ea typeface="Verdana"/>
                <a:cs typeface="Verdana"/>
              </a:rPr>
              <a:t>behaviour</a:t>
            </a:r>
            <a:r>
              <a:rPr lang="en-US" dirty="0">
                <a:latin typeface="Verdana"/>
                <a:ea typeface="Verdana"/>
                <a:cs typeface="Verdana"/>
              </a:rPr>
              <a:t> in the area affected. In the long run, this can lead to new species being formed or the extinction of modern species.(</a:t>
            </a:r>
            <a:r>
              <a:rPr lang="en-US" dirty="0" err="1">
                <a:latin typeface="Verdana"/>
                <a:ea typeface="Verdana"/>
                <a:cs typeface="Verdana"/>
              </a:rPr>
              <a:t>hydrosphere,biospere</a:t>
            </a:r>
            <a:r>
              <a:rPr lang="en-US" dirty="0">
                <a:latin typeface="Verdana"/>
                <a:ea typeface="Verdana"/>
                <a:cs typeface="Verdana"/>
              </a:rPr>
              <a:t>)</a:t>
            </a:r>
            <a:endParaRPr lang="en-US" dirty="0"/>
          </a:p>
          <a:p>
            <a:r>
              <a:rPr lang="en-US" dirty="0">
                <a:latin typeface="Verdana"/>
                <a:ea typeface="Verdana"/>
                <a:cs typeface="Verdana"/>
              </a:rPr>
              <a:t>Landslides release pathogenic microbes into the atmosphere impacting on human and animal health. This can have a devastating effect, such as becoming an epidemic or wiping out a species. Both situations lead to further alteration in the biosphere. (</a:t>
            </a:r>
            <a:r>
              <a:rPr lang="en-US" dirty="0" err="1">
                <a:latin typeface="Verdana"/>
                <a:ea typeface="Verdana"/>
                <a:cs typeface="Verdana"/>
              </a:rPr>
              <a:t>atmosphere,biosphere</a:t>
            </a:r>
            <a:r>
              <a:rPr lang="en-US" dirty="0">
                <a:latin typeface="Verdana"/>
                <a:ea typeface="Verdana"/>
                <a:cs typeface="Verdana"/>
              </a:rPr>
              <a:t>)</a:t>
            </a:r>
            <a:endParaRPr lang="en-US" dirty="0"/>
          </a:p>
          <a:p>
            <a:br>
              <a:rPr lang="en-US" dirty="0"/>
            </a:br>
            <a:endParaRPr lang="en-US" dirty="0"/>
          </a:p>
          <a:p>
            <a:pPr algn="l"/>
            <a:endParaRPr lang="en-US" dirty="0"/>
          </a:p>
        </p:txBody>
      </p:sp>
      <p:pic>
        <p:nvPicPr>
          <p:cNvPr id="3" name="Picture 3" descr="A tree in a forest&#10;&#10;Description generated with high confidence">
            <a:extLst>
              <a:ext uri="{FF2B5EF4-FFF2-40B4-BE49-F238E27FC236}">
                <a16:creationId xmlns:a16="http://schemas.microsoft.com/office/drawing/2014/main" id="{C1FC8CF7-D2D9-4038-B464-82C53B786884}"/>
              </a:ext>
            </a:extLst>
          </p:cNvPr>
          <p:cNvPicPr>
            <a:picLocks noChangeAspect="1"/>
          </p:cNvPicPr>
          <p:nvPr/>
        </p:nvPicPr>
        <p:blipFill>
          <a:blip r:embed="rId2"/>
          <a:stretch>
            <a:fillRect/>
          </a:stretch>
        </p:blipFill>
        <p:spPr>
          <a:xfrm>
            <a:off x="1335297" y="2289415"/>
            <a:ext cx="2476500" cy="2408566"/>
          </a:xfrm>
          <a:prstGeom prst="rect">
            <a:avLst/>
          </a:prstGeom>
        </p:spPr>
      </p:pic>
    </p:spTree>
    <p:extLst>
      <p:ext uri="{BB962C8B-B14F-4D97-AF65-F5344CB8AC3E}">
        <p14:creationId xmlns:p14="http://schemas.microsoft.com/office/powerpoint/2010/main" val="119243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drawing&#10;&#10;Description generated with very high confidence">
            <a:extLst>
              <a:ext uri="{FF2B5EF4-FFF2-40B4-BE49-F238E27FC236}">
                <a16:creationId xmlns:a16="http://schemas.microsoft.com/office/drawing/2014/main" id="{1FD3FB7A-44AE-41F5-913B-246C2B540DA8}"/>
              </a:ext>
            </a:extLst>
          </p:cNvPr>
          <p:cNvPicPr>
            <a:picLocks noChangeAspect="1"/>
          </p:cNvPicPr>
          <p:nvPr/>
        </p:nvPicPr>
        <p:blipFill>
          <a:blip r:embed="rId2"/>
          <a:stretch>
            <a:fillRect/>
          </a:stretch>
        </p:blipFill>
        <p:spPr>
          <a:xfrm>
            <a:off x="8059949" y="3943265"/>
            <a:ext cx="3936520" cy="2120110"/>
          </a:xfrm>
          <a:prstGeom prst="rect">
            <a:avLst/>
          </a:prstGeom>
        </p:spPr>
      </p:pic>
      <p:pic>
        <p:nvPicPr>
          <p:cNvPr id="4" name="Picture 4" descr="A sign on a city street&#10;&#10;Description generated with very high confidence">
            <a:extLst>
              <a:ext uri="{FF2B5EF4-FFF2-40B4-BE49-F238E27FC236}">
                <a16:creationId xmlns:a16="http://schemas.microsoft.com/office/drawing/2014/main" id="{74F5431F-6321-40EC-AD26-72C243073881}"/>
              </a:ext>
            </a:extLst>
          </p:cNvPr>
          <p:cNvPicPr>
            <a:picLocks noChangeAspect="1"/>
          </p:cNvPicPr>
          <p:nvPr/>
        </p:nvPicPr>
        <p:blipFill>
          <a:blip r:embed="rId3"/>
          <a:stretch>
            <a:fillRect/>
          </a:stretch>
        </p:blipFill>
        <p:spPr>
          <a:xfrm>
            <a:off x="2654061" y="579955"/>
            <a:ext cx="3735236" cy="2118127"/>
          </a:xfrm>
          <a:prstGeom prst="rect">
            <a:avLst/>
          </a:prstGeom>
        </p:spPr>
      </p:pic>
      <p:sp>
        <p:nvSpPr>
          <p:cNvPr id="6" name="TextBox 5">
            <a:extLst>
              <a:ext uri="{FF2B5EF4-FFF2-40B4-BE49-F238E27FC236}">
                <a16:creationId xmlns:a16="http://schemas.microsoft.com/office/drawing/2014/main" id="{E9DAE99E-9CA7-42C9-8922-8BB19A8AA2B2}"/>
              </a:ext>
            </a:extLst>
          </p:cNvPr>
          <p:cNvSpPr txBox="1"/>
          <p:nvPr/>
        </p:nvSpPr>
        <p:spPr>
          <a:xfrm>
            <a:off x="1935192" y="2711571"/>
            <a:ext cx="244127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There are precursors to earthquakes, such as crustal deformation and abnormal groundwater activities. But this may not be caused by the earthquake. Therefore, we must first identify the causes of these changes and then consider whether they are related to earthquakes.</a:t>
            </a:r>
            <a:endParaRPr lang="en-US" dirty="0"/>
          </a:p>
        </p:txBody>
      </p:sp>
      <p:sp>
        <p:nvSpPr>
          <p:cNvPr id="7" name="TextBox 6">
            <a:extLst>
              <a:ext uri="{FF2B5EF4-FFF2-40B4-BE49-F238E27FC236}">
                <a16:creationId xmlns:a16="http://schemas.microsoft.com/office/drawing/2014/main" id="{21000471-A359-4475-A1BF-84E230E72368}"/>
              </a:ext>
            </a:extLst>
          </p:cNvPr>
          <p:cNvSpPr txBox="1"/>
          <p:nvPr/>
        </p:nvSpPr>
        <p:spPr>
          <a:xfrm>
            <a:off x="8576634" y="1057276"/>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During an earthquake, the earth's crust will vibrate violently, and the buildings on the ground will also vibrate with it, causing houses to collapse, etc. An earthquake in the sea will cause a tsunami.</a:t>
            </a:r>
            <a:endParaRPr lang="en-US" dirty="0"/>
          </a:p>
        </p:txBody>
      </p:sp>
      <p:sp>
        <p:nvSpPr>
          <p:cNvPr id="8" name="TextBox 7">
            <a:extLst>
              <a:ext uri="{FF2B5EF4-FFF2-40B4-BE49-F238E27FC236}">
                <a16:creationId xmlns:a16="http://schemas.microsoft.com/office/drawing/2014/main" id="{AFA0B069-9A97-4FF6-BDAD-C5487582F90C}"/>
              </a:ext>
            </a:extLst>
          </p:cNvPr>
          <p:cNvSpPr txBox="1"/>
          <p:nvPr/>
        </p:nvSpPr>
        <p:spPr>
          <a:xfrm>
            <a:off x="4837621" y="2709772"/>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After the earthquake, the house collapsed and the earth's crust stopped vibrating, but there may also be aftershocks, after that everything will quiet down</a:t>
            </a:r>
          </a:p>
        </p:txBody>
      </p:sp>
    </p:spTree>
    <p:extLst>
      <p:ext uri="{BB962C8B-B14F-4D97-AF65-F5344CB8AC3E}">
        <p14:creationId xmlns:p14="http://schemas.microsoft.com/office/powerpoint/2010/main" val="287929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9"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1"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2"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extBox 1">
            <a:extLst>
              <a:ext uri="{FF2B5EF4-FFF2-40B4-BE49-F238E27FC236}">
                <a16:creationId xmlns:a16="http://schemas.microsoft.com/office/drawing/2014/main" id="{B62A5EE3-C3E7-450D-98EC-8B7C424FF3AD}"/>
              </a:ext>
            </a:extLst>
          </p:cNvPr>
          <p:cNvSpPr txBox="1"/>
          <p:nvPr/>
        </p:nvSpPr>
        <p:spPr>
          <a:xfrm>
            <a:off x="5448299" y="1380068"/>
            <a:ext cx="6054723" cy="261619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defTabSz="457200">
              <a:spcBef>
                <a:spcPct val="0"/>
              </a:spcBef>
              <a:spcAft>
                <a:spcPts val="600"/>
              </a:spcAft>
            </a:pPr>
            <a:r>
              <a:rPr lang="en-US" sz="6000">
                <a:ln w="3175" cmpd="sng">
                  <a:noFill/>
                </a:ln>
                <a:latin typeface="+mj-lt"/>
                <a:ea typeface="+mj-ea"/>
                <a:cs typeface="+mj-cs"/>
              </a:rPr>
              <a:t>Thank you for listening</a:t>
            </a:r>
          </a:p>
        </p:txBody>
      </p:sp>
      <p:pic>
        <p:nvPicPr>
          <p:cNvPr id="4" name="Picture 3">
            <a:extLst>
              <a:ext uri="{FF2B5EF4-FFF2-40B4-BE49-F238E27FC236}">
                <a16:creationId xmlns:a16="http://schemas.microsoft.com/office/drawing/2014/main" id="{A487310F-D6BC-4309-901E-8F738FA9FCB0}"/>
              </a:ext>
            </a:extLst>
          </p:cNvPr>
          <p:cNvPicPr>
            <a:picLocks noChangeAspect="1"/>
          </p:cNvPicPr>
          <p:nvPr/>
        </p:nvPicPr>
        <p:blipFill rotWithShape="1">
          <a:blip r:embed="rId3"/>
          <a:srcRect l="42302" t="9090" r="9566" b="8"/>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2127500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Parallax</vt:lpstr>
      <vt:lpstr>The  Japan Earthquake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440</cp:revision>
  <dcterms:created xsi:type="dcterms:W3CDTF">2020-01-13T21:15:50Z</dcterms:created>
  <dcterms:modified xsi:type="dcterms:W3CDTF">2020-01-20T18:18:18Z</dcterms:modified>
</cp:coreProperties>
</file>