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14F4-A3CD-4965-BA71-2793C65B1C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676246B-EB54-4A07-83D2-73643EF77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1B91D34-E250-4545-ADC0-3BEB5D7CDF60}"/>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21F89C55-7469-4F97-9C4C-48A15BAB7F1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89BF197-54E5-4E15-A156-D9980FAB9956}"/>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183944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823D-9C2F-46E7-8062-CC61FF35F35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2C4E64-9E42-4277-919D-C888EBA830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216120-BDE3-4648-9207-56FCC2CAD0A0}"/>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724937AF-E93F-47A0-984A-F478B7B1ECB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9BFF11F-5489-4DEC-96E6-6C790B1D4183}"/>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260892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08E740-3EF3-420A-A267-3D052206AA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3B0AF70-AF65-4CF7-A292-264D526BB0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BCF0325-5CE8-4B90-8EDF-1A4ACEEC9C41}"/>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C07A554C-142A-487D-B862-3051D314D8F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6624D5-6644-4F02-9E99-B66322B7A20B}"/>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405417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3C33-D494-4869-954D-902A35C358D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BEEDC8B-3F99-40A5-B4F6-D45C4D4F1D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887F4D-38FD-48D6-9BB7-7A96FB0593ED}"/>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42508578-7166-49F8-9D97-A4C0FD87FC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F3A2EBC-99ED-4B48-8932-EB8089012F7D}"/>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160101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AE2A-7DD3-483B-8A70-6AC5019419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2749795-E8BE-4DB2-B9CB-0DF78ED0B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0BCA7-4949-4ABF-A3B0-88EEE9746E87}"/>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36A395D6-5BF4-4D86-8676-77B8248DCC8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034FD21-87D1-4049-9C20-99772BCD6AAB}"/>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124502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30AD-5224-4D80-BD82-8CE0D2F2B1D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8C1166A-E344-4653-985F-06F90CEACE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C82D281-7888-4E6F-AE1A-805E834569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A2DBAA3-EC3A-424E-AA0C-4D0469594B70}"/>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6" name="Footer Placeholder 5">
            <a:extLst>
              <a:ext uri="{FF2B5EF4-FFF2-40B4-BE49-F238E27FC236}">
                <a16:creationId xmlns:a16="http://schemas.microsoft.com/office/drawing/2014/main" id="{8673F67E-7F96-4143-992F-1C00DDC0CA0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513C691-4DF0-4092-A7C4-671D90D7AE83}"/>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115412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79F9B-7CAB-4BB9-B2CC-520B0547E06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EB3E33-5AF4-4BB2-8974-0247947FA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26B41-7C44-4110-8003-639F478923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D1DAB12-D5B3-45BF-9958-C63BCA7D44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8EDAB-4CC6-4815-B8AA-66DBB67504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1213126-4779-4CDA-AA83-C79E61A26986}"/>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8" name="Footer Placeholder 7">
            <a:extLst>
              <a:ext uri="{FF2B5EF4-FFF2-40B4-BE49-F238E27FC236}">
                <a16:creationId xmlns:a16="http://schemas.microsoft.com/office/drawing/2014/main" id="{F65FCC74-0C28-44BB-9BB4-E2F6FBB70A5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8A1EBBE-6B7B-4D78-AC00-902BC54237A8}"/>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403567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B7543-AE6A-4876-A98C-CF7AB491FB9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7DEDA06-CE34-4AF9-8521-8A85E4F920AF}"/>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4" name="Footer Placeholder 3">
            <a:extLst>
              <a:ext uri="{FF2B5EF4-FFF2-40B4-BE49-F238E27FC236}">
                <a16:creationId xmlns:a16="http://schemas.microsoft.com/office/drawing/2014/main" id="{AFEA24F1-579A-4933-87AC-0131E35795A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7C66B9-0B61-4B77-BAB2-A54D26E90189}"/>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619706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85D7AD-5C99-4A2B-BCD0-6053CBB16E4E}"/>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3" name="Footer Placeholder 2">
            <a:extLst>
              <a:ext uri="{FF2B5EF4-FFF2-40B4-BE49-F238E27FC236}">
                <a16:creationId xmlns:a16="http://schemas.microsoft.com/office/drawing/2014/main" id="{3D045502-D119-4ABC-9ED3-4B7F95EEE4C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EC0AE52-1E1A-4376-8CC7-065D593ED28A}"/>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180840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57EFB-5D66-482F-85DD-385E924CD0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3336729-5CF4-4535-BAE1-3A121A6E3E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0A0EF9B-68BC-4007-8347-A9421DCB4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3ED06-9551-40A7-BA03-6F7DA99CA09D}"/>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6" name="Footer Placeholder 5">
            <a:extLst>
              <a:ext uri="{FF2B5EF4-FFF2-40B4-BE49-F238E27FC236}">
                <a16:creationId xmlns:a16="http://schemas.microsoft.com/office/drawing/2014/main" id="{1845022A-0298-485E-A37A-826619C8BA4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0295F51-0B8C-46F7-93FF-F1295BF5276D}"/>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357645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0ABC-67F0-489D-8056-5342FE1EE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2CA2C61-68F8-43E6-9A5D-AC3A531713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02FBA4E-D69A-4967-B114-09AA38C2B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57BA1-31EF-4131-BA0D-2CCE6FBE67F9}"/>
              </a:ext>
            </a:extLst>
          </p:cNvPr>
          <p:cNvSpPr>
            <a:spLocks noGrp="1"/>
          </p:cNvSpPr>
          <p:nvPr>
            <p:ph type="dt" sz="half" idx="10"/>
          </p:nvPr>
        </p:nvSpPr>
        <p:spPr/>
        <p:txBody>
          <a:bodyPr/>
          <a:lstStyle/>
          <a:p>
            <a:fld id="{759B0690-6ED2-449A-9E76-6AA6AF7E9F11}" type="datetimeFigureOut">
              <a:rPr lang="en-CA" smtClean="0"/>
              <a:t>2020-02-27</a:t>
            </a:fld>
            <a:endParaRPr lang="en-CA"/>
          </a:p>
        </p:txBody>
      </p:sp>
      <p:sp>
        <p:nvSpPr>
          <p:cNvPr id="6" name="Footer Placeholder 5">
            <a:extLst>
              <a:ext uri="{FF2B5EF4-FFF2-40B4-BE49-F238E27FC236}">
                <a16:creationId xmlns:a16="http://schemas.microsoft.com/office/drawing/2014/main" id="{5C5FF734-C4BB-45C9-AC98-6B71487464A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0994AF1-3649-42F6-ACF4-5BA14137F051}"/>
              </a:ext>
            </a:extLst>
          </p:cNvPr>
          <p:cNvSpPr>
            <a:spLocks noGrp="1"/>
          </p:cNvSpPr>
          <p:nvPr>
            <p:ph type="sldNum" sz="quarter" idx="12"/>
          </p:nvPr>
        </p:nvSpPr>
        <p:spPr/>
        <p:txBody>
          <a:bodyPr/>
          <a:lstStyle/>
          <a:p>
            <a:fld id="{58221238-3C4F-40CE-AB0A-AD34F4C56EC7}" type="slidenum">
              <a:rPr lang="en-CA" smtClean="0"/>
              <a:t>‹#›</a:t>
            </a:fld>
            <a:endParaRPr lang="en-CA"/>
          </a:p>
        </p:txBody>
      </p:sp>
    </p:spTree>
    <p:extLst>
      <p:ext uri="{BB962C8B-B14F-4D97-AF65-F5344CB8AC3E}">
        <p14:creationId xmlns:p14="http://schemas.microsoft.com/office/powerpoint/2010/main" val="420129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EEF067-645A-4F74-8538-D8C03D6C8D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BF03F4B-0980-413F-9780-571686CDD8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83BE85-BF51-4DCF-87B0-AD54C4558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B0690-6ED2-449A-9E76-6AA6AF7E9F11}" type="datetimeFigureOut">
              <a:rPr lang="en-CA" smtClean="0"/>
              <a:t>2020-02-27</a:t>
            </a:fld>
            <a:endParaRPr lang="en-CA"/>
          </a:p>
        </p:txBody>
      </p:sp>
      <p:sp>
        <p:nvSpPr>
          <p:cNvPr id="5" name="Footer Placeholder 4">
            <a:extLst>
              <a:ext uri="{FF2B5EF4-FFF2-40B4-BE49-F238E27FC236}">
                <a16:creationId xmlns:a16="http://schemas.microsoft.com/office/drawing/2014/main" id="{ECF70B07-7C20-423B-A861-75AE83421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D030859-7CCE-4FF1-AADC-86B3E5D33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21238-3C4F-40CE-AB0A-AD34F4C56EC7}" type="slidenum">
              <a:rPr lang="en-CA" smtClean="0"/>
              <a:t>‹#›</a:t>
            </a:fld>
            <a:endParaRPr lang="en-CA"/>
          </a:p>
        </p:txBody>
      </p:sp>
    </p:spTree>
    <p:extLst>
      <p:ext uri="{BB962C8B-B14F-4D97-AF65-F5344CB8AC3E}">
        <p14:creationId xmlns:p14="http://schemas.microsoft.com/office/powerpoint/2010/main" val="3628331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orbes.com/sites/theyec/2012/03/21/how-social-communities-are-changing-online-interaction/"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courses.lumenlearning.com/boundless-sociology/chapter/understanding-social-interaction/" TargetMode="External"/><Relationship Id="rId5" Type="http://schemas.openxmlformats.org/officeDocument/2006/relationships/hyperlink" Target="https://www.forbes.com/sites/nicolemartin1/2018/11/30/how-social-media-has-changed-how-we-consume-news/" TargetMode="External"/><Relationship Id="rId4" Type="http://schemas.openxmlformats.org/officeDocument/2006/relationships/hyperlink" Target="https://www.loebigink.com/how-does-social-media-effect-you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14430-B794-43BF-90CC-C36784854E4A}"/>
              </a:ext>
            </a:extLst>
          </p:cNvPr>
          <p:cNvSpPr>
            <a:spLocks noGrp="1"/>
          </p:cNvSpPr>
          <p:nvPr>
            <p:ph type="ctrTitle"/>
          </p:nvPr>
        </p:nvSpPr>
        <p:spPr/>
        <p:txBody>
          <a:bodyPr/>
          <a:lstStyle/>
          <a:p>
            <a:r>
              <a:rPr lang="en-US" dirty="0"/>
              <a:t>Social Media and Me</a:t>
            </a:r>
            <a:endParaRPr lang="en-CA" dirty="0"/>
          </a:p>
        </p:txBody>
      </p:sp>
      <p:sp>
        <p:nvSpPr>
          <p:cNvPr id="3" name="Subtitle 2">
            <a:extLst>
              <a:ext uri="{FF2B5EF4-FFF2-40B4-BE49-F238E27FC236}">
                <a16:creationId xmlns:a16="http://schemas.microsoft.com/office/drawing/2014/main" id="{FEA91238-D420-4E41-8514-5F4B26CA59FD}"/>
              </a:ext>
            </a:extLst>
          </p:cNvPr>
          <p:cNvSpPr>
            <a:spLocks noGrp="1"/>
          </p:cNvSpPr>
          <p:nvPr>
            <p:ph type="subTitle" idx="1"/>
          </p:nvPr>
        </p:nvSpPr>
        <p:spPr/>
        <p:txBody>
          <a:bodyPr/>
          <a:lstStyle/>
          <a:p>
            <a:r>
              <a:rPr lang="en-US" dirty="0"/>
              <a:t>By Logan Harrington</a:t>
            </a:r>
            <a:endParaRPr lang="en-CA" dirty="0"/>
          </a:p>
        </p:txBody>
      </p:sp>
    </p:spTree>
    <p:extLst>
      <p:ext uri="{BB962C8B-B14F-4D97-AF65-F5344CB8AC3E}">
        <p14:creationId xmlns:p14="http://schemas.microsoft.com/office/powerpoint/2010/main" val="138494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4178D86-871F-4CB6-8087-2519EF377302}"/>
              </a:ext>
            </a:extLst>
          </p:cNvPr>
          <p:cNvSpPr>
            <a:spLocks noGrp="1"/>
          </p:cNvSpPr>
          <p:nvPr>
            <p:ph type="title"/>
          </p:nvPr>
        </p:nvSpPr>
        <p:spPr>
          <a:xfrm>
            <a:off x="640079" y="2053641"/>
            <a:ext cx="3669161" cy="2760098"/>
          </a:xfrm>
        </p:spPr>
        <p:txBody>
          <a:bodyPr>
            <a:normAutofit fontScale="90000"/>
          </a:bodyPr>
          <a:lstStyle/>
          <a:p>
            <a:r>
              <a:rPr lang="en-US" b="1" dirty="0"/>
              <a:t>How have social media platforms changed the way we consume and understand information?</a:t>
            </a:r>
            <a:r>
              <a:rPr lang="en-US" dirty="0"/>
              <a:t> </a:t>
            </a:r>
            <a:br>
              <a:rPr lang="en-US" dirty="0"/>
            </a:br>
            <a:endParaRPr lang="en-CA" dirty="0">
              <a:solidFill>
                <a:srgbClr val="FFFFFF"/>
              </a:solidFill>
            </a:endParaRPr>
          </a:p>
        </p:txBody>
      </p:sp>
      <p:sp>
        <p:nvSpPr>
          <p:cNvPr id="3" name="Content Placeholder 2">
            <a:extLst>
              <a:ext uri="{FF2B5EF4-FFF2-40B4-BE49-F238E27FC236}">
                <a16:creationId xmlns:a16="http://schemas.microsoft.com/office/drawing/2014/main" id="{757F0324-2BFF-4F35-807C-D0F16E87CDD3}"/>
              </a:ext>
            </a:extLst>
          </p:cNvPr>
          <p:cNvSpPr>
            <a:spLocks noGrp="1"/>
          </p:cNvSpPr>
          <p:nvPr>
            <p:ph idx="1"/>
          </p:nvPr>
        </p:nvSpPr>
        <p:spPr>
          <a:xfrm>
            <a:off x="6090574" y="801866"/>
            <a:ext cx="5306084" cy="5230634"/>
          </a:xfrm>
        </p:spPr>
        <p:txBody>
          <a:bodyPr anchor="ctr">
            <a:normAutofit fontScale="92500" lnSpcReduction="10000"/>
          </a:bodyPr>
          <a:lstStyle/>
          <a:p>
            <a:r>
              <a:rPr lang="en-US" dirty="0"/>
              <a:t>Social media has changed the way we see the world. 50% of people that use the internet stated in a survey that they learn about the latest news on social media before that news is even presented on any news channel or article. The reason that can be bad is that your online friends and strangers have complete control over what you and other people see on the internet. There can also be fake news that people can post on the internet to try and gain popularity and that competes with all the real news. </a:t>
            </a:r>
          </a:p>
          <a:p>
            <a:endParaRPr lang="en-CA" sz="2400" dirty="0">
              <a:solidFill>
                <a:srgbClr val="000000"/>
              </a:solidFill>
            </a:endParaRPr>
          </a:p>
        </p:txBody>
      </p:sp>
    </p:spTree>
    <p:extLst>
      <p:ext uri="{BB962C8B-B14F-4D97-AF65-F5344CB8AC3E}">
        <p14:creationId xmlns:p14="http://schemas.microsoft.com/office/powerpoint/2010/main" val="377787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2E0EC0-688A-44C5-96ED-17DE1DE71F1D}"/>
              </a:ext>
            </a:extLst>
          </p:cNvPr>
          <p:cNvSpPr>
            <a:spLocks noGrp="1"/>
          </p:cNvSpPr>
          <p:nvPr>
            <p:ph type="title"/>
          </p:nvPr>
        </p:nvSpPr>
        <p:spPr>
          <a:xfrm>
            <a:off x="640079" y="2053641"/>
            <a:ext cx="3669161" cy="2760098"/>
          </a:xfrm>
        </p:spPr>
        <p:txBody>
          <a:bodyPr>
            <a:normAutofit fontScale="90000"/>
          </a:bodyPr>
          <a:lstStyle/>
          <a:p>
            <a:r>
              <a:rPr lang="en-US" b="1" dirty="0"/>
              <a:t>What value do you get from online social interactions?</a:t>
            </a:r>
            <a:r>
              <a:rPr lang="en-US" dirty="0"/>
              <a:t> </a:t>
            </a:r>
            <a:br>
              <a:rPr lang="en-US" dirty="0"/>
            </a:br>
            <a:endParaRPr lang="en-CA" dirty="0">
              <a:solidFill>
                <a:srgbClr val="FFFFFF"/>
              </a:solidFill>
            </a:endParaRPr>
          </a:p>
        </p:txBody>
      </p:sp>
      <p:sp>
        <p:nvSpPr>
          <p:cNvPr id="3" name="Content Placeholder 2">
            <a:extLst>
              <a:ext uri="{FF2B5EF4-FFF2-40B4-BE49-F238E27FC236}">
                <a16:creationId xmlns:a16="http://schemas.microsoft.com/office/drawing/2014/main" id="{92846A64-3C3A-4589-B185-14BEF1463DF8}"/>
              </a:ext>
            </a:extLst>
          </p:cNvPr>
          <p:cNvSpPr>
            <a:spLocks noGrp="1"/>
          </p:cNvSpPr>
          <p:nvPr>
            <p:ph idx="1"/>
          </p:nvPr>
        </p:nvSpPr>
        <p:spPr>
          <a:xfrm>
            <a:off x="6090574" y="801866"/>
            <a:ext cx="5306084" cy="5230634"/>
          </a:xfrm>
        </p:spPr>
        <p:txBody>
          <a:bodyPr anchor="ctr">
            <a:normAutofit/>
          </a:bodyPr>
          <a:lstStyle/>
          <a:p>
            <a:r>
              <a:rPr lang="en-US" dirty="0"/>
              <a:t>You can get a lot of values from social interactions. People can go onto the internet to learn about their hobbies or ask other people for help with work. For example, you could go onto reddit to ask people how to make citations. You can also ask people stuff along the lines of what video games or books are fun. </a:t>
            </a:r>
          </a:p>
          <a:p>
            <a:endParaRPr lang="en-CA" sz="2400" dirty="0">
              <a:solidFill>
                <a:srgbClr val="000000"/>
              </a:solidFill>
            </a:endParaRPr>
          </a:p>
        </p:txBody>
      </p:sp>
    </p:spTree>
    <p:extLst>
      <p:ext uri="{BB962C8B-B14F-4D97-AF65-F5344CB8AC3E}">
        <p14:creationId xmlns:p14="http://schemas.microsoft.com/office/powerpoint/2010/main" val="405293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2B57CAE-617D-4C90-8F75-871EFF24E6EF}"/>
              </a:ext>
            </a:extLst>
          </p:cNvPr>
          <p:cNvSpPr>
            <a:spLocks noGrp="1"/>
          </p:cNvSpPr>
          <p:nvPr>
            <p:ph type="title"/>
          </p:nvPr>
        </p:nvSpPr>
        <p:spPr>
          <a:xfrm>
            <a:off x="640079" y="2053641"/>
            <a:ext cx="3669161" cy="2760098"/>
          </a:xfrm>
        </p:spPr>
        <p:txBody>
          <a:bodyPr>
            <a:normAutofit/>
          </a:bodyPr>
          <a:lstStyle/>
          <a:p>
            <a:r>
              <a:rPr lang="en-US" sz="3400" b="1">
                <a:solidFill>
                  <a:srgbClr val="FFFFFF"/>
                </a:solidFill>
              </a:rPr>
              <a:t>How is social media and social capital helping to form youth culture?</a:t>
            </a:r>
            <a:r>
              <a:rPr lang="en-US" sz="3400">
                <a:solidFill>
                  <a:srgbClr val="FFFFFF"/>
                </a:solidFill>
              </a:rPr>
              <a:t> </a:t>
            </a:r>
            <a:br>
              <a:rPr lang="en-US" sz="3400">
                <a:solidFill>
                  <a:srgbClr val="FFFFFF"/>
                </a:solidFill>
              </a:rPr>
            </a:br>
            <a:endParaRPr lang="en-CA" sz="3400">
              <a:solidFill>
                <a:srgbClr val="FFFFFF"/>
              </a:solidFill>
            </a:endParaRPr>
          </a:p>
        </p:txBody>
      </p:sp>
      <p:sp>
        <p:nvSpPr>
          <p:cNvPr id="3" name="Content Placeholder 2">
            <a:extLst>
              <a:ext uri="{FF2B5EF4-FFF2-40B4-BE49-F238E27FC236}">
                <a16:creationId xmlns:a16="http://schemas.microsoft.com/office/drawing/2014/main" id="{D65015AE-2AC4-41C1-BEED-3B9BAB5C1A31}"/>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Social media is helping to form youth by allowing people to connect with each other even when they are not around them. If, for example, you are in Asia and your friend is in Canada, you would still be able to connect with each other. Social media can also keep a person up to date with what is happening in the world, rather than in just your small area like your town. If it wasn’t for social media and the internet, I wouldn’t have known about stuff like; Australia’s fires, the Coronavirus, Kobe Bryant’s death, etc., etc. </a:t>
            </a:r>
          </a:p>
          <a:p>
            <a:endParaRPr lang="en-CA" sz="2400">
              <a:solidFill>
                <a:srgbClr val="000000"/>
              </a:solidFill>
            </a:endParaRPr>
          </a:p>
        </p:txBody>
      </p:sp>
    </p:spTree>
    <p:extLst>
      <p:ext uri="{BB962C8B-B14F-4D97-AF65-F5344CB8AC3E}">
        <p14:creationId xmlns:p14="http://schemas.microsoft.com/office/powerpoint/2010/main" val="121374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C1AC18-A15F-42B4-9067-550B27C2B780}"/>
              </a:ext>
            </a:extLst>
          </p:cNvPr>
          <p:cNvSpPr>
            <a:spLocks noGrp="1"/>
          </p:cNvSpPr>
          <p:nvPr>
            <p:ph type="title"/>
          </p:nvPr>
        </p:nvSpPr>
        <p:spPr>
          <a:xfrm>
            <a:off x="640079" y="2053641"/>
            <a:ext cx="3669161" cy="2760098"/>
          </a:xfrm>
        </p:spPr>
        <p:txBody>
          <a:bodyPr>
            <a:normAutofit fontScale="90000"/>
          </a:bodyPr>
          <a:lstStyle/>
          <a:p>
            <a:r>
              <a:rPr lang="en-US" b="1" dirty="0"/>
              <a:t>Do you see any similarities between the world presented in this video and the world you live in?</a:t>
            </a:r>
            <a:r>
              <a:rPr lang="en-US" dirty="0"/>
              <a:t> </a:t>
            </a:r>
            <a:br>
              <a:rPr lang="en-US" dirty="0"/>
            </a:br>
            <a:endParaRPr lang="en-CA" dirty="0">
              <a:solidFill>
                <a:srgbClr val="FFFFFF"/>
              </a:solidFill>
            </a:endParaRPr>
          </a:p>
        </p:txBody>
      </p:sp>
      <p:sp>
        <p:nvSpPr>
          <p:cNvPr id="3" name="Content Placeholder 2">
            <a:extLst>
              <a:ext uri="{FF2B5EF4-FFF2-40B4-BE49-F238E27FC236}">
                <a16:creationId xmlns:a16="http://schemas.microsoft.com/office/drawing/2014/main" id="{A951A67E-401A-4AE1-8DE2-3BB0B0F28C83}"/>
              </a:ext>
            </a:extLst>
          </p:cNvPr>
          <p:cNvSpPr>
            <a:spLocks noGrp="1"/>
          </p:cNvSpPr>
          <p:nvPr>
            <p:ph idx="1"/>
          </p:nvPr>
        </p:nvSpPr>
        <p:spPr>
          <a:xfrm>
            <a:off x="6090574" y="801866"/>
            <a:ext cx="5306084" cy="5230634"/>
          </a:xfrm>
        </p:spPr>
        <p:txBody>
          <a:bodyPr anchor="ctr">
            <a:normAutofit lnSpcReduction="10000"/>
          </a:bodyPr>
          <a:lstStyle/>
          <a:p>
            <a:r>
              <a:rPr lang="en-US" dirty="0"/>
              <a:t>Yes, yes I do. The world presented in the video showed the world as just a bunch of people addicted to their phones and getting addicted to all the things on the internet. Whether that be likes shares or just the number of followers you have. People as young as grade 7 are having suicidal thoughts and that’s just 11-12 years old. I have personally saw all these examples and I do not think that these things are a good thing for youth as of right now. </a:t>
            </a:r>
          </a:p>
          <a:p>
            <a:endParaRPr lang="en-CA" sz="2400" dirty="0">
              <a:solidFill>
                <a:srgbClr val="000000"/>
              </a:solidFill>
            </a:endParaRPr>
          </a:p>
        </p:txBody>
      </p:sp>
    </p:spTree>
    <p:extLst>
      <p:ext uri="{BB962C8B-B14F-4D97-AF65-F5344CB8AC3E}">
        <p14:creationId xmlns:p14="http://schemas.microsoft.com/office/powerpoint/2010/main" val="139796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4CD553E-564C-40A4-B364-E3DE72A2622D}"/>
              </a:ext>
            </a:extLst>
          </p:cNvPr>
          <p:cNvSpPr>
            <a:spLocks noGrp="1"/>
          </p:cNvSpPr>
          <p:nvPr>
            <p:ph type="title"/>
          </p:nvPr>
        </p:nvSpPr>
        <p:spPr>
          <a:xfrm>
            <a:off x="640079" y="2053641"/>
            <a:ext cx="3669161" cy="2760098"/>
          </a:xfrm>
        </p:spPr>
        <p:txBody>
          <a:bodyPr>
            <a:normAutofit/>
          </a:bodyPr>
          <a:lstStyle/>
          <a:p>
            <a:r>
              <a:rPr lang="en-US" sz="2400" b="1">
                <a:solidFill>
                  <a:srgbClr val="FFFFFF"/>
                </a:solidFill>
              </a:rPr>
              <a:t>How does the main character gain and lose points? Why are these points important to her? What value might be derived from this type of social interaction?</a:t>
            </a:r>
            <a:r>
              <a:rPr lang="en-US" sz="2400">
                <a:solidFill>
                  <a:srgbClr val="FFFFFF"/>
                </a:solidFill>
              </a:rPr>
              <a:t> </a:t>
            </a:r>
            <a:br>
              <a:rPr lang="en-US" sz="2400">
                <a:solidFill>
                  <a:srgbClr val="FFFFFF"/>
                </a:solidFill>
              </a:rPr>
            </a:br>
            <a:endParaRPr lang="en-CA" sz="2400">
              <a:solidFill>
                <a:srgbClr val="FFFFFF"/>
              </a:solidFill>
            </a:endParaRPr>
          </a:p>
        </p:txBody>
      </p:sp>
      <p:sp>
        <p:nvSpPr>
          <p:cNvPr id="3" name="Content Placeholder 2">
            <a:extLst>
              <a:ext uri="{FF2B5EF4-FFF2-40B4-BE49-F238E27FC236}">
                <a16:creationId xmlns:a16="http://schemas.microsoft.com/office/drawing/2014/main" id="{AC37D86C-CD93-4AF3-883A-A1FDA170CAF0}"/>
              </a:ext>
            </a:extLst>
          </p:cNvPr>
          <p:cNvSpPr>
            <a:spLocks noGrp="1"/>
          </p:cNvSpPr>
          <p:nvPr>
            <p:ph idx="1"/>
          </p:nvPr>
        </p:nvSpPr>
        <p:spPr>
          <a:xfrm>
            <a:off x="6090574" y="801866"/>
            <a:ext cx="5306084" cy="5230634"/>
          </a:xfrm>
        </p:spPr>
        <p:txBody>
          <a:bodyPr anchor="ctr">
            <a:normAutofit lnSpcReduction="10000"/>
          </a:bodyPr>
          <a:lstStyle/>
          <a:p>
            <a:r>
              <a:rPr lang="en-US" dirty="0"/>
              <a:t>The main character gains points by being nice to other people around her. The points are important to her because it shows to other people that she is a nice, kind and caring person. If we lived in a time like this where we get points from other people based on how nice we are to them, people would be fake. Everyone would only be nice and do nice things to try and get points and they would all be fake and that is never good. </a:t>
            </a:r>
          </a:p>
          <a:p>
            <a:endParaRPr lang="en-CA" sz="2400" dirty="0">
              <a:solidFill>
                <a:srgbClr val="000000"/>
              </a:solidFill>
            </a:endParaRPr>
          </a:p>
        </p:txBody>
      </p:sp>
    </p:spTree>
    <p:extLst>
      <p:ext uri="{BB962C8B-B14F-4D97-AF65-F5344CB8AC3E}">
        <p14:creationId xmlns:p14="http://schemas.microsoft.com/office/powerpoint/2010/main" val="138598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79E2A8-0F42-4A38-B878-188F3CC41084}"/>
              </a:ext>
            </a:extLst>
          </p:cNvPr>
          <p:cNvSpPr>
            <a:spLocks noGrp="1"/>
          </p:cNvSpPr>
          <p:nvPr>
            <p:ph type="title"/>
          </p:nvPr>
        </p:nvSpPr>
        <p:spPr>
          <a:xfrm>
            <a:off x="640079" y="2053641"/>
            <a:ext cx="3669161" cy="2760098"/>
          </a:xfrm>
        </p:spPr>
        <p:txBody>
          <a:bodyPr>
            <a:normAutofit fontScale="90000"/>
          </a:bodyPr>
          <a:lstStyle/>
          <a:p>
            <a:r>
              <a:rPr lang="en-US" b="1" dirty="0"/>
              <a:t>How are social interactions changed in the world of these clips?</a:t>
            </a:r>
            <a:r>
              <a:rPr lang="en-US" dirty="0"/>
              <a:t> </a:t>
            </a:r>
            <a:br>
              <a:rPr lang="en-US" dirty="0"/>
            </a:br>
            <a:endParaRPr lang="en-CA" dirty="0">
              <a:solidFill>
                <a:srgbClr val="FFFFFF"/>
              </a:solidFill>
            </a:endParaRPr>
          </a:p>
        </p:txBody>
      </p:sp>
      <p:sp>
        <p:nvSpPr>
          <p:cNvPr id="3" name="Content Placeholder 2">
            <a:extLst>
              <a:ext uri="{FF2B5EF4-FFF2-40B4-BE49-F238E27FC236}">
                <a16:creationId xmlns:a16="http://schemas.microsoft.com/office/drawing/2014/main" id="{C1195365-6AEC-4CDD-9D2C-E8012391C0DF}"/>
              </a:ext>
            </a:extLst>
          </p:cNvPr>
          <p:cNvSpPr>
            <a:spLocks noGrp="1"/>
          </p:cNvSpPr>
          <p:nvPr>
            <p:ph idx="1"/>
          </p:nvPr>
        </p:nvSpPr>
        <p:spPr>
          <a:xfrm>
            <a:off x="6090574" y="801866"/>
            <a:ext cx="5306084" cy="5230634"/>
          </a:xfrm>
        </p:spPr>
        <p:txBody>
          <a:bodyPr anchor="ctr">
            <a:normAutofit fontScale="85000" lnSpcReduction="20000"/>
          </a:bodyPr>
          <a:lstStyle/>
          <a:p>
            <a:r>
              <a:rPr lang="en-US" dirty="0"/>
              <a:t>The world got changed as people are interacting with people by being nice and being nice back trying to get points. Think of it as Uber. The driver is you, you are trying to be nice to them and be a good driver so that you are able to get more points so that other people will want to ride in your car and get driven by you. The other person, the passenger is going into your car because you have a high rating. They are trying to be nice to you so that you give them a high rating so that other people will allow you to go into their car. That is pretty much what is happening In this world where people are trying to be nice to people so that they are nice back. </a:t>
            </a:r>
          </a:p>
          <a:p>
            <a:endParaRPr lang="en-CA" sz="2400" dirty="0">
              <a:solidFill>
                <a:srgbClr val="000000"/>
              </a:solidFill>
            </a:endParaRPr>
          </a:p>
        </p:txBody>
      </p:sp>
    </p:spTree>
    <p:extLst>
      <p:ext uri="{BB962C8B-B14F-4D97-AF65-F5344CB8AC3E}">
        <p14:creationId xmlns:p14="http://schemas.microsoft.com/office/powerpoint/2010/main" val="41361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623BB9-4FC8-468B-86F4-264B8CC53399}"/>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Citations</a:t>
            </a:r>
            <a:endParaRPr lang="en-CA" sz="4000" dirty="0">
              <a:solidFill>
                <a:srgbClr val="FFFFFF"/>
              </a:solidFill>
            </a:endParaRPr>
          </a:p>
        </p:txBody>
      </p:sp>
      <p:sp>
        <p:nvSpPr>
          <p:cNvPr id="3" name="Content Placeholder 2">
            <a:extLst>
              <a:ext uri="{FF2B5EF4-FFF2-40B4-BE49-F238E27FC236}">
                <a16:creationId xmlns:a16="http://schemas.microsoft.com/office/drawing/2014/main" id="{34D78BB6-0463-47A6-B0E2-E5516FD3D260}"/>
              </a:ext>
            </a:extLst>
          </p:cNvPr>
          <p:cNvSpPr>
            <a:spLocks noGrp="1"/>
          </p:cNvSpPr>
          <p:nvPr>
            <p:ph idx="1"/>
          </p:nvPr>
        </p:nvSpPr>
        <p:spPr>
          <a:xfrm>
            <a:off x="1179226" y="3092970"/>
            <a:ext cx="9833548" cy="2693976"/>
          </a:xfrm>
        </p:spPr>
        <p:txBody>
          <a:bodyPr>
            <a:normAutofit fontScale="62500" lnSpcReduction="20000"/>
          </a:bodyPr>
          <a:lstStyle/>
          <a:p>
            <a:pPr fontAlgn="base"/>
            <a:r>
              <a:rPr lang="en-US" dirty="0"/>
              <a:t>Council, Young Entrepreneur. “How Social Communities Are Changing Online Interaction.” </a:t>
            </a:r>
            <a:r>
              <a:rPr lang="en-US" i="1" dirty="0"/>
              <a:t>Forbes</a:t>
            </a:r>
            <a:r>
              <a:rPr lang="en-US" dirty="0"/>
              <a:t>, </a:t>
            </a:r>
            <a:r>
              <a:rPr lang="en-US" u="sng" dirty="0">
                <a:hlinkClick r:id="rId3"/>
              </a:rPr>
              <a:t>https://www.forbes.com/sites/theyec/2012/03/21/how-social-communities-are-changing-online-interaction/</a:t>
            </a:r>
            <a:r>
              <a:rPr lang="en-US" dirty="0"/>
              <a:t>. Accessed 30 Jan. 2020. </a:t>
            </a:r>
          </a:p>
          <a:p>
            <a:pPr fontAlgn="base"/>
            <a:r>
              <a:rPr lang="en-US" i="1" dirty="0"/>
              <a:t>How Does Social Media Effect Youth? |</a:t>
            </a:r>
            <a:r>
              <a:rPr lang="en-US" dirty="0"/>
              <a:t>. 7 Aug. 2015, </a:t>
            </a:r>
            <a:r>
              <a:rPr lang="en-US" u="sng" dirty="0">
                <a:hlinkClick r:id="rId4"/>
              </a:rPr>
              <a:t>https://www.loebigink.com/how-does-social-media-effect-youth/</a:t>
            </a:r>
            <a:r>
              <a:rPr lang="en-US" dirty="0"/>
              <a:t>. </a:t>
            </a:r>
          </a:p>
          <a:p>
            <a:pPr fontAlgn="base"/>
            <a:r>
              <a:rPr lang="en-US" dirty="0"/>
              <a:t>Martin, Nicole. “How Social Media Has Changed How We Consume News.” </a:t>
            </a:r>
            <a:r>
              <a:rPr lang="en-US" i="1" dirty="0"/>
              <a:t>Forbes</a:t>
            </a:r>
            <a:r>
              <a:rPr lang="en-US" dirty="0"/>
              <a:t>, </a:t>
            </a:r>
            <a:r>
              <a:rPr lang="en-US" u="sng" dirty="0">
                <a:hlinkClick r:id="rId5"/>
              </a:rPr>
              <a:t>https://www.forbes.com/sites/nicolemartin1/2018/11/30/how-social-media-has-changed-how-we-consume-news/</a:t>
            </a:r>
            <a:r>
              <a:rPr lang="en-US" dirty="0"/>
              <a:t>. Accessed 30 Jan. 2020. </a:t>
            </a:r>
          </a:p>
          <a:p>
            <a:pPr fontAlgn="base"/>
            <a:r>
              <a:rPr lang="en-US" i="1" dirty="0"/>
              <a:t>Understanding Social Interaction | Boundless Sociology</a:t>
            </a:r>
            <a:r>
              <a:rPr lang="en-US" dirty="0"/>
              <a:t>. </a:t>
            </a:r>
            <a:r>
              <a:rPr lang="en-US" u="sng" dirty="0">
                <a:hlinkClick r:id="rId6"/>
              </a:rPr>
              <a:t>https://courses.lumenlearning.com/boundless-sociology/chapter/understanding-social-interaction/</a:t>
            </a:r>
            <a:r>
              <a:rPr lang="en-US" dirty="0"/>
              <a:t>. Accessed 30 Jan. 2020.</a:t>
            </a:r>
          </a:p>
          <a:p>
            <a:endParaRPr lang="en-CA" sz="2000" dirty="0">
              <a:solidFill>
                <a:srgbClr val="000000"/>
              </a:solidFill>
            </a:endParaRPr>
          </a:p>
        </p:txBody>
      </p:sp>
    </p:spTree>
    <p:extLst>
      <p:ext uri="{BB962C8B-B14F-4D97-AF65-F5344CB8AC3E}">
        <p14:creationId xmlns:p14="http://schemas.microsoft.com/office/powerpoint/2010/main" val="3705621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8B2A48DD84034299E6A231CFA398E3" ma:contentTypeVersion="11" ma:contentTypeDescription="Create a new document." ma:contentTypeScope="" ma:versionID="dd4f3f66d2b15160051ec0590a9d77ae">
  <xsd:schema xmlns:xsd="http://www.w3.org/2001/XMLSchema" xmlns:xs="http://www.w3.org/2001/XMLSchema" xmlns:p="http://schemas.microsoft.com/office/2006/metadata/properties" xmlns:ns3="0716b7e6-9fa2-47f2-8239-4315f47f24ef" xmlns:ns4="480563db-c18d-4607-9a4e-8f350e49cae8" targetNamespace="http://schemas.microsoft.com/office/2006/metadata/properties" ma:root="true" ma:fieldsID="d849bfaeb526fe48ec6dc01fa3bf79a1" ns3:_="" ns4:_="">
    <xsd:import namespace="0716b7e6-9fa2-47f2-8239-4315f47f24ef"/>
    <xsd:import namespace="480563db-c18d-4607-9a4e-8f350e49cae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16b7e6-9fa2-47f2-8239-4315f47f24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0563db-c18d-4607-9a4e-8f350e49cae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53ACA7-A895-4F2A-BD2D-002C867ECE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16b7e6-9fa2-47f2-8239-4315f47f24ef"/>
    <ds:schemaRef ds:uri="480563db-c18d-4607-9a4e-8f350e49ca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B0D442-2C6F-43DC-882C-7BFA5F2DA428}">
  <ds:schemaRefs>
    <ds:schemaRef ds:uri="http://schemas.microsoft.com/sharepoint/v3/contenttype/forms"/>
  </ds:schemaRefs>
</ds:datastoreItem>
</file>

<file path=customXml/itemProps3.xml><?xml version="1.0" encoding="utf-8"?>
<ds:datastoreItem xmlns:ds="http://schemas.openxmlformats.org/officeDocument/2006/customXml" ds:itemID="{ED6A782D-EC6D-42AD-92AF-6C8B37E2805D}">
  <ds:schemaRefs>
    <ds:schemaRef ds:uri="480563db-c18d-4607-9a4e-8f350e49cae8"/>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0716b7e6-9fa2-47f2-8239-4315f47f24e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TotalTime>
  <Words>843</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Social Media and Me</vt:lpstr>
      <vt:lpstr>How have social media platforms changed the way we consume and understand information?  </vt:lpstr>
      <vt:lpstr>What value do you get from online social interactions?  </vt:lpstr>
      <vt:lpstr>How is social media and social capital helping to form youth culture?  </vt:lpstr>
      <vt:lpstr>Do you see any similarities between the world presented in this video and the world you live in?  </vt:lpstr>
      <vt:lpstr>How does the main character gain and lose points? Why are these points important to her? What value might be derived from this type of social interaction?  </vt:lpstr>
      <vt:lpstr>How are social interactions changed in the world of these clips?  </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Me</dc:title>
  <dc:creator>088S-Harrington, Logan</dc:creator>
  <cp:lastModifiedBy>088S-Harrington, Logan</cp:lastModifiedBy>
  <cp:revision>1</cp:revision>
  <dcterms:created xsi:type="dcterms:W3CDTF">2020-02-27T16:43:08Z</dcterms:created>
  <dcterms:modified xsi:type="dcterms:W3CDTF">2020-02-27T16:47:14Z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0x010100598B2A48DD84034299E6A231CFA398E3</vt:lpwstr>
  </property>
</Properties>
</file>