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CE9A4D-AC0E-626F-72CD-65895BF1A5FB}" v="138" dt="2020-02-04T05:35:36.820"/>
    <p1510:client id="{8BDFD516-E013-8CC6-35C9-89390CFB5AD4}" v="2560" dt="2020-03-03T23:59:05.972"/>
    <p1510:client id="{A41FD46F-8BB3-D4AE-51F4-7B5110F71500}" v="3050" dt="2020-01-24T20:28:23.319"/>
    <p1510:client id="{DD6D6EC2-6E7D-481E-970C-0C288895D3D4}" v="124" dt="2020-01-24T19:55:43.05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none" spc="-100" baseline="0" dirty="0">
                <a:solidFill>
                  <a:schemeClr val="tx1">
                    <a:lumMod val="85000"/>
                    <a:lumOff val="15000"/>
                  </a:schemeClr>
                </a:solidFill>
                <a:effectLst/>
                <a:latin typeface="+mj-lt"/>
                <a:ea typeface="+mn-ea"/>
                <a:cs typeface="+mn-cs"/>
              </a:defRPr>
            </a:lvl1pPr>
          </a:lstStyle>
          <a:p>
            <a:r>
              <a:rPr lang="en-US"/>
              <a:t>Click to edit Master title style</a:t>
            </a:r>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3/6/2020</a:t>
            </a:fld>
            <a:endParaRPr lang="en-US"/>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2584817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34F40B7-36AB-4376-BE14-EF7004D79BB9}" type="datetime1">
              <a:rPr lang="en-US" smtClean="0"/>
              <a:t>3/6/2020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750577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F87CAB8-DCAE-46A5-AADA-B3FAD11A54E0}" type="datetime1">
              <a:rPr lang="en-US" smtClean="0"/>
              <a:t>3/6/2020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012924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32B432-ACDA-4023-A761-2BAB76577B62}" type="datetime1">
              <a:rPr lang="en-US" smtClean="0"/>
              <a:t>3/6/2020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38518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none" spc="-100" baseline="0" dirty="0">
                <a:solidFill>
                  <a:schemeClr val="tx1">
                    <a:lumMod val="85000"/>
                    <a:lumOff val="15000"/>
                  </a:schemeClr>
                </a:solidFill>
                <a:effectLst/>
                <a:latin typeface="+mj-lt"/>
                <a:ea typeface="+mn-ea"/>
                <a:cs typeface="+mn-cs"/>
              </a:defRPr>
            </a:lvl1pPr>
          </a:lstStyle>
          <a:p>
            <a:r>
              <a:rPr lang="en-US"/>
              <a:t>Click to edit Master title style</a:t>
            </a:r>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3/6/2020</a:t>
            </a:fld>
            <a:endParaRPr lang="en-US"/>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276013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9186D26-FA5F-4637-B602-B7C2DC34CFD4}" type="datetime1">
              <a:rPr lang="en-US" smtClean="0"/>
              <a:t>3/6/2020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232641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A7F15D8-96D1-4781-BC50-CA8A088B2FE4}" type="datetime1">
              <a:rPr lang="en-US" smtClean="0"/>
              <a:t>3/6/2020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815305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9A96C99-B8F8-4528-BD05-0E16E943DC09}" type="datetime1">
              <a:rPr lang="en-US" smtClean="0"/>
              <a:t>3/6/2020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419282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3/6/2020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627004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3/6/2020</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1807970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3/6/2020</a:t>
            </a:fld>
            <a:endParaRPr lang="en-US"/>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490987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F6FA2B21-3FCD-4721-B95C-427943F61125}" type="datetime1">
              <a:rPr lang="en-US" smtClean="0"/>
              <a:t>3/6/2020</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1000">
                <a:solidFill>
                  <a:schemeClr val="tx1">
                    <a:lumMod val="85000"/>
                    <a:lumOff val="15000"/>
                  </a:schemeClr>
                </a:solidFill>
              </a:defRPr>
            </a:lvl1pPr>
          </a:lstStyle>
          <a:p>
            <a:endParaRPr lang="en-US"/>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2727703810"/>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89" r:id="rId5"/>
    <p:sldLayoutId id="2147483695" r:id="rId6"/>
    <p:sldLayoutId id="2147483696" r:id="rId7"/>
    <p:sldLayoutId id="2147483686" r:id="rId8"/>
    <p:sldLayoutId id="2147483687" r:id="rId9"/>
    <p:sldLayoutId id="2147483688" r:id="rId10"/>
    <p:sldLayoutId id="2147483690" r:id="rId11"/>
  </p:sldLayoutIdLst>
  <p:hf sldNum="0" hdr="0" ftr="0" dt="0"/>
  <p:txStyles>
    <p:titleStyle>
      <a:lvl1pPr algn="l" defTabSz="914400" rtl="0" eaLnBrk="1" latinLnBrk="0" hangingPunct="1">
        <a:lnSpc>
          <a:spcPct val="90000"/>
        </a:lnSpc>
        <a:spcBef>
          <a:spcPct val="0"/>
        </a:spcBef>
        <a:buNone/>
        <a:defRPr lang="en-US" sz="66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Czg_9C7gw0o"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7C14CF3-E5BB-467A-9BBF-3F04985EDC24}"/>
              </a:ext>
            </a:extLst>
          </p:cNvPr>
          <p:cNvPicPr>
            <a:picLocks noChangeAspect="1"/>
          </p:cNvPicPr>
          <p:nvPr/>
        </p:nvPicPr>
        <p:blipFill rotWithShape="1">
          <a:blip r:embed="rId2"/>
          <a:srcRect r="-2" b="15043"/>
          <a:stretch/>
        </p:blipFill>
        <p:spPr>
          <a:xfrm>
            <a:off x="20" y="10"/>
            <a:ext cx="12191979" cy="6857990"/>
          </a:xfrm>
          <a:prstGeom prst="rect">
            <a:avLst/>
          </a:prstGeom>
        </p:spPr>
      </p:pic>
      <p:sp>
        <p:nvSpPr>
          <p:cNvPr id="9" name="Rectangle 8">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329"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11" name="Rectangle 10">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3272" y="1975104"/>
            <a:ext cx="5120640" cy="2907792"/>
          </a:xfrm>
          <a:prstGeom prst="rect">
            <a:avLst/>
          </a:prstGeom>
          <a:noFill/>
          <a:ln w="6350" cap="sq" cmpd="sng" algn="ctr">
            <a:solidFill>
              <a:schemeClr val="tx1"/>
            </a:solidFill>
            <a:prstDash val="solid"/>
            <a:miter lim="800000"/>
          </a:ln>
          <a:effectLst>
            <a:softEdge rad="0"/>
          </a:effectLst>
        </p:spPr>
      </p:sp>
      <p:sp>
        <p:nvSpPr>
          <p:cNvPr id="2" name="Title 1"/>
          <p:cNvSpPr>
            <a:spLocks noGrp="1"/>
          </p:cNvSpPr>
          <p:nvPr>
            <p:ph type="ctrTitle"/>
          </p:nvPr>
        </p:nvSpPr>
        <p:spPr>
          <a:xfrm>
            <a:off x="1276055" y="2350017"/>
            <a:ext cx="4775075" cy="1630906"/>
          </a:xfrm>
        </p:spPr>
        <p:txBody>
          <a:bodyPr>
            <a:normAutofit/>
          </a:bodyPr>
          <a:lstStyle/>
          <a:p>
            <a:r>
              <a:rPr lang="en-US" sz="3200">
                <a:solidFill>
                  <a:schemeClr val="tx1"/>
                </a:solidFill>
                <a:latin typeface="Lucida Calligraphy"/>
              </a:rPr>
              <a:t>Social Media and Me</a:t>
            </a:r>
          </a:p>
        </p:txBody>
      </p:sp>
      <p:sp>
        <p:nvSpPr>
          <p:cNvPr id="3" name="Subtitle 2"/>
          <p:cNvSpPr>
            <a:spLocks noGrp="1"/>
          </p:cNvSpPr>
          <p:nvPr>
            <p:ph type="subTitle" idx="1"/>
          </p:nvPr>
        </p:nvSpPr>
        <p:spPr>
          <a:xfrm>
            <a:off x="1276055" y="3990546"/>
            <a:ext cx="4775075" cy="559656"/>
          </a:xfrm>
        </p:spPr>
        <p:txBody>
          <a:bodyPr vert="horz" lIns="91440" tIns="45720" rIns="91440" bIns="45720" rtlCol="0" anchor="t">
            <a:normAutofit/>
          </a:bodyPr>
          <a:lstStyle/>
          <a:p>
            <a:r>
              <a:rPr lang="en-US">
                <a:solidFill>
                  <a:schemeClr val="tx1"/>
                </a:solidFill>
              </a:rPr>
              <a:t>By: Nicolas </a:t>
            </a:r>
            <a:r>
              <a:rPr lang="en-US" err="1">
                <a:solidFill>
                  <a:schemeClr val="tx1"/>
                </a:solidFill>
              </a:rPr>
              <a:t>Zamprogno</a:t>
            </a:r>
          </a:p>
        </p:txBody>
      </p:sp>
    </p:spTree>
    <p:extLst>
      <p:ext uri="{BB962C8B-B14F-4D97-AF65-F5344CB8AC3E}">
        <p14:creationId xmlns:p14="http://schemas.microsoft.com/office/powerpoint/2010/main" val="109857222"/>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CC663-867F-4D12-B799-6E24E53316FE}"/>
              </a:ext>
            </a:extLst>
          </p:cNvPr>
          <p:cNvSpPr>
            <a:spLocks noGrp="1"/>
          </p:cNvSpPr>
          <p:nvPr>
            <p:ph type="title"/>
          </p:nvPr>
        </p:nvSpPr>
        <p:spPr/>
        <p:txBody>
          <a:bodyPr>
            <a:normAutofit/>
          </a:bodyPr>
          <a:lstStyle/>
          <a:p>
            <a:r>
              <a:rPr lang="en-US" sz="4000">
                <a:latin typeface="Lucida Calligraphy"/>
              </a:rPr>
              <a:t>Confusion is the point </a:t>
            </a:r>
            <a:br>
              <a:rPr lang="en-US" sz="4000">
                <a:latin typeface="Lucida Calligraphy"/>
              </a:rPr>
            </a:br>
            <a:r>
              <a:rPr lang="en-US" sz="2400">
                <a:latin typeface="Lucida Calligraphy"/>
              </a:rPr>
              <a:t>Section 1</a:t>
            </a:r>
            <a:endParaRPr lang="en-US" sz="4000">
              <a:latin typeface="Lucida Calligraphy"/>
            </a:endParaRPr>
          </a:p>
        </p:txBody>
      </p:sp>
      <p:sp>
        <p:nvSpPr>
          <p:cNvPr id="3" name="Content Placeholder 2">
            <a:extLst>
              <a:ext uri="{FF2B5EF4-FFF2-40B4-BE49-F238E27FC236}">
                <a16:creationId xmlns:a16="http://schemas.microsoft.com/office/drawing/2014/main" id="{FC1BE122-1679-436F-8A4C-1202BF1BEB07}"/>
              </a:ext>
            </a:extLst>
          </p:cNvPr>
          <p:cNvSpPr>
            <a:spLocks noGrp="1"/>
          </p:cNvSpPr>
          <p:nvPr>
            <p:ph idx="1"/>
          </p:nvPr>
        </p:nvSpPr>
        <p:spPr/>
        <p:txBody>
          <a:bodyPr vert="horz" lIns="91440" tIns="45720" rIns="91440" bIns="45720" rtlCol="0" anchor="t">
            <a:normAutofit/>
          </a:bodyPr>
          <a:lstStyle/>
          <a:p>
            <a:r>
              <a:rPr lang="en-US" sz="2000" dirty="0"/>
              <a:t>Social Media has changed the way we consume and understand information by having all the answers to our questions. For example, if we have a question about something that happened in the past, normally we would ask an elderly person because they might been in the situation we are wanting to learn about. But nowadays we just learn about it on places like YouTube and don’t have those interactions with the elderly people anymore.</a:t>
            </a:r>
          </a:p>
        </p:txBody>
      </p:sp>
    </p:spTree>
    <p:extLst>
      <p:ext uri="{BB962C8B-B14F-4D97-AF65-F5344CB8AC3E}">
        <p14:creationId xmlns:p14="http://schemas.microsoft.com/office/powerpoint/2010/main" val="3789016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D9A02-662B-4B8A-84C0-759322155A1F}"/>
              </a:ext>
            </a:extLst>
          </p:cNvPr>
          <p:cNvSpPr>
            <a:spLocks noGrp="1"/>
          </p:cNvSpPr>
          <p:nvPr>
            <p:ph type="title"/>
          </p:nvPr>
        </p:nvSpPr>
        <p:spPr/>
        <p:txBody>
          <a:bodyPr>
            <a:normAutofit/>
          </a:bodyPr>
          <a:lstStyle/>
          <a:p>
            <a:r>
              <a:rPr lang="en-US" sz="3200">
                <a:latin typeface="Lucida Calligraphy"/>
              </a:rPr>
              <a:t>Is Social Media Hurting Your Mental Health</a:t>
            </a:r>
            <a:br>
              <a:rPr lang="en-US" sz="3200">
                <a:latin typeface="Lucida Calligraphy"/>
              </a:rPr>
            </a:br>
            <a:r>
              <a:rPr lang="en-US" sz="2400">
                <a:latin typeface="Lucida Calligraphy"/>
              </a:rPr>
              <a:t>Section 2</a:t>
            </a:r>
            <a:endParaRPr lang="en-US" sz="3200"/>
          </a:p>
        </p:txBody>
      </p:sp>
      <p:sp>
        <p:nvSpPr>
          <p:cNvPr id="3" name="Content Placeholder 2">
            <a:extLst>
              <a:ext uri="{FF2B5EF4-FFF2-40B4-BE49-F238E27FC236}">
                <a16:creationId xmlns:a16="http://schemas.microsoft.com/office/drawing/2014/main" id="{1687A191-DFBE-40AA-9787-AF430B8ED956}"/>
              </a:ext>
            </a:extLst>
          </p:cNvPr>
          <p:cNvSpPr>
            <a:spLocks noGrp="1"/>
          </p:cNvSpPr>
          <p:nvPr>
            <p:ph idx="1"/>
          </p:nvPr>
        </p:nvSpPr>
        <p:spPr>
          <a:xfrm>
            <a:off x="1066800" y="1873082"/>
            <a:ext cx="10058400" cy="4338454"/>
          </a:xfrm>
        </p:spPr>
        <p:txBody>
          <a:bodyPr vert="horz" lIns="91440" tIns="45720" rIns="91440" bIns="45720" rtlCol="0" anchor="t">
            <a:normAutofit fontScale="92500" lnSpcReduction="20000"/>
          </a:bodyPr>
          <a:lstStyle/>
          <a:p>
            <a:r>
              <a:rPr lang="en-US" sz="2000" dirty="0"/>
              <a:t>The value we receive online is the ability to keep I touch with old friends, make new friends, post cool times during our life, and many other things. For example, if we used to have an old friend that we knew from the town we grew up in, I'm sure you would want to keep in touch with them, and Social Media grants us that opportunity. Another example, is maybe we just went to a cool place like Hawaii, or Mexico, and your friends want to see it, you can go on your account and post some neat images to show your friends and followers what you just did.</a:t>
            </a:r>
          </a:p>
          <a:p>
            <a:endParaRPr lang="en-US" sz="2000" dirty="0"/>
          </a:p>
          <a:p>
            <a:r>
              <a:rPr lang="en-US" sz="2000" dirty="0"/>
              <a:t>A Social Media platform like YouTube can help form culture in the youth by explaining problems that are happening to the Influencers and teaching us to do the opposite. For example, a situation that happened to a very big Influencer, Logan Paul. Logan had filmed a dead body in a suicide forest, this video was obviously not appropriate to be posted online. Although this video was very disrespectful, it gave the chance for youth to understand the things that can happened if somebody is suffering from depression or anxiety. This ultimately taught the youth to get help if themselves or a peer is in his situation.</a:t>
            </a:r>
          </a:p>
        </p:txBody>
      </p:sp>
    </p:spTree>
    <p:extLst>
      <p:ext uri="{BB962C8B-B14F-4D97-AF65-F5344CB8AC3E}">
        <p14:creationId xmlns:p14="http://schemas.microsoft.com/office/powerpoint/2010/main" val="1229453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E35B5-A475-4782-A959-E129FC6CF4E6}"/>
              </a:ext>
            </a:extLst>
          </p:cNvPr>
          <p:cNvSpPr>
            <a:spLocks noGrp="1"/>
          </p:cNvSpPr>
          <p:nvPr>
            <p:ph type="title"/>
          </p:nvPr>
        </p:nvSpPr>
        <p:spPr/>
        <p:txBody>
          <a:bodyPr/>
          <a:lstStyle/>
          <a:p>
            <a:r>
              <a:rPr lang="en-US" sz="4000">
                <a:latin typeface="Lucida Calligraphy"/>
              </a:rPr>
              <a:t>Nosedive Clips</a:t>
            </a:r>
            <a:br>
              <a:rPr lang="en-US" sz="4000">
                <a:latin typeface="Lucida Calligraphy"/>
              </a:rPr>
            </a:br>
            <a:r>
              <a:rPr lang="en-US" sz="2400">
                <a:latin typeface="Lucida Calligraphy"/>
              </a:rPr>
              <a:t>Section 3</a:t>
            </a:r>
            <a:endParaRPr lang="en-US" sz="4000">
              <a:latin typeface="Lucida Calligraphy"/>
            </a:endParaRPr>
          </a:p>
        </p:txBody>
      </p:sp>
      <p:sp>
        <p:nvSpPr>
          <p:cNvPr id="3" name="Content Placeholder 2">
            <a:extLst>
              <a:ext uri="{FF2B5EF4-FFF2-40B4-BE49-F238E27FC236}">
                <a16:creationId xmlns:a16="http://schemas.microsoft.com/office/drawing/2014/main" id="{552AD6C8-8B84-4238-A698-918085D2F84C}"/>
              </a:ext>
            </a:extLst>
          </p:cNvPr>
          <p:cNvSpPr>
            <a:spLocks noGrp="1"/>
          </p:cNvSpPr>
          <p:nvPr>
            <p:ph idx="1"/>
          </p:nvPr>
        </p:nvSpPr>
        <p:spPr/>
        <p:txBody>
          <a:bodyPr vert="horz" lIns="91440" tIns="45720" rIns="91440" bIns="45720" rtlCol="0" anchor="t">
            <a:normAutofit/>
          </a:bodyPr>
          <a:lstStyle/>
          <a:p>
            <a:pPr marL="0" indent="0">
              <a:buNone/>
            </a:pPr>
            <a:r>
              <a:rPr lang="en-US" dirty="0"/>
              <a:t>Similarities between Black Mirror and Us:</a:t>
            </a:r>
          </a:p>
          <a:p>
            <a:r>
              <a:rPr lang="en-US" sz="1400" dirty="0"/>
              <a:t>We also judge people by their social media following, likes, and comments</a:t>
            </a:r>
          </a:p>
          <a:p>
            <a:r>
              <a:rPr lang="en-US" sz="1400" dirty="0"/>
              <a:t>We are all scared that we are not good enough to be accept on all these social media platforms</a:t>
            </a:r>
          </a:p>
          <a:p>
            <a:r>
              <a:rPr lang="en-US" sz="1400" dirty="0"/>
              <a:t>People do what others are doing and don’t really stand up against the majority </a:t>
            </a:r>
          </a:p>
          <a:p>
            <a:pPr marL="0" indent="0">
              <a:buNone/>
            </a:pPr>
            <a:r>
              <a:rPr lang="en-US" dirty="0"/>
              <a:t>How does the main character gain or lose points? Why are they important:</a:t>
            </a:r>
          </a:p>
          <a:p>
            <a:r>
              <a:rPr lang="en-US" sz="1400" dirty="0"/>
              <a:t>You gain points by satisfying other people's needs and they improve your rating.</a:t>
            </a:r>
          </a:p>
          <a:p>
            <a:r>
              <a:rPr lang="en-US" sz="1400" dirty="0"/>
              <a:t>You lose points when you upset people. For example, the main character talking to Chester, who is avoided at work, so everyone degrades her.</a:t>
            </a:r>
          </a:p>
          <a:p>
            <a:r>
              <a:rPr lang="en-US" sz="1400" dirty="0"/>
              <a:t>These points are important because it’s the first thing people see when they meet you. So it sets a good or bad first impression</a:t>
            </a:r>
          </a:p>
        </p:txBody>
      </p:sp>
    </p:spTree>
    <p:extLst>
      <p:ext uri="{BB962C8B-B14F-4D97-AF65-F5344CB8AC3E}">
        <p14:creationId xmlns:p14="http://schemas.microsoft.com/office/powerpoint/2010/main" val="942509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5FC54-124F-4B5D-BB51-45D73339C240}"/>
              </a:ext>
            </a:extLst>
          </p:cNvPr>
          <p:cNvSpPr>
            <a:spLocks noGrp="1"/>
          </p:cNvSpPr>
          <p:nvPr>
            <p:ph type="title"/>
          </p:nvPr>
        </p:nvSpPr>
        <p:spPr/>
        <p:txBody>
          <a:bodyPr>
            <a:normAutofit/>
          </a:bodyPr>
          <a:lstStyle/>
          <a:p>
            <a:r>
              <a:rPr lang="en-US" sz="4000">
                <a:latin typeface="Lucida Calligraphy"/>
              </a:rPr>
              <a:t>Section 3 Continued</a:t>
            </a:r>
          </a:p>
        </p:txBody>
      </p:sp>
      <p:sp>
        <p:nvSpPr>
          <p:cNvPr id="3" name="Content Placeholder 2">
            <a:extLst>
              <a:ext uri="{FF2B5EF4-FFF2-40B4-BE49-F238E27FC236}">
                <a16:creationId xmlns:a16="http://schemas.microsoft.com/office/drawing/2014/main" id="{145D89AB-EAB3-4496-B632-BC8477E9358A}"/>
              </a:ext>
            </a:extLst>
          </p:cNvPr>
          <p:cNvSpPr>
            <a:spLocks noGrp="1"/>
          </p:cNvSpPr>
          <p:nvPr>
            <p:ph idx="1"/>
          </p:nvPr>
        </p:nvSpPr>
        <p:spPr/>
        <p:txBody>
          <a:bodyPr vert="horz" lIns="91440" tIns="45720" rIns="91440" bIns="45720" rtlCol="0" anchor="t">
            <a:normAutofit/>
          </a:bodyPr>
          <a:lstStyle/>
          <a:p>
            <a:pPr marL="0" indent="0">
              <a:buNone/>
            </a:pPr>
            <a:r>
              <a:rPr lang="en-US" dirty="0"/>
              <a:t>What values may be derived from this type of social interaction? How have they changed?:</a:t>
            </a:r>
          </a:p>
          <a:p>
            <a:r>
              <a:rPr lang="en-US" sz="1400" dirty="0"/>
              <a:t>They value other people's thoughts and opinions rather than then their own feelings and thoughts.</a:t>
            </a:r>
          </a:p>
          <a:p>
            <a:r>
              <a:rPr lang="en-US" sz="1400" dirty="0"/>
              <a:t>They also value people not just based on their appearances physically, but their rating that everyone can see.</a:t>
            </a:r>
          </a:p>
          <a:p>
            <a:r>
              <a:rPr lang="en-US" sz="1400" dirty="0"/>
              <a:t>In the Black Mirror, you can't change what has been said about you unless you make others happy again, or else you fall into an endless cycle of shunning. In their world others define you, not yourself.</a:t>
            </a:r>
          </a:p>
          <a:p>
            <a:r>
              <a:rPr lang="en-US" sz="1400" dirty="0"/>
              <a:t>In our world, we can define and change our personalities to a certain way that you want to appear to certain people.</a:t>
            </a:r>
          </a:p>
          <a:p>
            <a:endParaRPr lang="en-US" sz="1400" dirty="0"/>
          </a:p>
          <a:p>
            <a:endParaRPr lang="en-US" sz="1400" dirty="0"/>
          </a:p>
          <a:p>
            <a:endParaRPr lang="en-US" sz="1400" dirty="0"/>
          </a:p>
        </p:txBody>
      </p:sp>
    </p:spTree>
    <p:extLst>
      <p:ext uri="{BB962C8B-B14F-4D97-AF65-F5344CB8AC3E}">
        <p14:creationId xmlns:p14="http://schemas.microsoft.com/office/powerpoint/2010/main" val="35727766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FEBDC-A4BE-4AB3-9C37-6E3086D5D46E}"/>
              </a:ext>
            </a:extLst>
          </p:cNvPr>
          <p:cNvSpPr>
            <a:spLocks noGrp="1"/>
          </p:cNvSpPr>
          <p:nvPr>
            <p:ph type="title"/>
          </p:nvPr>
        </p:nvSpPr>
        <p:spPr/>
        <p:txBody>
          <a:bodyPr>
            <a:normAutofit/>
          </a:bodyPr>
          <a:lstStyle/>
          <a:p>
            <a:r>
              <a:rPr lang="en-US" sz="4000">
                <a:latin typeface="Lucida Calligraphy"/>
              </a:rPr>
              <a:t>Citations</a:t>
            </a:r>
          </a:p>
        </p:txBody>
      </p:sp>
      <p:sp>
        <p:nvSpPr>
          <p:cNvPr id="3" name="Content Placeholder 2">
            <a:extLst>
              <a:ext uri="{FF2B5EF4-FFF2-40B4-BE49-F238E27FC236}">
                <a16:creationId xmlns:a16="http://schemas.microsoft.com/office/drawing/2014/main" id="{428E78C2-A96F-4EC2-BA1E-DB1E6E10A9A3}"/>
              </a:ext>
            </a:extLst>
          </p:cNvPr>
          <p:cNvSpPr>
            <a:spLocks noGrp="1"/>
          </p:cNvSpPr>
          <p:nvPr>
            <p:ph idx="1"/>
          </p:nvPr>
        </p:nvSpPr>
        <p:spPr/>
        <p:txBody>
          <a:bodyPr vert="horz" lIns="91440" tIns="45720" rIns="91440" bIns="45720" rtlCol="0" anchor="t">
            <a:normAutofit/>
          </a:bodyPr>
          <a:lstStyle/>
          <a:p>
            <a:r>
              <a:rPr lang="en-US" dirty="0" err="1"/>
              <a:t>Youtube</a:t>
            </a:r>
            <a:r>
              <a:rPr lang="en-US" dirty="0"/>
              <a:t>. </a:t>
            </a:r>
            <a:r>
              <a:rPr lang="en-US" u="sng" dirty="0">
                <a:solidFill>
                  <a:srgbClr val="0070C0"/>
                </a:solidFill>
                <a:hlinkClick r:id="rId2"/>
              </a:rPr>
              <a:t>https://www.youtube.com/watch?v=Czg_9C7gw0o</a:t>
            </a:r>
            <a:r>
              <a:rPr lang="en-US" dirty="0"/>
              <a:t>. </a:t>
            </a:r>
            <a:r>
              <a:rPr lang="en-US" dirty="0" err="1"/>
              <a:t>Acessed</a:t>
            </a:r>
            <a:r>
              <a:rPr lang="en-US" dirty="0"/>
              <a:t> 16 Feb. 2020.</a:t>
            </a:r>
          </a:p>
          <a:p>
            <a:r>
              <a:rPr lang="en-US" dirty="0"/>
              <a:t>Youtube--.</a:t>
            </a:r>
            <a:r>
              <a:rPr lang="en-US" u="sng" dirty="0">
                <a:solidFill>
                  <a:srgbClr val="0070C0"/>
                </a:solidFill>
              </a:rPr>
              <a:t>https://www.youtube.com/watch?v=GQW6mUk2aDQ&amp;list=PLJkla21GKEZXxT9wwmnVle-zautJw4q12&amp;index=2.</a:t>
            </a:r>
            <a:r>
              <a:rPr lang="en-US" dirty="0"/>
              <a:t> </a:t>
            </a:r>
            <a:r>
              <a:rPr lang="en-US" dirty="0" err="1"/>
              <a:t>Acessed</a:t>
            </a:r>
            <a:r>
              <a:rPr lang="en-US" dirty="0"/>
              <a:t> 16 Feb. 2020.</a:t>
            </a:r>
          </a:p>
          <a:p>
            <a:r>
              <a:rPr lang="en-US" dirty="0"/>
              <a:t>Youtube--.</a:t>
            </a:r>
            <a:r>
              <a:rPr lang="en-US" u="sng" dirty="0">
                <a:solidFill>
                  <a:srgbClr val="0070C0"/>
                </a:solidFill>
              </a:rPr>
              <a:t>https://www.youtube.com/watch?v=tyUi6-Opzzw&amp;list=PLJkla21GKEZXxT9wwnmVle-zautJw4q12&amp;index=3</a:t>
            </a:r>
            <a:r>
              <a:rPr lang="en-US" dirty="0"/>
              <a:t> Accessed 16 Feb. 2020.</a:t>
            </a:r>
          </a:p>
          <a:p>
            <a:r>
              <a:rPr lang="en-US" dirty="0"/>
              <a:t>Horgan, Collin. "Confusion Is the Point." </a:t>
            </a:r>
            <a:r>
              <a:rPr lang="en-US" i="1" dirty="0"/>
              <a:t>Medium, </a:t>
            </a:r>
            <a:r>
              <a:rPr lang="en-US" dirty="0"/>
              <a:t>19 Oct 2019, </a:t>
            </a:r>
            <a:r>
              <a:rPr lang="en-US" u="sng" dirty="0">
                <a:solidFill>
                  <a:srgbClr val="0070C0"/>
                </a:solidFill>
              </a:rPr>
              <a:t>https://gen.medium.com/the-confusion-is-the-point-6abId5a933aa.</a:t>
            </a:r>
          </a:p>
        </p:txBody>
      </p:sp>
    </p:spTree>
    <p:extLst>
      <p:ext uri="{BB962C8B-B14F-4D97-AF65-F5344CB8AC3E}">
        <p14:creationId xmlns:p14="http://schemas.microsoft.com/office/powerpoint/2010/main" val="41358781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AnalogousFromLightSeedRightStep">
      <a:dk1>
        <a:srgbClr val="000000"/>
      </a:dk1>
      <a:lt1>
        <a:srgbClr val="FFFFFF"/>
      </a:lt1>
      <a:dk2>
        <a:srgbClr val="242E41"/>
      </a:dk2>
      <a:lt2>
        <a:srgbClr val="E8E3E2"/>
      </a:lt2>
      <a:accent1>
        <a:srgbClr val="7AA9B7"/>
      </a:accent1>
      <a:accent2>
        <a:srgbClr val="7F93BA"/>
      </a:accent2>
      <a:accent3>
        <a:srgbClr val="9996C6"/>
      </a:accent3>
      <a:accent4>
        <a:srgbClr val="9B7FBA"/>
      </a:accent4>
      <a:accent5>
        <a:srgbClr val="C093C5"/>
      </a:accent5>
      <a:accent6>
        <a:srgbClr val="BA7FA7"/>
      </a:accent6>
      <a:hlink>
        <a:srgbClr val="AB7564"/>
      </a:hlink>
      <a:folHlink>
        <a:srgbClr val="7F7F7F"/>
      </a:folHlink>
    </a:clrScheme>
    <a:fontScheme name="Savon">
      <a:majorFont>
        <a:latin typeface="Edwardian Script ITC"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embo"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Widescreen</PresentationFormat>
  <Slides>6</Slides>
  <Notes>0</Notes>
  <HiddenSlides>0</HiddenSlide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SavonVTI</vt:lpstr>
      <vt:lpstr>Social Media and Me</vt:lpstr>
      <vt:lpstr>Confusion is the point  Section 1</vt:lpstr>
      <vt:lpstr>Is Social Media Hurting Your Mental Health Section 2</vt:lpstr>
      <vt:lpstr>Nosedive Clips Section 3</vt:lpstr>
      <vt:lpstr>Section 3 Continued</vt:lpstr>
      <vt:lpstr>Citations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revision>466</cp:revision>
  <dcterms:created xsi:type="dcterms:W3CDTF">2020-01-24T19:52:08Z</dcterms:created>
  <dcterms:modified xsi:type="dcterms:W3CDTF">2020-03-06T19:50:54Z</dcterms:modified>
</cp:coreProperties>
</file>