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BC7997-267D-4414-9FB2-0A74CE7BA5B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E79EC18-81D6-40C6-9433-2192E502E840}">
      <dgm:prSet/>
      <dgm:spPr/>
      <dgm:t>
        <a:bodyPr/>
        <a:lstStyle/>
        <a:p>
          <a:pPr>
            <a:lnSpc>
              <a:spcPct val="100000"/>
            </a:lnSpc>
          </a:pPr>
          <a:r>
            <a:rPr lang="en-CA"/>
            <a:t>-What value do you get from online social interactions?</a:t>
          </a:r>
          <a:endParaRPr lang="en-US"/>
        </a:p>
      </dgm:t>
    </dgm:pt>
    <dgm:pt modelId="{CAC1D371-B45D-48EB-9B8E-47293CB38C0E}" type="parTrans" cxnId="{5F1D49A6-8CC9-4A1F-89C3-394AFD8A92BD}">
      <dgm:prSet/>
      <dgm:spPr/>
      <dgm:t>
        <a:bodyPr/>
        <a:lstStyle/>
        <a:p>
          <a:endParaRPr lang="en-US"/>
        </a:p>
      </dgm:t>
    </dgm:pt>
    <dgm:pt modelId="{47821DA7-7122-4A61-A926-A3083DAB78E3}" type="sibTrans" cxnId="{5F1D49A6-8CC9-4A1F-89C3-394AFD8A92BD}">
      <dgm:prSet/>
      <dgm:spPr/>
      <dgm:t>
        <a:bodyPr/>
        <a:lstStyle/>
        <a:p>
          <a:pPr>
            <a:lnSpc>
              <a:spcPct val="100000"/>
            </a:lnSpc>
          </a:pPr>
          <a:endParaRPr lang="en-US"/>
        </a:p>
      </dgm:t>
    </dgm:pt>
    <dgm:pt modelId="{768FE739-4FA6-40D3-9451-0706718AA7C7}">
      <dgm:prSet/>
      <dgm:spPr/>
      <dgm:t>
        <a:bodyPr/>
        <a:lstStyle/>
        <a:p>
          <a:pPr>
            <a:lnSpc>
              <a:spcPct val="100000"/>
            </a:lnSpc>
          </a:pPr>
          <a:r>
            <a:rPr lang="en-CA"/>
            <a:t>What I get from my own personal online social interactions is connections. I’ve made friends over social media by sharing interests with other kids my age. I also talk keep in touch with friends I’ve made in real life by communicating with them over Instagram and Snapchat. Many people I snowboard or mountain bike with I talk to over social media and plan with them the next time we would go ride together.</a:t>
          </a:r>
          <a:endParaRPr lang="en-US" dirty="0"/>
        </a:p>
      </dgm:t>
    </dgm:pt>
    <dgm:pt modelId="{0C8C704F-62F7-4D12-9B51-CB96EA7C768A}" type="parTrans" cxnId="{09A6358E-F491-43CA-9DFF-7268E931D040}">
      <dgm:prSet/>
      <dgm:spPr/>
      <dgm:t>
        <a:bodyPr/>
        <a:lstStyle/>
        <a:p>
          <a:endParaRPr lang="en-US"/>
        </a:p>
      </dgm:t>
    </dgm:pt>
    <dgm:pt modelId="{B46EA6B6-9EC3-4524-BEE2-0343CA3E9319}" type="sibTrans" cxnId="{09A6358E-F491-43CA-9DFF-7268E931D040}">
      <dgm:prSet/>
      <dgm:spPr/>
      <dgm:t>
        <a:bodyPr/>
        <a:lstStyle/>
        <a:p>
          <a:pPr>
            <a:lnSpc>
              <a:spcPct val="100000"/>
            </a:lnSpc>
          </a:pPr>
          <a:endParaRPr lang="en-US"/>
        </a:p>
      </dgm:t>
    </dgm:pt>
    <dgm:pt modelId="{2EEBDF1F-4665-4779-BF36-45BF447BD352}">
      <dgm:prSet/>
      <dgm:spPr/>
      <dgm:t>
        <a:bodyPr/>
        <a:lstStyle/>
        <a:p>
          <a:pPr>
            <a:lnSpc>
              <a:spcPct val="100000"/>
            </a:lnSpc>
          </a:pPr>
          <a:r>
            <a:rPr lang="en-CA"/>
            <a:t>-How is social media and social capital helping to form youth culture?</a:t>
          </a:r>
          <a:endParaRPr lang="en-US" dirty="0"/>
        </a:p>
      </dgm:t>
    </dgm:pt>
    <dgm:pt modelId="{37922B38-05F3-4B74-9B75-15784858AD65}" type="parTrans" cxnId="{0EC52460-529A-4B4B-8512-DCB96A1B9D9F}">
      <dgm:prSet/>
      <dgm:spPr/>
      <dgm:t>
        <a:bodyPr/>
        <a:lstStyle/>
        <a:p>
          <a:endParaRPr lang="en-US"/>
        </a:p>
      </dgm:t>
    </dgm:pt>
    <dgm:pt modelId="{79376B97-AFAC-4F28-81F9-47896AA7AB3B}" type="sibTrans" cxnId="{0EC52460-529A-4B4B-8512-DCB96A1B9D9F}">
      <dgm:prSet/>
      <dgm:spPr/>
      <dgm:t>
        <a:bodyPr/>
        <a:lstStyle/>
        <a:p>
          <a:pPr>
            <a:lnSpc>
              <a:spcPct val="100000"/>
            </a:lnSpc>
          </a:pPr>
          <a:endParaRPr lang="en-US"/>
        </a:p>
      </dgm:t>
    </dgm:pt>
    <dgm:pt modelId="{2E15AA82-BB93-4C5A-B6BD-7A1087E9DE82}">
      <dgm:prSet/>
      <dgm:spPr/>
      <dgm:t>
        <a:bodyPr/>
        <a:lstStyle/>
        <a:p>
          <a:pPr>
            <a:lnSpc>
              <a:spcPct val="100000"/>
            </a:lnSpc>
          </a:pPr>
          <a:r>
            <a:rPr lang="en-CA"/>
            <a:t>Youth culture depends on social media. All my friends that have some form of electronic device has at least one type of social media. All most all of them have more than one type of social media. Todays youth is centered around social media I think, that’s how people meet new friends or just talk to their existing friends. I very rarely find myself texting my friends rather then just using snapchat to communicate with them.</a:t>
          </a:r>
          <a:endParaRPr lang="en-US" dirty="0"/>
        </a:p>
      </dgm:t>
    </dgm:pt>
    <dgm:pt modelId="{F8FB9752-C9C3-4FC7-8783-0B075000F60B}" type="parTrans" cxnId="{0AC9163C-2B67-4C36-84C5-8966C57E200A}">
      <dgm:prSet/>
      <dgm:spPr/>
      <dgm:t>
        <a:bodyPr/>
        <a:lstStyle/>
        <a:p>
          <a:endParaRPr lang="en-US"/>
        </a:p>
      </dgm:t>
    </dgm:pt>
    <dgm:pt modelId="{A7B75DD0-DF3F-4A96-8611-CAD9ED40EAA9}" type="sibTrans" cxnId="{0AC9163C-2B67-4C36-84C5-8966C57E200A}">
      <dgm:prSet/>
      <dgm:spPr/>
      <dgm:t>
        <a:bodyPr/>
        <a:lstStyle/>
        <a:p>
          <a:endParaRPr lang="en-US"/>
        </a:p>
      </dgm:t>
    </dgm:pt>
    <dgm:pt modelId="{58F4317C-F463-40BC-9FCD-56AFBFAAE509}" type="pres">
      <dgm:prSet presAssocID="{C8BC7997-267D-4414-9FB2-0A74CE7BA5B3}" presName="linear" presStyleCnt="0">
        <dgm:presLayoutVars>
          <dgm:animLvl val="lvl"/>
          <dgm:resizeHandles val="exact"/>
        </dgm:presLayoutVars>
      </dgm:prSet>
      <dgm:spPr/>
    </dgm:pt>
    <dgm:pt modelId="{88726F31-519B-42AE-AE49-03841CEA6720}" type="pres">
      <dgm:prSet presAssocID="{4E79EC18-81D6-40C6-9433-2192E502E840}" presName="parentText" presStyleLbl="node1" presStyleIdx="0" presStyleCnt="4">
        <dgm:presLayoutVars>
          <dgm:chMax val="0"/>
          <dgm:bulletEnabled val="1"/>
        </dgm:presLayoutVars>
      </dgm:prSet>
      <dgm:spPr/>
    </dgm:pt>
    <dgm:pt modelId="{96E4EDBF-0DDE-49A1-AB82-548F028B9AA1}" type="pres">
      <dgm:prSet presAssocID="{47821DA7-7122-4A61-A926-A3083DAB78E3}" presName="spacer" presStyleCnt="0"/>
      <dgm:spPr/>
    </dgm:pt>
    <dgm:pt modelId="{25B86182-3B29-410F-B412-00CD4AE860DF}" type="pres">
      <dgm:prSet presAssocID="{768FE739-4FA6-40D3-9451-0706718AA7C7}" presName="parentText" presStyleLbl="node1" presStyleIdx="1" presStyleCnt="4">
        <dgm:presLayoutVars>
          <dgm:chMax val="0"/>
          <dgm:bulletEnabled val="1"/>
        </dgm:presLayoutVars>
      </dgm:prSet>
      <dgm:spPr/>
    </dgm:pt>
    <dgm:pt modelId="{9DC821BE-5E20-448A-B425-F2219DF5D30C}" type="pres">
      <dgm:prSet presAssocID="{B46EA6B6-9EC3-4524-BEE2-0343CA3E9319}" presName="spacer" presStyleCnt="0"/>
      <dgm:spPr/>
    </dgm:pt>
    <dgm:pt modelId="{3985CC22-6665-4799-BD93-C887F4E3AF64}" type="pres">
      <dgm:prSet presAssocID="{2EEBDF1F-4665-4779-BF36-45BF447BD352}" presName="parentText" presStyleLbl="node1" presStyleIdx="2" presStyleCnt="4">
        <dgm:presLayoutVars>
          <dgm:chMax val="0"/>
          <dgm:bulletEnabled val="1"/>
        </dgm:presLayoutVars>
      </dgm:prSet>
      <dgm:spPr/>
    </dgm:pt>
    <dgm:pt modelId="{6CC61093-2FA6-4B68-A192-4936DB7C847C}" type="pres">
      <dgm:prSet presAssocID="{79376B97-AFAC-4F28-81F9-47896AA7AB3B}" presName="spacer" presStyleCnt="0"/>
      <dgm:spPr/>
    </dgm:pt>
    <dgm:pt modelId="{C30D7DC6-3F19-466B-A12A-44895669D53F}" type="pres">
      <dgm:prSet presAssocID="{2E15AA82-BB93-4C5A-B6BD-7A1087E9DE82}" presName="parentText" presStyleLbl="node1" presStyleIdx="3" presStyleCnt="4">
        <dgm:presLayoutVars>
          <dgm:chMax val="0"/>
          <dgm:bulletEnabled val="1"/>
        </dgm:presLayoutVars>
      </dgm:prSet>
      <dgm:spPr/>
    </dgm:pt>
  </dgm:ptLst>
  <dgm:cxnLst>
    <dgm:cxn modelId="{0AC9163C-2B67-4C36-84C5-8966C57E200A}" srcId="{C8BC7997-267D-4414-9FB2-0A74CE7BA5B3}" destId="{2E15AA82-BB93-4C5A-B6BD-7A1087E9DE82}" srcOrd="3" destOrd="0" parTransId="{F8FB9752-C9C3-4FC7-8783-0B075000F60B}" sibTransId="{A7B75DD0-DF3F-4A96-8611-CAD9ED40EAA9}"/>
    <dgm:cxn modelId="{065AEC3E-C043-4F23-8773-8B500560089D}" type="presOf" srcId="{2E15AA82-BB93-4C5A-B6BD-7A1087E9DE82}" destId="{C30D7DC6-3F19-466B-A12A-44895669D53F}" srcOrd="0" destOrd="0" presId="urn:microsoft.com/office/officeart/2005/8/layout/vList2"/>
    <dgm:cxn modelId="{0EC52460-529A-4B4B-8512-DCB96A1B9D9F}" srcId="{C8BC7997-267D-4414-9FB2-0A74CE7BA5B3}" destId="{2EEBDF1F-4665-4779-BF36-45BF447BD352}" srcOrd="2" destOrd="0" parTransId="{37922B38-05F3-4B74-9B75-15784858AD65}" sibTransId="{79376B97-AFAC-4F28-81F9-47896AA7AB3B}"/>
    <dgm:cxn modelId="{407ADA6A-26B5-4B67-87D8-0EBB4C0D4B35}" type="presOf" srcId="{2EEBDF1F-4665-4779-BF36-45BF447BD352}" destId="{3985CC22-6665-4799-BD93-C887F4E3AF64}" srcOrd="0" destOrd="0" presId="urn:microsoft.com/office/officeart/2005/8/layout/vList2"/>
    <dgm:cxn modelId="{09A6358E-F491-43CA-9DFF-7268E931D040}" srcId="{C8BC7997-267D-4414-9FB2-0A74CE7BA5B3}" destId="{768FE739-4FA6-40D3-9451-0706718AA7C7}" srcOrd="1" destOrd="0" parTransId="{0C8C704F-62F7-4D12-9B51-CB96EA7C768A}" sibTransId="{B46EA6B6-9EC3-4524-BEE2-0343CA3E9319}"/>
    <dgm:cxn modelId="{5F1D49A6-8CC9-4A1F-89C3-394AFD8A92BD}" srcId="{C8BC7997-267D-4414-9FB2-0A74CE7BA5B3}" destId="{4E79EC18-81D6-40C6-9433-2192E502E840}" srcOrd="0" destOrd="0" parTransId="{CAC1D371-B45D-48EB-9B8E-47293CB38C0E}" sibTransId="{47821DA7-7122-4A61-A926-A3083DAB78E3}"/>
    <dgm:cxn modelId="{07C607D3-A74E-49EC-9F82-5B9717FF5CB2}" type="presOf" srcId="{C8BC7997-267D-4414-9FB2-0A74CE7BA5B3}" destId="{58F4317C-F463-40BC-9FCD-56AFBFAAE509}" srcOrd="0" destOrd="0" presId="urn:microsoft.com/office/officeart/2005/8/layout/vList2"/>
    <dgm:cxn modelId="{6C8111E4-9541-4DC2-8439-AEEEF0BF0F51}" type="presOf" srcId="{4E79EC18-81D6-40C6-9433-2192E502E840}" destId="{88726F31-519B-42AE-AE49-03841CEA6720}" srcOrd="0" destOrd="0" presId="urn:microsoft.com/office/officeart/2005/8/layout/vList2"/>
    <dgm:cxn modelId="{4D2315E8-8128-4F76-8275-7C65FD539B0A}" type="presOf" srcId="{768FE739-4FA6-40D3-9451-0706718AA7C7}" destId="{25B86182-3B29-410F-B412-00CD4AE860DF}" srcOrd="0" destOrd="0" presId="urn:microsoft.com/office/officeart/2005/8/layout/vList2"/>
    <dgm:cxn modelId="{8B890CAA-28CE-4C2F-AFCE-A37301C3E6EF}" type="presParOf" srcId="{58F4317C-F463-40BC-9FCD-56AFBFAAE509}" destId="{88726F31-519B-42AE-AE49-03841CEA6720}" srcOrd="0" destOrd="0" presId="urn:microsoft.com/office/officeart/2005/8/layout/vList2"/>
    <dgm:cxn modelId="{47FEA48B-EB52-44BF-8AA7-74BAA1A62E45}" type="presParOf" srcId="{58F4317C-F463-40BC-9FCD-56AFBFAAE509}" destId="{96E4EDBF-0DDE-49A1-AB82-548F028B9AA1}" srcOrd="1" destOrd="0" presId="urn:microsoft.com/office/officeart/2005/8/layout/vList2"/>
    <dgm:cxn modelId="{A3B638E8-C302-47BF-886D-DFF6F63F1C50}" type="presParOf" srcId="{58F4317C-F463-40BC-9FCD-56AFBFAAE509}" destId="{25B86182-3B29-410F-B412-00CD4AE860DF}" srcOrd="2" destOrd="0" presId="urn:microsoft.com/office/officeart/2005/8/layout/vList2"/>
    <dgm:cxn modelId="{382E7D79-0AD5-484E-97C4-4B9F7B77368E}" type="presParOf" srcId="{58F4317C-F463-40BC-9FCD-56AFBFAAE509}" destId="{9DC821BE-5E20-448A-B425-F2219DF5D30C}" srcOrd="3" destOrd="0" presId="urn:microsoft.com/office/officeart/2005/8/layout/vList2"/>
    <dgm:cxn modelId="{AEE2D44D-41B6-4EAA-8BD2-2BC8C85D577E}" type="presParOf" srcId="{58F4317C-F463-40BC-9FCD-56AFBFAAE509}" destId="{3985CC22-6665-4799-BD93-C887F4E3AF64}" srcOrd="4" destOrd="0" presId="urn:microsoft.com/office/officeart/2005/8/layout/vList2"/>
    <dgm:cxn modelId="{1876E5F8-153F-4013-A63F-ADDB29E17FDD}" type="presParOf" srcId="{58F4317C-F463-40BC-9FCD-56AFBFAAE509}" destId="{6CC61093-2FA6-4B68-A192-4936DB7C847C}" srcOrd="5" destOrd="0" presId="urn:microsoft.com/office/officeart/2005/8/layout/vList2"/>
    <dgm:cxn modelId="{C4078637-9CF7-4E74-8B7A-FE38D857C31F}" type="presParOf" srcId="{58F4317C-F463-40BC-9FCD-56AFBFAAE509}" destId="{C30D7DC6-3F19-466B-A12A-44895669D53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726F31-519B-42AE-AE49-03841CEA6720}">
      <dsp:nvSpPr>
        <dsp:cNvPr id="0" name=""/>
        <dsp:cNvSpPr/>
      </dsp:nvSpPr>
      <dsp:spPr>
        <a:xfrm>
          <a:off x="0" y="300973"/>
          <a:ext cx="6797675" cy="1233911"/>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100000"/>
            </a:lnSpc>
            <a:spcBef>
              <a:spcPct val="0"/>
            </a:spcBef>
            <a:spcAft>
              <a:spcPct val="35000"/>
            </a:spcAft>
            <a:buNone/>
          </a:pPr>
          <a:r>
            <a:rPr lang="en-CA" sz="1300" kern="1200"/>
            <a:t>-What value do you get from online social interactions?</a:t>
          </a:r>
          <a:endParaRPr lang="en-US" sz="1300" kern="1200"/>
        </a:p>
      </dsp:txBody>
      <dsp:txXfrm>
        <a:off x="60235" y="361208"/>
        <a:ext cx="6677205" cy="1113441"/>
      </dsp:txXfrm>
    </dsp:sp>
    <dsp:sp modelId="{25B86182-3B29-410F-B412-00CD4AE860DF}">
      <dsp:nvSpPr>
        <dsp:cNvPr id="0" name=""/>
        <dsp:cNvSpPr/>
      </dsp:nvSpPr>
      <dsp:spPr>
        <a:xfrm>
          <a:off x="0" y="1572324"/>
          <a:ext cx="6797675" cy="1233911"/>
        </a:xfrm>
        <a:prstGeom prst="roundRect">
          <a:avLst/>
        </a:prstGeom>
        <a:solidFill>
          <a:schemeClr val="accent2">
            <a:hueOff val="-498931"/>
            <a:satOff val="-225"/>
            <a:lumOff val="235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100000"/>
            </a:lnSpc>
            <a:spcBef>
              <a:spcPct val="0"/>
            </a:spcBef>
            <a:spcAft>
              <a:spcPct val="35000"/>
            </a:spcAft>
            <a:buNone/>
          </a:pPr>
          <a:r>
            <a:rPr lang="en-CA" sz="1300" kern="1200"/>
            <a:t>What I get from my own personal online social interactions is connections. I’ve made friends over social media by sharing interests with other kids my age. I also talk keep in touch with friends I’ve made in real life by communicating with them over Instagram and Snapchat. Many people I snowboard or mountain bike with I talk to over social media and plan with them the next time we would go ride together.</a:t>
          </a:r>
          <a:endParaRPr lang="en-US" sz="1300" kern="1200" dirty="0"/>
        </a:p>
      </dsp:txBody>
      <dsp:txXfrm>
        <a:off x="60235" y="1632559"/>
        <a:ext cx="6677205" cy="1113441"/>
      </dsp:txXfrm>
    </dsp:sp>
    <dsp:sp modelId="{3985CC22-6665-4799-BD93-C887F4E3AF64}">
      <dsp:nvSpPr>
        <dsp:cNvPr id="0" name=""/>
        <dsp:cNvSpPr/>
      </dsp:nvSpPr>
      <dsp:spPr>
        <a:xfrm>
          <a:off x="0" y="2843676"/>
          <a:ext cx="6797675" cy="1233911"/>
        </a:xfrm>
        <a:prstGeom prst="roundRect">
          <a:avLst/>
        </a:prstGeom>
        <a:solidFill>
          <a:schemeClr val="accent2">
            <a:hueOff val="-997863"/>
            <a:satOff val="-449"/>
            <a:lumOff val="470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100000"/>
            </a:lnSpc>
            <a:spcBef>
              <a:spcPct val="0"/>
            </a:spcBef>
            <a:spcAft>
              <a:spcPct val="35000"/>
            </a:spcAft>
            <a:buNone/>
          </a:pPr>
          <a:r>
            <a:rPr lang="en-CA" sz="1300" kern="1200"/>
            <a:t>-How is social media and social capital helping to form youth culture?</a:t>
          </a:r>
          <a:endParaRPr lang="en-US" sz="1300" kern="1200" dirty="0"/>
        </a:p>
      </dsp:txBody>
      <dsp:txXfrm>
        <a:off x="60235" y="2903911"/>
        <a:ext cx="6677205" cy="1113441"/>
      </dsp:txXfrm>
    </dsp:sp>
    <dsp:sp modelId="{C30D7DC6-3F19-466B-A12A-44895669D53F}">
      <dsp:nvSpPr>
        <dsp:cNvPr id="0" name=""/>
        <dsp:cNvSpPr/>
      </dsp:nvSpPr>
      <dsp:spPr>
        <a:xfrm>
          <a:off x="0" y="4115027"/>
          <a:ext cx="6797675" cy="1233911"/>
        </a:xfrm>
        <a:prstGeom prst="roundRect">
          <a:avLst/>
        </a:prstGeom>
        <a:solidFill>
          <a:schemeClr val="accent2">
            <a:hueOff val="-1496794"/>
            <a:satOff val="-674"/>
            <a:lumOff val="705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100000"/>
            </a:lnSpc>
            <a:spcBef>
              <a:spcPct val="0"/>
            </a:spcBef>
            <a:spcAft>
              <a:spcPct val="35000"/>
            </a:spcAft>
            <a:buNone/>
          </a:pPr>
          <a:r>
            <a:rPr lang="en-CA" sz="1300" kern="1200"/>
            <a:t>Youth culture depends on social media. All my friends that have some form of electronic device has at least one type of social media. All most all of them have more than one type of social media. Todays youth is centered around social media I think, that’s how people meet new friends or just talk to their existing friends. I very rarely find myself texting my friends rather then just using snapchat to communicate with them.</a:t>
          </a:r>
          <a:endParaRPr lang="en-US" sz="1300" kern="1200" dirty="0"/>
        </a:p>
      </dsp:txBody>
      <dsp:txXfrm>
        <a:off x="60235" y="4175262"/>
        <a:ext cx="6677205" cy="111344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1/21/2020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962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1/21/2020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32911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1/21/2020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3388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1/21/2020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86036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1/21/2020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75193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1/21/2020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37270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1/21/2020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72493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1/21/2020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97452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1/21/2020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85795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1/21/2020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122613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1/21/2020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08915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1/21/2020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3355368"/>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90000"/>
        </a:lnSpc>
        <a:spcBef>
          <a:spcPct val="0"/>
        </a:spcBef>
        <a:buNone/>
        <a:defRPr sz="42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2CD6547-11B3-4B68-8A71-201301470DA7}"/>
              </a:ext>
            </a:extLst>
          </p:cNvPr>
          <p:cNvPicPr>
            <a:picLocks noChangeAspect="1"/>
          </p:cNvPicPr>
          <p:nvPr/>
        </p:nvPicPr>
        <p:blipFill rotWithShape="1">
          <a:blip r:embed="rId2"/>
          <a:srcRect t="20044" b="19561"/>
          <a:stretch/>
        </p:blipFill>
        <p:spPr>
          <a:xfrm>
            <a:off x="-32" y="10"/>
            <a:ext cx="12192031" cy="4915066"/>
          </a:xfrm>
          <a:prstGeom prst="rect">
            <a:avLst/>
          </a:prstGeom>
        </p:spPr>
      </p:pic>
      <p:sp>
        <p:nvSpPr>
          <p:cNvPr id="20" name="Rectangle 19">
            <a:extLst>
              <a:ext uri="{FF2B5EF4-FFF2-40B4-BE49-F238E27FC236}">
                <a16:creationId xmlns:a16="http://schemas.microsoft.com/office/drawing/2014/main" id="{0B4FB531-34DA-4777-9BD5-5B885DC38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15076"/>
            <a:ext cx="12188952" cy="1942924"/>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0852408-A553-4C3A-814C-97C79B7C31EE}"/>
              </a:ext>
            </a:extLst>
          </p:cNvPr>
          <p:cNvSpPr>
            <a:spLocks noGrp="1"/>
          </p:cNvSpPr>
          <p:nvPr>
            <p:ph type="ctrTitle"/>
          </p:nvPr>
        </p:nvSpPr>
        <p:spPr>
          <a:xfrm>
            <a:off x="828675" y="5120639"/>
            <a:ext cx="7137263" cy="1280161"/>
          </a:xfrm>
        </p:spPr>
        <p:txBody>
          <a:bodyPr anchor="ctr">
            <a:normAutofit/>
          </a:bodyPr>
          <a:lstStyle/>
          <a:p>
            <a:pPr algn="r"/>
            <a:r>
              <a:rPr lang="en-CA" sz="4800">
                <a:solidFill>
                  <a:srgbClr val="FFFFFF"/>
                </a:solidFill>
              </a:rPr>
              <a:t>Social Media and Me</a:t>
            </a:r>
          </a:p>
        </p:txBody>
      </p:sp>
      <p:sp>
        <p:nvSpPr>
          <p:cNvPr id="3" name="Subtitle 2">
            <a:extLst>
              <a:ext uri="{FF2B5EF4-FFF2-40B4-BE49-F238E27FC236}">
                <a16:creationId xmlns:a16="http://schemas.microsoft.com/office/drawing/2014/main" id="{E7D0EE83-C463-416A-A803-33C3E991EB3A}"/>
              </a:ext>
            </a:extLst>
          </p:cNvPr>
          <p:cNvSpPr>
            <a:spLocks noGrp="1"/>
          </p:cNvSpPr>
          <p:nvPr>
            <p:ph type="subTitle" idx="1"/>
          </p:nvPr>
        </p:nvSpPr>
        <p:spPr>
          <a:xfrm>
            <a:off x="8289580" y="5120639"/>
            <a:ext cx="3073745" cy="1280160"/>
          </a:xfrm>
        </p:spPr>
        <p:txBody>
          <a:bodyPr anchor="ctr">
            <a:normAutofit/>
          </a:bodyPr>
          <a:lstStyle/>
          <a:p>
            <a:r>
              <a:rPr lang="en-CA" sz="1500" dirty="0">
                <a:solidFill>
                  <a:srgbClr val="FFFFFF"/>
                </a:solidFill>
              </a:rPr>
              <a:t>By: NOAH PAVLAKOS</a:t>
            </a:r>
          </a:p>
        </p:txBody>
      </p:sp>
      <p:cxnSp>
        <p:nvCxnSpPr>
          <p:cNvPr id="22" name="Straight Connector 21">
            <a:extLst>
              <a:ext uri="{FF2B5EF4-FFF2-40B4-BE49-F238E27FC236}">
                <a16:creationId xmlns:a16="http://schemas.microsoft.com/office/drawing/2014/main" id="{D5B557D3-D7B4-404B-84A1-9BD182BE5B0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7532813" y="5760720"/>
            <a:ext cx="11887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590660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C9F3DB-12FA-41BD-9BE7-60B2D8D17878}"/>
              </a:ext>
            </a:extLst>
          </p:cNvPr>
          <p:cNvSpPr>
            <a:spLocks noGrp="1"/>
          </p:cNvSpPr>
          <p:nvPr>
            <p:ph type="title"/>
          </p:nvPr>
        </p:nvSpPr>
        <p:spPr>
          <a:xfrm>
            <a:off x="1097280" y="286603"/>
            <a:ext cx="10058400" cy="1450757"/>
          </a:xfrm>
        </p:spPr>
        <p:txBody>
          <a:bodyPr>
            <a:normAutofit/>
          </a:bodyPr>
          <a:lstStyle/>
          <a:p>
            <a:r>
              <a:rPr lang="en-CA" sz="3900"/>
              <a:t>How have social media platforms changed the way we consume and understand information?</a:t>
            </a:r>
          </a:p>
        </p:txBody>
      </p:sp>
      <p:cxnSp>
        <p:nvCxnSpPr>
          <p:cNvPr id="12" name="Straight Connector 11">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5846"/>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A7669D0-589F-48A1-B5CE-0140E9C6C441}"/>
              </a:ext>
            </a:extLst>
          </p:cNvPr>
          <p:cNvSpPr>
            <a:spLocks noGrp="1"/>
          </p:cNvSpPr>
          <p:nvPr>
            <p:ph idx="1"/>
          </p:nvPr>
        </p:nvSpPr>
        <p:spPr>
          <a:xfrm>
            <a:off x="1097280" y="2108201"/>
            <a:ext cx="6437367" cy="3760891"/>
          </a:xfrm>
        </p:spPr>
        <p:txBody>
          <a:bodyPr>
            <a:normAutofit/>
          </a:bodyPr>
          <a:lstStyle/>
          <a:p>
            <a:r>
              <a:rPr lang="en-CA" dirty="0"/>
              <a:t>Over the years people have learned on social media networks such as Instagram, Facebook, and Twitter when something is just simple not true. However when social media platforms first came out I’m sure people weren’t as smart about it, and couldn’t tell if something was true or not. For example, these days on Instagram I can easily tell when someone has a fake account. </a:t>
            </a:r>
          </a:p>
          <a:p>
            <a:pPr marL="0" indent="0">
              <a:buNone/>
            </a:pPr>
            <a:endParaRPr lang="en-CA" dirty="0"/>
          </a:p>
        </p:txBody>
      </p:sp>
      <p:pic>
        <p:nvPicPr>
          <p:cNvPr id="5" name="Picture 4" descr="A picture containing drawing&#10;&#10;Description automatically generated">
            <a:extLst>
              <a:ext uri="{FF2B5EF4-FFF2-40B4-BE49-F238E27FC236}">
                <a16:creationId xmlns:a16="http://schemas.microsoft.com/office/drawing/2014/main" id="{9185B0E4-61E8-4E78-8BC4-E15EFD2EF4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5518" y="2724560"/>
            <a:ext cx="4283920" cy="2463253"/>
          </a:xfrm>
          <a:prstGeom prst="rect">
            <a:avLst/>
          </a:prstGeom>
        </p:spPr>
      </p:pic>
      <p:sp>
        <p:nvSpPr>
          <p:cNvPr id="14" name="Rectangle 13">
            <a:extLst>
              <a:ext uri="{FF2B5EF4-FFF2-40B4-BE49-F238E27FC236}">
                <a16:creationId xmlns:a16="http://schemas.microsoft.com/office/drawing/2014/main" id="{9E4CE3CF-6887-4947-8090-EC10F183F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54063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2D95CF6-38CB-4822-9599-A06EBAA489C3}"/>
              </a:ext>
            </a:extLst>
          </p:cNvPr>
          <p:cNvSpPr>
            <a:spLocks noGrp="1"/>
          </p:cNvSpPr>
          <p:nvPr>
            <p:ph type="title"/>
          </p:nvPr>
        </p:nvSpPr>
        <p:spPr>
          <a:xfrm>
            <a:off x="492370" y="516835"/>
            <a:ext cx="3084844" cy="5772840"/>
          </a:xfrm>
        </p:spPr>
        <p:txBody>
          <a:bodyPr anchor="ctr">
            <a:normAutofit/>
          </a:bodyPr>
          <a:lstStyle/>
          <a:p>
            <a:r>
              <a:rPr lang="en-CA" sz="3600">
                <a:solidFill>
                  <a:schemeClr val="bg1"/>
                </a:solidFill>
              </a:rPr>
              <a:t>Is Social Media Hurting Your Mental Health?</a:t>
            </a:r>
          </a:p>
        </p:txBody>
      </p:sp>
      <p:graphicFrame>
        <p:nvGraphicFramePr>
          <p:cNvPr id="6" name="Content Placeholder 2">
            <a:extLst>
              <a:ext uri="{FF2B5EF4-FFF2-40B4-BE49-F238E27FC236}">
                <a16:creationId xmlns:a16="http://schemas.microsoft.com/office/drawing/2014/main" id="{9A1D1045-FD1B-4178-B661-66B07D8183CF}"/>
              </a:ext>
            </a:extLst>
          </p:cNvPr>
          <p:cNvGraphicFramePr>
            <a:graphicFrameLocks noGrp="1"/>
          </p:cNvGraphicFramePr>
          <p:nvPr>
            <p:ph idx="1"/>
            <p:extLst>
              <p:ext uri="{D42A27DB-BD31-4B8C-83A1-F6EECF244321}">
                <p14:modId xmlns:p14="http://schemas.microsoft.com/office/powerpoint/2010/main" val="3189786813"/>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6188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19E15-4889-447E-9654-7DC89D799030}"/>
              </a:ext>
            </a:extLst>
          </p:cNvPr>
          <p:cNvSpPr>
            <a:spLocks noGrp="1"/>
          </p:cNvSpPr>
          <p:nvPr>
            <p:ph type="title"/>
          </p:nvPr>
        </p:nvSpPr>
        <p:spPr/>
        <p:txBody>
          <a:bodyPr/>
          <a:lstStyle/>
          <a:p>
            <a:r>
              <a:rPr lang="en-CA" dirty="0"/>
              <a:t>Black Mirror</a:t>
            </a:r>
          </a:p>
        </p:txBody>
      </p:sp>
      <p:sp>
        <p:nvSpPr>
          <p:cNvPr id="3" name="Content Placeholder 2">
            <a:extLst>
              <a:ext uri="{FF2B5EF4-FFF2-40B4-BE49-F238E27FC236}">
                <a16:creationId xmlns:a16="http://schemas.microsoft.com/office/drawing/2014/main" id="{CFE7DF08-A209-4FDA-A957-66C83BFB9DC1}"/>
              </a:ext>
            </a:extLst>
          </p:cNvPr>
          <p:cNvSpPr>
            <a:spLocks noGrp="1"/>
          </p:cNvSpPr>
          <p:nvPr>
            <p:ph idx="1"/>
          </p:nvPr>
        </p:nvSpPr>
        <p:spPr/>
        <p:txBody>
          <a:bodyPr>
            <a:normAutofit/>
          </a:bodyPr>
          <a:lstStyle/>
          <a:p>
            <a:pPr marL="342900" indent="-342900">
              <a:buFont typeface="+mj-lt"/>
              <a:buAutoNum type="arabicPeriod"/>
            </a:pPr>
            <a:r>
              <a:rPr lang="en-CA" sz="1400" dirty="0"/>
              <a:t>Personally I’ve seen things in the real world that are very similar to what was presented in the video. I even have friends that do things similar to what the lady did in the video. For example, some people I know like to go to the mall and try on cloths, after they’ve put on the cloths they picked out they take a picture in the mirror and then post it on Instagram. This makes it look like what their wearing is actually theirs, when in actuality they just stuffed the price tag in one of the pockets and after they took the picture they take it off and leave.</a:t>
            </a:r>
          </a:p>
          <a:p>
            <a:pPr marL="342900" indent="-342900">
              <a:buFont typeface="+mj-lt"/>
              <a:buAutoNum type="arabicPeriod"/>
            </a:pPr>
            <a:r>
              <a:rPr lang="en-CA" sz="1400" dirty="0"/>
              <a:t>The main character gets rated by others. If the rate is high she gains points but if it’s low she will lose points. I think the points aren’t just important to her, I think they’re important to everyone. I think the more points you have the cooler you are going to be. I think this sort of social interaction is just based on what you post and how much people like it or not and you lose the value of being truthful instead of just posting picture that will make people give you a high rating.</a:t>
            </a:r>
          </a:p>
          <a:p>
            <a:pPr marL="342900" indent="-342900">
              <a:buFont typeface="+mj-lt"/>
              <a:buAutoNum type="arabicPeriod"/>
            </a:pPr>
            <a:r>
              <a:rPr lang="en-CA" sz="1400" dirty="0"/>
              <a:t>People still talk to each other like normal but if someone says something nice to another person that person is socially obligated to give them a good rating instead of a simple thank you. It’s all just a big point system and that’s not what the world should be like. Life shouldn’t be spent by trying to get as many points as possible, life should be spent with people that you enjoy being around and have real fun times with them.</a:t>
            </a:r>
          </a:p>
        </p:txBody>
      </p:sp>
    </p:spTree>
    <p:extLst>
      <p:ext uri="{BB962C8B-B14F-4D97-AF65-F5344CB8AC3E}">
        <p14:creationId xmlns:p14="http://schemas.microsoft.com/office/powerpoint/2010/main" val="539230262"/>
      </p:ext>
    </p:extLst>
  </p:cSld>
  <p:clrMapOvr>
    <a:masterClrMapping/>
  </p:clrMapOvr>
</p:sld>
</file>

<file path=ppt/theme/theme1.xml><?xml version="1.0" encoding="utf-8"?>
<a:theme xmlns:a="http://schemas.openxmlformats.org/drawingml/2006/main" name="RetrospectVTI">
  <a:themeElements>
    <a:clrScheme name="AnalogousFromDarkSeedLeftStep">
      <a:dk1>
        <a:srgbClr val="000000"/>
      </a:dk1>
      <a:lt1>
        <a:srgbClr val="FFFFFF"/>
      </a:lt1>
      <a:dk2>
        <a:srgbClr val="242E41"/>
      </a:dk2>
      <a:lt2>
        <a:srgbClr val="E2E8E4"/>
      </a:lt2>
      <a:accent1>
        <a:srgbClr val="E729A7"/>
      </a:accent1>
      <a:accent2>
        <a:srgbClr val="C517D5"/>
      </a:accent2>
      <a:accent3>
        <a:srgbClr val="8829E7"/>
      </a:accent3>
      <a:accent4>
        <a:srgbClr val="4E41DC"/>
      </a:accent4>
      <a:accent5>
        <a:srgbClr val="2968E7"/>
      </a:accent5>
      <a:accent6>
        <a:srgbClr val="17A5D5"/>
      </a:accent6>
      <a:hlink>
        <a:srgbClr val="6172CA"/>
      </a:hlink>
      <a:folHlink>
        <a:srgbClr val="7F7F7F"/>
      </a:folHlink>
    </a:clrScheme>
    <a:fontScheme name="Retrospect">
      <a:majorFont>
        <a:latin typeface="Arial Nova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Nova"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79</TotalTime>
  <Words>591</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 Nova</vt:lpstr>
      <vt:lpstr>Arial Nova Light</vt:lpstr>
      <vt:lpstr>Calibri</vt:lpstr>
      <vt:lpstr>RetrospectVTI</vt:lpstr>
      <vt:lpstr>Social Media and Me</vt:lpstr>
      <vt:lpstr>How have social media platforms changed the way we consume and understand information?</vt:lpstr>
      <vt:lpstr>Is Social Media Hurting Your Mental Health?</vt:lpstr>
      <vt:lpstr>Black Mirror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and Me</dc:title>
  <dc:creator>088S-Pavlakos, Noah</dc:creator>
  <cp:lastModifiedBy>088S-Pavlakos, Noah</cp:lastModifiedBy>
  <cp:revision>8</cp:revision>
  <dcterms:created xsi:type="dcterms:W3CDTF">2020-01-22T07:18:29Z</dcterms:created>
  <dcterms:modified xsi:type="dcterms:W3CDTF">2020-01-22T08:40:25Z</dcterms:modified>
</cp:coreProperties>
</file>