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 name="Google Shape;6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 name="Shape 9"/>
        <p:cNvGrpSpPr/>
        <p:nvPr/>
      </p:nvGrpSpPr>
      <p:grpSpPr>
        <a:xfrm>
          <a:off x="0" y="0"/>
          <a:ext cx="0" cy="0"/>
          <a:chOff x="0" y="0"/>
          <a:chExt cx="0" cy="0"/>
        </a:xfrm>
      </p:grpSpPr>
      <p:sp>
        <p:nvSpPr>
          <p:cNvPr id="10" name="Google Shape;10;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5" name="Google Shape;45;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1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7" name="Google Shape;17;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1" name="Google Shape;21;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2" name="Shape 22"/>
        <p:cNvGrpSpPr/>
        <p:nvPr/>
      </p:nvGrpSpPr>
      <p:grpSpPr>
        <a:xfrm>
          <a:off x="0" y="0"/>
          <a:ext cx="0" cy="0"/>
          <a:chOff x="0" y="0"/>
          <a:chExt cx="0" cy="0"/>
        </a:xfrm>
      </p:grpSpPr>
      <p:sp>
        <p:nvSpPr>
          <p:cNvPr id="23" name="Google Shape;23;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5" name="Google Shape;25;p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6" name="Google Shape;2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Google Shape;31;p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4" name="Shape 34"/>
        <p:cNvGrpSpPr/>
        <p:nvPr/>
      </p:nvGrpSpPr>
      <p:grpSpPr>
        <a:xfrm>
          <a:off x="0" y="0"/>
          <a:ext cx="0" cy="0"/>
          <a:chOff x="0" y="0"/>
          <a:chExt cx="0" cy="0"/>
        </a:xfrm>
      </p:grpSpPr>
      <p:sp>
        <p:nvSpPr>
          <p:cNvPr id="35" name="Google Shape;35;p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1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1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1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2" name="Google Shape;42;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push dir="r"/>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hyperlink" Target="https://www.youtube.com/watch?v=5FogNIr2x40" TargetMode="External"/><Relationship Id="rId5" Type="http://schemas.openxmlformats.org/officeDocument/2006/relationships/hyperlink" Target="https://gen.medium.com/the-confusion-is-the-point-6ab1d5a933a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hyperlink" Target="https://www.youtube.com/watch?v=Czg_9C7gw0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hyperlink" Target="https://www.youtube.com/watch?v=Czg_9C7gw0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hyperlink" Target="https://www.youtube.com/watch?v=GQW6mUK2aDQ&amp;list=PLJk1a21GKEZXxT9wwmnVle-zautJw4q12&amp;index=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hyperlink" Target="https://www.youtube.com/watch?v=tyUi6-Opzz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60663"/>
          <a:stretch/>
        </p:blipFill>
        <p:spPr>
          <a:xfrm>
            <a:off x="0" y="2574324"/>
            <a:ext cx="9143999" cy="2569200"/>
          </a:xfrm>
          <a:prstGeom prst="rect">
            <a:avLst/>
          </a:prstGeom>
          <a:noFill/>
          <a:ln>
            <a:noFill/>
          </a:ln>
        </p:spPr>
      </p:pic>
      <p:sp>
        <p:nvSpPr>
          <p:cNvPr id="55" name="Google Shape;55;p13"/>
          <p:cNvSpPr/>
          <p:nvPr/>
        </p:nvSpPr>
        <p:spPr>
          <a:xfrm>
            <a:off x="0" y="0"/>
            <a:ext cx="9144000" cy="2572500"/>
          </a:xfrm>
          <a:prstGeom prst="rect">
            <a:avLst/>
          </a:prstGeom>
          <a:solidFill>
            <a:srgbClr val="C6DAF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p:nvPr/>
        </p:nvSpPr>
        <p:spPr>
          <a:xfrm rot="-156123">
            <a:off x="2153842" y="1143655"/>
            <a:ext cx="4546388" cy="3211212"/>
          </a:xfrm>
          <a:prstGeom prst="roundRect">
            <a:avLst>
              <a:gd fmla="val 0" name="adj"/>
            </a:avLst>
          </a:prstGeom>
          <a:solidFill>
            <a:srgbClr val="FFFFFF"/>
          </a:solidFill>
          <a:ln>
            <a:noFill/>
          </a:ln>
          <a:effectLst>
            <a:outerShdw blurRad="228600" rotWithShape="0" algn="tl" dir="5400000" dist="50800">
              <a:srgbClr val="000000">
                <a:alpha val="5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3"/>
          <p:cNvSpPr/>
          <p:nvPr/>
        </p:nvSpPr>
        <p:spPr>
          <a:xfrm>
            <a:off x="2306212" y="991287"/>
            <a:ext cx="4546500" cy="3211200"/>
          </a:xfrm>
          <a:prstGeom prst="roundRect">
            <a:avLst>
              <a:gd fmla="val 0" name="adj"/>
            </a:avLst>
          </a:prstGeom>
          <a:solidFill>
            <a:srgbClr val="FFFFFF"/>
          </a:solidFill>
          <a:ln>
            <a:noFill/>
          </a:ln>
          <a:effectLst>
            <a:outerShdw blurRad="228600" rotWithShape="0" algn="tl" dir="5400000" dist="50800">
              <a:srgbClr val="000000">
                <a:alpha val="5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000"/>
              <a:buFont typeface="Arial"/>
              <a:buNone/>
            </a:pPr>
            <a:r>
              <a:rPr lang="en" sz="3000"/>
              <a:t>Social Media and Me</a:t>
            </a:r>
            <a:endParaRPr b="0" i="0" sz="3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Arial"/>
                <a:ea typeface="Arial"/>
                <a:cs typeface="Arial"/>
                <a:sym typeface="Arial"/>
              </a:rPr>
              <a:t>Rebecca </a:t>
            </a:r>
            <a:endParaRPr b="0" i="0" sz="1800" u="none" cap="none" strike="noStrike">
              <a:solidFill>
                <a:srgbClr val="000000"/>
              </a:solidFill>
              <a:latin typeface="Arial"/>
              <a:ea typeface="Arial"/>
              <a:cs typeface="Arial"/>
              <a:sym typeface="Arial"/>
            </a:endParaRPr>
          </a:p>
        </p:txBody>
      </p:sp>
      <p:pic>
        <p:nvPicPr>
          <p:cNvPr id="58" name="Google Shape;58;p13"/>
          <p:cNvPicPr preferRelativeResize="0"/>
          <p:nvPr/>
        </p:nvPicPr>
        <p:blipFill>
          <a:blip r:embed="rId4">
            <a:alphaModFix/>
          </a:blip>
          <a:stretch>
            <a:fillRect/>
          </a:stretch>
        </p:blipFill>
        <p:spPr>
          <a:xfrm>
            <a:off x="5130600" y="2866025"/>
            <a:ext cx="1524150" cy="11431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62" name="Shape 62"/>
        <p:cNvGrpSpPr/>
        <p:nvPr/>
      </p:nvGrpSpPr>
      <p:grpSpPr>
        <a:xfrm>
          <a:off x="0" y="0"/>
          <a:ext cx="0" cy="0"/>
          <a:chOff x="0" y="0"/>
          <a:chExt cx="0" cy="0"/>
        </a:xfrm>
      </p:grpSpPr>
      <p:pic>
        <p:nvPicPr>
          <p:cNvPr id="63" name="Google Shape;63;p14"/>
          <p:cNvPicPr preferRelativeResize="0"/>
          <p:nvPr/>
        </p:nvPicPr>
        <p:blipFill rotWithShape="1">
          <a:blip r:embed="rId3">
            <a:alphaModFix/>
          </a:blip>
          <a:srcRect b="0" l="0" r="0" t="60663"/>
          <a:stretch/>
        </p:blipFill>
        <p:spPr>
          <a:xfrm>
            <a:off x="0" y="2574324"/>
            <a:ext cx="9143999" cy="2569200"/>
          </a:xfrm>
          <a:prstGeom prst="rect">
            <a:avLst/>
          </a:prstGeom>
          <a:noFill/>
          <a:ln>
            <a:noFill/>
          </a:ln>
        </p:spPr>
      </p:pic>
      <p:sp>
        <p:nvSpPr>
          <p:cNvPr id="64" name="Google Shape;64;p14"/>
          <p:cNvSpPr/>
          <p:nvPr/>
        </p:nvSpPr>
        <p:spPr>
          <a:xfrm>
            <a:off x="0" y="0"/>
            <a:ext cx="9144000" cy="2569200"/>
          </a:xfrm>
          <a:prstGeom prst="rect">
            <a:avLst/>
          </a:prstGeom>
          <a:solidFill>
            <a:srgbClr val="FADA8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14"/>
          <p:cNvSpPr txBox="1"/>
          <p:nvPr/>
        </p:nvSpPr>
        <p:spPr>
          <a:xfrm>
            <a:off x="3827050" y="1585625"/>
            <a:ext cx="2818800" cy="32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4"/>
          <p:cNvSpPr/>
          <p:nvPr/>
        </p:nvSpPr>
        <p:spPr>
          <a:xfrm rot="-486555">
            <a:off x="2473980" y="1089987"/>
            <a:ext cx="4196057" cy="2963357"/>
          </a:xfrm>
          <a:prstGeom prst="roundRect">
            <a:avLst>
              <a:gd fmla="val 0" name="adj"/>
            </a:avLst>
          </a:prstGeom>
          <a:solidFill>
            <a:srgbClr val="FFFFFF"/>
          </a:solidFill>
          <a:ln>
            <a:noFill/>
          </a:ln>
          <a:effectLst>
            <a:outerShdw blurRad="228600" rotWithShape="0" algn="tl" dir="5400000" dist="47625">
              <a:srgbClr val="000000">
                <a:alpha val="5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4"/>
          <p:cNvSpPr txBox="1"/>
          <p:nvPr/>
        </p:nvSpPr>
        <p:spPr>
          <a:xfrm>
            <a:off x="2835664" y="1251827"/>
            <a:ext cx="3640200" cy="279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200" u="none" cap="none" strike="noStrike">
                <a:solidFill>
                  <a:srgbClr val="000000"/>
                </a:solidFill>
                <a:latin typeface="Arial"/>
                <a:ea typeface="Arial"/>
                <a:cs typeface="Arial"/>
                <a:sym typeface="Arial"/>
              </a:rPr>
              <a:t>Social media platforms have consumed the way we think about and understand ideas by, people </a:t>
            </a:r>
            <a:r>
              <a:rPr lang="en" sz="1200"/>
              <a:t>don’t </a:t>
            </a:r>
            <a:r>
              <a:rPr lang="en" sz="1200"/>
              <a:t>generally</a:t>
            </a:r>
            <a:r>
              <a:rPr lang="en" sz="1200"/>
              <a:t> have their own opinion, they just hear someone else say something and </a:t>
            </a:r>
            <a:r>
              <a:rPr lang="en" sz="1200"/>
              <a:t>automatically</a:t>
            </a:r>
            <a:r>
              <a:rPr lang="en" sz="1200"/>
              <a:t> say or think the same thing. If you were to just read the article about the video you would think the boys were being rude and disrespectful of the elderly and firsts nations culture. However you would get a different story from watching the video, it doesn’t look that bad as it sounds in the story, but it does look slightly as if the boys are making fun of him by laughing. are thoughts are consumed by what others say but when we see it for ourselves we </a:t>
            </a:r>
            <a:r>
              <a:rPr lang="en" sz="1200"/>
              <a:t>typically</a:t>
            </a:r>
            <a:r>
              <a:rPr lang="en" sz="1200"/>
              <a:t> have a different opinion.</a:t>
            </a:r>
            <a:endParaRPr b="0" i="0" sz="1200" u="none" cap="none" strike="noStrike">
              <a:solidFill>
                <a:srgbClr val="000000"/>
              </a:solidFill>
              <a:latin typeface="Arial"/>
              <a:ea typeface="Arial"/>
              <a:cs typeface="Arial"/>
              <a:sym typeface="Arial"/>
            </a:endParaRPr>
          </a:p>
        </p:txBody>
      </p:sp>
      <p:sp>
        <p:nvSpPr>
          <p:cNvPr id="68" name="Google Shape;68;p14"/>
          <p:cNvSpPr txBox="1"/>
          <p:nvPr/>
        </p:nvSpPr>
        <p:spPr>
          <a:xfrm>
            <a:off x="0" y="4756825"/>
            <a:ext cx="3261300" cy="38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hlinkClick r:id="rId4"/>
              </a:rPr>
              <a:t>https://www.youtube.com/watch?v=5FogNIr2x40</a:t>
            </a:r>
            <a:endParaRPr/>
          </a:p>
        </p:txBody>
      </p:sp>
      <p:sp>
        <p:nvSpPr>
          <p:cNvPr id="69" name="Google Shape;69;p14"/>
          <p:cNvSpPr txBox="1"/>
          <p:nvPr/>
        </p:nvSpPr>
        <p:spPr>
          <a:xfrm>
            <a:off x="3158300" y="4727875"/>
            <a:ext cx="4305600" cy="38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hlinkClick r:id="rId5"/>
              </a:rPr>
              <a:t>https://gen.medium.com/the-confusion-is-the-point-6ab1d5a933aa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73" name="Shape 73"/>
        <p:cNvGrpSpPr/>
        <p:nvPr/>
      </p:nvGrpSpPr>
      <p:grpSpPr>
        <a:xfrm>
          <a:off x="0" y="0"/>
          <a:ext cx="0" cy="0"/>
          <a:chOff x="0" y="0"/>
          <a:chExt cx="0" cy="0"/>
        </a:xfrm>
      </p:grpSpPr>
      <p:pic>
        <p:nvPicPr>
          <p:cNvPr id="74" name="Google Shape;74;p15"/>
          <p:cNvPicPr preferRelativeResize="0"/>
          <p:nvPr/>
        </p:nvPicPr>
        <p:blipFill rotWithShape="1">
          <a:blip r:embed="rId3">
            <a:alphaModFix/>
          </a:blip>
          <a:srcRect b="0" l="0" r="0" t="60663"/>
          <a:stretch/>
        </p:blipFill>
        <p:spPr>
          <a:xfrm>
            <a:off x="0" y="2574324"/>
            <a:ext cx="9143999" cy="2569200"/>
          </a:xfrm>
          <a:prstGeom prst="rect">
            <a:avLst/>
          </a:prstGeom>
          <a:noFill/>
          <a:ln>
            <a:noFill/>
          </a:ln>
        </p:spPr>
      </p:pic>
      <p:sp>
        <p:nvSpPr>
          <p:cNvPr id="75" name="Google Shape;75;p15"/>
          <p:cNvSpPr/>
          <p:nvPr/>
        </p:nvSpPr>
        <p:spPr>
          <a:xfrm>
            <a:off x="0" y="0"/>
            <a:ext cx="9144000" cy="2569200"/>
          </a:xfrm>
          <a:prstGeom prst="rect">
            <a:avLst/>
          </a:prstGeom>
          <a:solidFill>
            <a:srgbClr val="F4C7C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5"/>
          <p:cNvSpPr txBox="1"/>
          <p:nvPr/>
        </p:nvSpPr>
        <p:spPr>
          <a:xfrm>
            <a:off x="3827050" y="1585625"/>
            <a:ext cx="2818800" cy="32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5"/>
          <p:cNvSpPr txBox="1"/>
          <p:nvPr/>
        </p:nvSpPr>
        <p:spPr>
          <a:xfrm>
            <a:off x="3219901" y="2003376"/>
            <a:ext cx="2704200" cy="853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The value we get from social interactions</a:t>
            </a:r>
            <a:endParaRPr b="0" i="0" sz="1400" u="none" cap="none" strike="noStrike">
              <a:solidFill>
                <a:srgbClr val="000000"/>
              </a:solidFill>
              <a:latin typeface="Arial"/>
              <a:ea typeface="Arial"/>
              <a:cs typeface="Arial"/>
              <a:sym typeface="Arial"/>
            </a:endParaRPr>
          </a:p>
        </p:txBody>
      </p:sp>
      <p:sp>
        <p:nvSpPr>
          <p:cNvPr id="78" name="Google Shape;78;p15"/>
          <p:cNvSpPr/>
          <p:nvPr/>
        </p:nvSpPr>
        <p:spPr>
          <a:xfrm rot="5639997">
            <a:off x="2982175" y="589185"/>
            <a:ext cx="2958908" cy="4128778"/>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15"/>
          <p:cNvSpPr txBox="1"/>
          <p:nvPr/>
        </p:nvSpPr>
        <p:spPr>
          <a:xfrm>
            <a:off x="2791949" y="1342801"/>
            <a:ext cx="3560100" cy="3239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200" u="none" cap="none" strike="noStrike">
                <a:solidFill>
                  <a:srgbClr val="000000"/>
                </a:solidFill>
                <a:latin typeface="Arial"/>
                <a:ea typeface="Arial"/>
                <a:cs typeface="Arial"/>
                <a:sym typeface="Arial"/>
              </a:rPr>
              <a:t>The value we get from social interactions, is we think they are important to us but are they really</a:t>
            </a:r>
            <a:r>
              <a:rPr lang="en" sz="1200"/>
              <a:t>. We fell dependent upon </a:t>
            </a:r>
            <a:r>
              <a:rPr lang="en" sz="1200"/>
              <a:t>social</a:t>
            </a:r>
            <a:r>
              <a:rPr lang="en" sz="1200"/>
              <a:t> interaction and if we don’t have them then we feel like something is missing or wrong. We don’t really get anything from social interactions except for the rethinking about our posts if it </a:t>
            </a:r>
            <a:r>
              <a:rPr lang="en" sz="1200"/>
              <a:t>doesn't</a:t>
            </a:r>
            <a:r>
              <a:rPr lang="en" sz="1200"/>
              <a:t> get the </a:t>
            </a:r>
            <a:r>
              <a:rPr lang="en" sz="1200"/>
              <a:t>feedback</a:t>
            </a:r>
            <a:r>
              <a:rPr lang="en" sz="1200"/>
              <a:t> we thought, and start thinking we </a:t>
            </a:r>
            <a:r>
              <a:rPr lang="en" sz="1200"/>
              <a:t>aren't</a:t>
            </a:r>
            <a:r>
              <a:rPr lang="en" sz="1200"/>
              <a:t> good enough. This is the main factor in why people always say be yourself, and </a:t>
            </a:r>
            <a:r>
              <a:rPr lang="en" sz="1200"/>
              <a:t>don't</a:t>
            </a:r>
            <a:r>
              <a:rPr lang="en" sz="1200"/>
              <a:t> be someone your not. If you don’t get more likes than your friends who cares, as long as you like the picture </a:t>
            </a:r>
            <a:r>
              <a:rPr lang="en" sz="1200"/>
              <a:t>that's</a:t>
            </a:r>
            <a:r>
              <a:rPr lang="en" sz="1200"/>
              <a:t> all that should matter.</a:t>
            </a:r>
            <a:endParaRPr b="0" i="0" sz="1200" u="none" cap="none" strike="noStrike">
              <a:solidFill>
                <a:srgbClr val="000000"/>
              </a:solidFill>
              <a:latin typeface="Arial"/>
              <a:ea typeface="Arial"/>
              <a:cs typeface="Arial"/>
              <a:sym typeface="Arial"/>
            </a:endParaRPr>
          </a:p>
        </p:txBody>
      </p:sp>
      <p:sp>
        <p:nvSpPr>
          <p:cNvPr id="80" name="Google Shape;80;p15"/>
          <p:cNvSpPr txBox="1"/>
          <p:nvPr/>
        </p:nvSpPr>
        <p:spPr>
          <a:xfrm>
            <a:off x="0" y="4814725"/>
            <a:ext cx="3377400" cy="32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hlinkClick r:id="rId4"/>
              </a:rPr>
              <a:t>https://www.youtube.com/watch?v=Czg_9C7gw0o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84" name="Shape 84"/>
        <p:cNvGrpSpPr/>
        <p:nvPr/>
      </p:nvGrpSpPr>
      <p:grpSpPr>
        <a:xfrm>
          <a:off x="0" y="0"/>
          <a:ext cx="0" cy="0"/>
          <a:chOff x="0" y="0"/>
          <a:chExt cx="0" cy="0"/>
        </a:xfrm>
      </p:grpSpPr>
      <p:pic>
        <p:nvPicPr>
          <p:cNvPr id="85" name="Google Shape;85;p16"/>
          <p:cNvPicPr preferRelativeResize="0"/>
          <p:nvPr/>
        </p:nvPicPr>
        <p:blipFill rotWithShape="1">
          <a:blip r:embed="rId3">
            <a:alphaModFix/>
          </a:blip>
          <a:srcRect b="0" l="0" r="0" t="60663"/>
          <a:stretch/>
        </p:blipFill>
        <p:spPr>
          <a:xfrm>
            <a:off x="0" y="2574324"/>
            <a:ext cx="9143999" cy="2569200"/>
          </a:xfrm>
          <a:prstGeom prst="rect">
            <a:avLst/>
          </a:prstGeom>
          <a:noFill/>
          <a:ln>
            <a:noFill/>
          </a:ln>
        </p:spPr>
      </p:pic>
      <p:sp>
        <p:nvSpPr>
          <p:cNvPr id="86" name="Google Shape;86;p16"/>
          <p:cNvSpPr/>
          <p:nvPr/>
        </p:nvSpPr>
        <p:spPr>
          <a:xfrm>
            <a:off x="0" y="0"/>
            <a:ext cx="9144000" cy="2569200"/>
          </a:xfrm>
          <a:prstGeom prst="rect">
            <a:avLst/>
          </a:prstGeom>
          <a:solidFill>
            <a:srgbClr val="F4C7C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16"/>
          <p:cNvSpPr txBox="1"/>
          <p:nvPr/>
        </p:nvSpPr>
        <p:spPr>
          <a:xfrm>
            <a:off x="3827050" y="1585625"/>
            <a:ext cx="2818800" cy="32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6"/>
          <p:cNvSpPr/>
          <p:nvPr/>
        </p:nvSpPr>
        <p:spPr>
          <a:xfrm rot="4935691">
            <a:off x="2959113" y="550697"/>
            <a:ext cx="3016673" cy="4042142"/>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16"/>
          <p:cNvSpPr txBox="1"/>
          <p:nvPr/>
        </p:nvSpPr>
        <p:spPr>
          <a:xfrm>
            <a:off x="3209850" y="1122325"/>
            <a:ext cx="2887500" cy="3087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200" u="none" cap="none" strike="noStrike">
                <a:solidFill>
                  <a:srgbClr val="000000"/>
                </a:solidFill>
                <a:latin typeface="Arial"/>
                <a:ea typeface="Arial"/>
                <a:cs typeface="Arial"/>
                <a:sym typeface="Arial"/>
              </a:rPr>
              <a:t>Social media and social culture are shaping our youth by, </a:t>
            </a:r>
            <a:r>
              <a:rPr lang="en" sz="1200"/>
              <a:t>changing</a:t>
            </a:r>
            <a:r>
              <a:rPr b="0" i="0" lang="en" sz="1200" u="none" cap="none" strike="noStrike">
                <a:solidFill>
                  <a:srgbClr val="000000"/>
                </a:solidFill>
                <a:latin typeface="Arial"/>
                <a:ea typeface="Arial"/>
                <a:cs typeface="Arial"/>
                <a:sym typeface="Arial"/>
              </a:rPr>
              <a:t> our minds</a:t>
            </a:r>
            <a:r>
              <a:rPr lang="en" sz="1200"/>
              <a:t>. We are now so consumed of what other people think and say, our generation is hardly growing up without our own voice. But we are going to have to find our voice soon to help put an end to global warming to make sure generations ahead can have a good life. Social media takes are attention away from other things, we go to check one text and end up online for hours. With social media taking hours away from us, we now tend to spend less time outside and more time online.</a:t>
            </a:r>
            <a:endParaRPr b="0" i="0" sz="1200" u="none" cap="none" strike="noStrike">
              <a:solidFill>
                <a:srgbClr val="000000"/>
              </a:solidFill>
              <a:latin typeface="Arial"/>
              <a:ea typeface="Arial"/>
              <a:cs typeface="Arial"/>
              <a:sym typeface="Arial"/>
            </a:endParaRPr>
          </a:p>
        </p:txBody>
      </p:sp>
      <p:sp>
        <p:nvSpPr>
          <p:cNvPr id="90" name="Google Shape;90;p16"/>
          <p:cNvSpPr txBox="1"/>
          <p:nvPr/>
        </p:nvSpPr>
        <p:spPr>
          <a:xfrm>
            <a:off x="0" y="4814725"/>
            <a:ext cx="3364500" cy="32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hlinkClick r:id="rId4"/>
              </a:rPr>
              <a:t>https://www.youtube.com/watch?v=Czg_9C7gw0o</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94" name="Shape 94"/>
        <p:cNvGrpSpPr/>
        <p:nvPr/>
      </p:nvGrpSpPr>
      <p:grpSpPr>
        <a:xfrm>
          <a:off x="0" y="0"/>
          <a:ext cx="0" cy="0"/>
          <a:chOff x="0" y="0"/>
          <a:chExt cx="0" cy="0"/>
        </a:xfrm>
      </p:grpSpPr>
      <p:pic>
        <p:nvPicPr>
          <p:cNvPr id="95" name="Google Shape;95;p17"/>
          <p:cNvPicPr preferRelativeResize="0"/>
          <p:nvPr/>
        </p:nvPicPr>
        <p:blipFill rotWithShape="1">
          <a:blip r:embed="rId3">
            <a:alphaModFix/>
          </a:blip>
          <a:srcRect b="0" l="0" r="0" t="60663"/>
          <a:stretch/>
        </p:blipFill>
        <p:spPr>
          <a:xfrm>
            <a:off x="0" y="2574324"/>
            <a:ext cx="9143999" cy="2569200"/>
          </a:xfrm>
          <a:prstGeom prst="rect">
            <a:avLst/>
          </a:prstGeom>
          <a:noFill/>
          <a:ln>
            <a:noFill/>
          </a:ln>
        </p:spPr>
      </p:pic>
      <p:sp>
        <p:nvSpPr>
          <p:cNvPr id="96" name="Google Shape;96;p17"/>
          <p:cNvSpPr/>
          <p:nvPr/>
        </p:nvSpPr>
        <p:spPr>
          <a:xfrm>
            <a:off x="0" y="0"/>
            <a:ext cx="9144000" cy="2569200"/>
          </a:xfrm>
          <a:prstGeom prst="rect">
            <a:avLst/>
          </a:prstGeom>
          <a:solidFill>
            <a:srgbClr val="B7E1C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7"/>
          <p:cNvSpPr/>
          <p:nvPr/>
        </p:nvSpPr>
        <p:spPr>
          <a:xfrm rot="-5068129">
            <a:off x="2908404" y="482236"/>
            <a:ext cx="3327192" cy="4480645"/>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7"/>
          <p:cNvSpPr txBox="1"/>
          <p:nvPr/>
        </p:nvSpPr>
        <p:spPr>
          <a:xfrm>
            <a:off x="2973450" y="1051850"/>
            <a:ext cx="3197100" cy="3542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200" u="none" cap="none" strike="noStrike">
                <a:solidFill>
                  <a:srgbClr val="000000"/>
                </a:solidFill>
                <a:latin typeface="Arial"/>
                <a:ea typeface="Arial"/>
                <a:cs typeface="Arial"/>
                <a:sym typeface="Arial"/>
              </a:rPr>
              <a:t>The difference </a:t>
            </a:r>
            <a:r>
              <a:rPr lang="en" sz="1200"/>
              <a:t>I</a:t>
            </a:r>
            <a:r>
              <a:rPr b="0" i="0" lang="en" sz="1200" u="none" cap="none" strike="noStrike">
                <a:solidFill>
                  <a:srgbClr val="000000"/>
                </a:solidFill>
                <a:latin typeface="Arial"/>
                <a:ea typeface="Arial"/>
                <a:cs typeface="Arial"/>
                <a:sym typeface="Arial"/>
              </a:rPr>
              <a:t> see between the life in the video and </a:t>
            </a:r>
            <a:r>
              <a:rPr lang="en" sz="1200"/>
              <a:t>our </a:t>
            </a:r>
            <a:r>
              <a:rPr b="0" i="0" lang="en" sz="1200" u="none" cap="none" strike="noStrike">
                <a:solidFill>
                  <a:srgbClr val="000000"/>
                </a:solidFill>
                <a:latin typeface="Arial"/>
                <a:ea typeface="Arial"/>
                <a:cs typeface="Arial"/>
                <a:sym typeface="Arial"/>
              </a:rPr>
              <a:t>present day life</a:t>
            </a:r>
            <a:r>
              <a:rPr lang="en" sz="1200"/>
              <a:t>, is that here we can’t just look around and see someone's social media status. There is a similarity that I spotted where when Lacy looks around after speaking to Keith, everyone whos sitting at a table is with another person, yet they check their phone and go on it. A lot of kids go on their phone even if they are in the presence of other people, they’d just rather have an online interaction opposed to an in person one. Another thing that Lacy di that can be similar for some people, is that after she post about her coffee and cookie she gets rated, she then immediately looks around and smiles and feels loved on the inside.</a:t>
            </a:r>
            <a:endParaRPr b="0" i="0" sz="1200" u="none" cap="none" strike="noStrike">
              <a:solidFill>
                <a:srgbClr val="000000"/>
              </a:solidFill>
              <a:latin typeface="Arial"/>
              <a:ea typeface="Arial"/>
              <a:cs typeface="Arial"/>
              <a:sym typeface="Arial"/>
            </a:endParaRPr>
          </a:p>
        </p:txBody>
      </p:sp>
      <p:sp>
        <p:nvSpPr>
          <p:cNvPr id="99" name="Google Shape;99;p17"/>
          <p:cNvSpPr txBox="1"/>
          <p:nvPr/>
        </p:nvSpPr>
        <p:spPr>
          <a:xfrm>
            <a:off x="0" y="4860025"/>
            <a:ext cx="7270500" cy="28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hlinkClick r:id="rId4"/>
              </a:rPr>
              <a:t>https://www.youtube.com/watch?v=GQW6mUK2aDQ&amp;list=PLJk1a21GKEZXxT9wwmnVle-zautJw4q12&amp;index=2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03" name="Shape 103"/>
        <p:cNvGrpSpPr/>
        <p:nvPr/>
      </p:nvGrpSpPr>
      <p:grpSpPr>
        <a:xfrm>
          <a:off x="0" y="0"/>
          <a:ext cx="0" cy="0"/>
          <a:chOff x="0" y="0"/>
          <a:chExt cx="0" cy="0"/>
        </a:xfrm>
      </p:grpSpPr>
      <p:pic>
        <p:nvPicPr>
          <p:cNvPr id="104" name="Google Shape;104;p18"/>
          <p:cNvPicPr preferRelativeResize="0"/>
          <p:nvPr/>
        </p:nvPicPr>
        <p:blipFill rotWithShape="1">
          <a:blip r:embed="rId3">
            <a:alphaModFix/>
          </a:blip>
          <a:srcRect b="0" l="0" r="0" t="60663"/>
          <a:stretch/>
        </p:blipFill>
        <p:spPr>
          <a:xfrm>
            <a:off x="0" y="2574324"/>
            <a:ext cx="9143999" cy="2569200"/>
          </a:xfrm>
          <a:prstGeom prst="rect">
            <a:avLst/>
          </a:prstGeom>
          <a:noFill/>
          <a:ln>
            <a:noFill/>
          </a:ln>
        </p:spPr>
      </p:pic>
      <p:sp>
        <p:nvSpPr>
          <p:cNvPr id="105" name="Google Shape;105;p18"/>
          <p:cNvSpPr/>
          <p:nvPr/>
        </p:nvSpPr>
        <p:spPr>
          <a:xfrm>
            <a:off x="0" y="0"/>
            <a:ext cx="9144000" cy="2569200"/>
          </a:xfrm>
          <a:prstGeom prst="rect">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8"/>
          <p:cNvSpPr txBox="1"/>
          <p:nvPr/>
        </p:nvSpPr>
        <p:spPr>
          <a:xfrm>
            <a:off x="3827050" y="1585625"/>
            <a:ext cx="2818800" cy="32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8"/>
          <p:cNvSpPr/>
          <p:nvPr/>
        </p:nvSpPr>
        <p:spPr>
          <a:xfrm rot="5059185">
            <a:off x="3162627" y="646864"/>
            <a:ext cx="2818841" cy="3849958"/>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8"/>
          <p:cNvSpPr txBox="1"/>
          <p:nvPr/>
        </p:nvSpPr>
        <p:spPr>
          <a:xfrm>
            <a:off x="3162600" y="1374788"/>
            <a:ext cx="2818800" cy="2677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200" u="none" cap="none" strike="noStrike">
                <a:solidFill>
                  <a:srgbClr val="000000"/>
                </a:solidFill>
                <a:latin typeface="Arial"/>
                <a:ea typeface="Arial"/>
                <a:cs typeface="Arial"/>
                <a:sym typeface="Arial"/>
              </a:rPr>
              <a:t>In the clip you gain points when </a:t>
            </a:r>
            <a:r>
              <a:rPr lang="en" sz="1200"/>
              <a:t>people rate you, you get rated base on how you are to them nice or mean. You gain points when your nice, and lose them when your mean. The points are important to Lacey because in her world if you have a low score it’s bye bye. She’s is normally a nice person and maintains a high points range but when she them starts talking about Chester behind his back, she then </a:t>
            </a:r>
            <a:r>
              <a:rPr lang="en" sz="1200"/>
              <a:t>loses</a:t>
            </a:r>
            <a:r>
              <a:rPr lang="en" sz="1200"/>
              <a:t> a bunch of points.</a:t>
            </a:r>
            <a:endParaRPr sz="1200"/>
          </a:p>
        </p:txBody>
      </p:sp>
      <p:sp>
        <p:nvSpPr>
          <p:cNvPr id="109" name="Google Shape;109;p18"/>
          <p:cNvSpPr txBox="1"/>
          <p:nvPr/>
        </p:nvSpPr>
        <p:spPr>
          <a:xfrm>
            <a:off x="0" y="4814725"/>
            <a:ext cx="4035000" cy="32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hlinkClick r:id="rId4"/>
              </a:rPr>
              <a:t>https://www.youtube.com/watch?v=tyUi6-Opzzw</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13" name="Shape 113"/>
        <p:cNvGrpSpPr/>
        <p:nvPr/>
      </p:nvGrpSpPr>
      <p:grpSpPr>
        <a:xfrm>
          <a:off x="0" y="0"/>
          <a:ext cx="0" cy="0"/>
          <a:chOff x="0" y="0"/>
          <a:chExt cx="0" cy="0"/>
        </a:xfrm>
      </p:grpSpPr>
      <p:pic>
        <p:nvPicPr>
          <p:cNvPr id="114" name="Google Shape;114;p19"/>
          <p:cNvPicPr preferRelativeResize="0"/>
          <p:nvPr/>
        </p:nvPicPr>
        <p:blipFill rotWithShape="1">
          <a:blip r:embed="rId3">
            <a:alphaModFix/>
          </a:blip>
          <a:srcRect b="0" l="0" r="0" t="60663"/>
          <a:stretch/>
        </p:blipFill>
        <p:spPr>
          <a:xfrm>
            <a:off x="0" y="2574324"/>
            <a:ext cx="9143999" cy="2569200"/>
          </a:xfrm>
          <a:prstGeom prst="rect">
            <a:avLst/>
          </a:prstGeom>
          <a:noFill/>
          <a:ln>
            <a:noFill/>
          </a:ln>
        </p:spPr>
      </p:pic>
      <p:sp>
        <p:nvSpPr>
          <p:cNvPr id="115" name="Google Shape;115;p19"/>
          <p:cNvSpPr/>
          <p:nvPr/>
        </p:nvSpPr>
        <p:spPr>
          <a:xfrm>
            <a:off x="0" y="0"/>
            <a:ext cx="9144000" cy="2569200"/>
          </a:xfrm>
          <a:prstGeom prst="rect">
            <a:avLst/>
          </a:prstGeom>
          <a:solidFill>
            <a:srgbClr val="FADA8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9"/>
          <p:cNvSpPr txBox="1"/>
          <p:nvPr/>
        </p:nvSpPr>
        <p:spPr>
          <a:xfrm>
            <a:off x="3827050" y="1585625"/>
            <a:ext cx="2818800" cy="32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9"/>
          <p:cNvSpPr/>
          <p:nvPr/>
        </p:nvSpPr>
        <p:spPr>
          <a:xfrm rot="-4939408">
            <a:off x="3131030" y="708777"/>
            <a:ext cx="2995950" cy="3836017"/>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9"/>
          <p:cNvSpPr txBox="1"/>
          <p:nvPr/>
        </p:nvSpPr>
        <p:spPr>
          <a:xfrm>
            <a:off x="2845620" y="1674425"/>
            <a:ext cx="3669900" cy="2232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lang="en" sz="1200"/>
              <a:t>In Laceys world the social interactions are different than the present day world, because people judge you more in her </a:t>
            </a:r>
            <a:r>
              <a:rPr lang="en" sz="1200"/>
              <a:t>world</a:t>
            </a:r>
            <a:r>
              <a:rPr lang="en" sz="1200"/>
              <a:t>. Just one look at someone and you see they have a low rating you </a:t>
            </a:r>
            <a:r>
              <a:rPr lang="en" sz="1200"/>
              <a:t>don't</a:t>
            </a:r>
            <a:r>
              <a:rPr lang="en" sz="1200"/>
              <a:t> want to associate yourself with them. Even if they </a:t>
            </a:r>
            <a:r>
              <a:rPr lang="en" sz="1200"/>
              <a:t>aren't</a:t>
            </a:r>
            <a:r>
              <a:rPr lang="en" sz="1200"/>
              <a:t> a bad person, in this reality people really “judge a book by its cover.” They judge the person based on their rating opposed to basing them on their personality.</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