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8" r:id="rId6"/>
    <p:sldId id="259" r:id="rId7"/>
    <p:sldId id="260" r:id="rId8"/>
    <p:sldId id="261" r:id="rId9"/>
    <p:sldId id="270" r:id="rId10"/>
    <p:sldId id="262" r:id="rId11"/>
    <p:sldId id="263" r:id="rId12"/>
    <p:sldId id="264" r:id="rId13"/>
    <p:sldId id="265" r:id="rId14"/>
    <p:sldId id="271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CAF"/>
    <a:srgbClr val="DB9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4T01:14:50.8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16087 8625 16383 0 0,'0'0'0'0'0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4T01:14:50.8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20108 7408 16383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4T01:14:50.8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20108 7408 16383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4T01:14:50.8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20108 7408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4T01:14:50.8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15981 9049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4T01:14:50.8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15981 9049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4T01:14:50.8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13947 11456 16383 0 0,'-6'6'0'0'0,"-2"2"0"0"0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4T01:14:50.8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12197 11880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4T01:14:50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12171 11986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4T01:14:50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10636 11483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4T01:14:50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10636 11483 16383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4T01:14:50.8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13970 7512 16383 0 0,'6'0'0'0'0,"7"0"0"0"0,8 0 0 0 0,6-6 0 0 0,4-2 0 0 0,14 1 0 0 0,6-5 0 0 0,5-6 0 0 0,17 0 0 0 0,13 4 0 0 0,-3 3 0 0 0,9 4 0 0 0,11 3 0 0 0,6 3 0 0 0,13 1 0 0 0,10 0 0 0 0,16 1 0 0 0,13 0 0 0 0,13-1 0 0 0,13 1 0 0 0,14-1 0 0 0,2 0 0 0 0,8 0 0 0 0,14 0 0 0 0,4 0 0 0 0,26 0 0 0 0,17 0 0 0 0,2 0 0 0 0,-10 0 0 0 0,-9 0 0 0 0,-14 0 0 0 0,-24 0 0 0 0,-26 0 0 0 0,-11 0 0 0 0,-6 0 0 0 0,-16 0 0 0 0,-12 0 0 0 0,-12 0 0 0 0,-13 0 0 0 0,-20 0 0 0 0,-5 0 0 0 0,-6 0 0 0 0,-14 0 0 0 0,-7 0 0 0 0,2 0 0 0 0,-6 0 0 0 0,-8 0 0 0 0,-7 0 0 0 0,4 0 0 0 0,0 0 0 0 0,-5 0 0 0 0,2 0 0 0 0,-2 0 0 0 0,2 0 0 0 0,4 0 0 0 0,-1 0 0 0 0,7 0 0 0 0,-7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B339C-21D5-49D6-BFEF-1C16A2BB1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582DF-AC2C-4988-AB66-B6B8D310F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0D82B-9922-4A1B-893C-2220F06CD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E6F1-A109-42EA-8992-1BEB27C21435}" type="datetimeFigureOut">
              <a:rPr lang="en-CA" smtClean="0"/>
              <a:t>2022-03-04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A66FE-0CEA-4DDE-9522-8BD0B6B07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01881-D7AE-4AFA-9DF5-9C5D2B2A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91BE-4954-4714-AABB-6DFCAB568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665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3966B-6BD9-4701-B957-B59F44B9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67F7C-542E-4374-8A16-C816259E8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33F17-BE16-4513-AB9B-FE0FD277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E6F1-A109-42EA-8992-1BEB27C21435}" type="datetimeFigureOut">
              <a:rPr lang="en-CA" smtClean="0"/>
              <a:t>2022-03-04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F1A91-6416-4835-92E1-DA884B77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8C914-3B38-48A0-A0EC-5317E6CD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91BE-4954-4714-AABB-6DFCAB568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002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BCAC72-3836-4B18-AD4C-8256C8C33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B97F5-7D25-4E0B-A944-0A2610B45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410B1-A240-421F-A220-506485B5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E6F1-A109-42EA-8992-1BEB27C21435}" type="datetimeFigureOut">
              <a:rPr lang="en-CA" smtClean="0"/>
              <a:t>2022-03-04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918C9-8998-414A-97C6-C2025A58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E7D8-E028-4E6C-9E1F-9D665FB2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91BE-4954-4714-AABB-6DFCAB568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064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22DD-8BC9-46ED-BD8F-588EC1FF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BFA7-F66B-489F-BA23-36BA6CB47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51063-9E18-4901-97DC-A1851B0B7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E6F1-A109-42EA-8992-1BEB27C21435}" type="datetimeFigureOut">
              <a:rPr lang="en-CA" smtClean="0"/>
              <a:t>2022-03-04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EDAF6-F8C2-4E8A-ABCE-FE7F9D50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9B81C-5594-4E2F-9C07-6D04614F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91BE-4954-4714-AABB-6DFCAB568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621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E5E7-C319-4630-87EF-B57D2F5FE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31660-A84A-4FB8-8F7C-722B12E2A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95FDE-7D1B-42A5-B0B9-52CAD59B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E6F1-A109-42EA-8992-1BEB27C21435}" type="datetimeFigureOut">
              <a:rPr lang="en-CA" smtClean="0"/>
              <a:t>2022-03-04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8B8AB-AF8D-46F8-BBEA-76602BDC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4400-AC17-40A1-B5F7-BCAC4DC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91BE-4954-4714-AABB-6DFCAB568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4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ABDD-A65B-44D2-9AC8-23AB873B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5991A-64B3-4CBB-B5FC-D42C92A37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20DD6-D1CB-4334-B656-DA4486001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EA924-5608-4DD0-B8F7-6F6F7E19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E6F1-A109-42EA-8992-1BEB27C21435}" type="datetimeFigureOut">
              <a:rPr lang="en-CA" smtClean="0"/>
              <a:t>2022-03-04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346DC-53CC-4072-A1D2-E838344B4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774AE-C996-4E1C-92BB-42374425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91BE-4954-4714-AABB-6DFCAB568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454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9B41-2BCE-470C-AE87-8BE91732D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8F004-911F-404C-AECA-E04D0C043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8E8C6-1CCC-4177-B397-DC7185DE3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7571D-A89A-4430-87EA-D562321F2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DFF06-0AAD-494E-B4E2-A4FB2F704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5B437F-4416-434F-A374-7EB73764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E6F1-A109-42EA-8992-1BEB27C21435}" type="datetimeFigureOut">
              <a:rPr lang="en-CA" smtClean="0"/>
              <a:t>2022-03-04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A144E-066B-464B-9F22-62A636C1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5E695-85D9-4689-95F8-CA890603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91BE-4954-4714-AABB-6DFCAB568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952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317E-FD51-41E1-93CE-8C332D4B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D52B9-845A-4236-B34C-67A738543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E6F1-A109-42EA-8992-1BEB27C21435}" type="datetimeFigureOut">
              <a:rPr lang="en-CA" smtClean="0"/>
              <a:t>2022-03-04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3F15A-2E24-426E-B2F2-F7A8C81C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050F3-09CF-4FFC-8C0E-5F2EE1A3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91BE-4954-4714-AABB-6DFCAB568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66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26B9B-7FA7-409B-A6E3-26B9BDD9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E6F1-A109-42EA-8992-1BEB27C21435}" type="datetimeFigureOut">
              <a:rPr lang="en-CA" smtClean="0"/>
              <a:t>2022-03-04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ECD85-5304-4A91-8B1C-0507356F3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98F8B-6B85-4E76-A0CE-FE841442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91BE-4954-4714-AABB-6DFCAB568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984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2C635-9C4B-40F3-BF30-A13CD753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264BF-B21F-4B85-A7BB-2D82D700E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98ED7-B3CE-4560-8BDE-3B2E86875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7DCE8-0B58-4F0C-A510-8E358439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E6F1-A109-42EA-8992-1BEB27C21435}" type="datetimeFigureOut">
              <a:rPr lang="en-CA" smtClean="0"/>
              <a:t>2022-03-04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F1AC-DBC8-4F94-A013-E2B6D00C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0ABD3-F9E8-4786-AB38-E1CCEC31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91BE-4954-4714-AABB-6DFCAB568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816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C8F0-FFBC-4578-8843-0AB9A07D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583ECB-AD32-4C5A-9F76-2E0AA7B72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CED51-4BBB-4FD0-8994-3897709AC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262D7-C264-46F9-8A59-2FFC18BC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E6F1-A109-42EA-8992-1BEB27C21435}" type="datetimeFigureOut">
              <a:rPr lang="en-CA" smtClean="0"/>
              <a:t>2022-03-04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3AF9F-CA6F-45E6-AB64-B087FF8E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51802-CCC6-445A-BAE0-1DA51C3A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91BE-4954-4714-AABB-6DFCAB568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903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ECF46-BBAE-4648-8AD4-03262768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B8B21-98BE-4CD2-9E26-1E9831BA4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461AA-B10D-4563-9A52-53B168D51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DE6F1-A109-42EA-8992-1BEB27C21435}" type="datetimeFigureOut">
              <a:rPr lang="en-CA" smtClean="0"/>
              <a:t>2022-03-04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865B3-D7E5-44F5-A6AD-20396AE51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B049C-7736-4B5E-ACA9-417905D31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C91BE-4954-4714-AABB-6DFCAB568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85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customXml" Target="../ink/ink9.xml"/><Relationship Id="rId17" Type="http://schemas.openxmlformats.org/officeDocument/2006/relationships/image" Target="../media/image4.jpeg"/><Relationship Id="rId2" Type="http://schemas.openxmlformats.org/officeDocument/2006/relationships/customXml" Target="../ink/ink1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customXml" Target="../ink/ink8.xml"/><Relationship Id="rId5" Type="http://schemas.openxmlformats.org/officeDocument/2006/relationships/customXml" Target="../ink/ink3.xml"/><Relationship Id="rId15" Type="http://schemas.openxmlformats.org/officeDocument/2006/relationships/customXml" Target="../ink/ink11.xml"/><Relationship Id="rId10" Type="http://schemas.openxmlformats.org/officeDocument/2006/relationships/customXml" Target="../ink/ink7.xml"/><Relationship Id="rId4" Type="http://schemas.openxmlformats.org/officeDocument/2006/relationships/customXml" Target="../ink/ink2.xml"/><Relationship Id="rId9" Type="http://schemas.openxmlformats.org/officeDocument/2006/relationships/customXml" Target="../ink/ink6.xml"/><Relationship Id="rId14" Type="http://schemas.openxmlformats.org/officeDocument/2006/relationships/customXml" Target="../ink/ink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BE559B9B-166F-6D49-BEDF-915959B70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D345914-2DCE-2F4D-AAF7-AD3C0BD94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86"/>
            <a:ext cx="12336785" cy="678522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9CC49BE-EE7D-DD43-B5B3-79284D7B7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6342" y="2890038"/>
            <a:ext cx="10515599" cy="853208"/>
          </a:xfrm>
        </p:spPr>
        <p:txBody>
          <a:bodyPr>
            <a:normAutofit/>
          </a:bodyPr>
          <a:lstStyle/>
          <a:p>
            <a:pPr algn="l"/>
            <a:r>
              <a:rPr lang="en-CA" sz="4400">
                <a:latin typeface="Blackadder ITC" pitchFamily="82" charset="77"/>
              </a:rPr>
              <a:t>   SOCIAL MEDIA &amp; ME 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E13BBF1-AABC-784E-8144-3D9B21339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704" y="2332668"/>
            <a:ext cx="9144000" cy="2387600"/>
          </a:xfrm>
        </p:spPr>
        <p:txBody>
          <a:bodyPr>
            <a:normAutofit/>
          </a:bodyPr>
          <a:lstStyle/>
          <a:p>
            <a:r>
              <a:rPr lang="en-CA" sz="2400">
                <a:latin typeface="Blackadder ITC"/>
              </a:rPr>
              <a:t>Sema Amin </a:t>
            </a:r>
            <a:endParaRPr lang="en-US" sz="2400">
              <a:latin typeface="Blackadder ITC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B9A1F5B2-1F7B-41F6-BE4C-D32DFA003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02" y="5260"/>
            <a:ext cx="12243440" cy="689966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6212F9-8AB8-4369-B1C6-AB1A158FCCD1}"/>
              </a:ext>
            </a:extLst>
          </p:cNvPr>
          <p:cNvSpPr txBox="1">
            <a:spLocks/>
          </p:cNvSpPr>
          <p:nvPr/>
        </p:nvSpPr>
        <p:spPr>
          <a:xfrm>
            <a:off x="297355" y="18788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/>
              </a:rPr>
              <a:t>There are lots of people who do things like 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/>
              </a:rPr>
              <a:t>the person in the first video, they pretend to 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/>
              </a:rPr>
              <a:t>do good things just to get likes and followers. 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/>
              </a:rPr>
              <a:t>Sometimes they pretend that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/>
              </a:rPr>
              <a:t> they are giving money to the homeless that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/>
              </a:rPr>
              <a:t> isn't really homeless it's just one of their friends pretending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/>
              </a:rPr>
              <a:t> to get clout, so people think they 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/>
              </a:rPr>
              <a:t>are doing good deeds.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ED2931-A4AE-40D0-93A6-73CCD4E4918D}"/>
              </a:ext>
            </a:extLst>
          </p:cNvPr>
          <p:cNvSpPr txBox="1">
            <a:spLocks/>
          </p:cNvSpPr>
          <p:nvPr/>
        </p:nvSpPr>
        <p:spPr>
          <a:xfrm>
            <a:off x="296108" y="1919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DilleniaUPC"/>
                <a:cs typeface="Calibri Light"/>
              </a:rPr>
              <a:t>DO YOU SEE ANY SIMILARITIES BETWEENTHE WORLD PRESENTED IN THIS VIDEO AND THE WORLD YOU LIVE IN</a:t>
            </a:r>
            <a:endParaRPr lang="en-US" sz="3600">
              <a:solidFill>
                <a:schemeClr val="bg1"/>
              </a:solidFill>
              <a:latin typeface="DilleniaUPC"/>
            </a:endParaRPr>
          </a:p>
        </p:txBody>
      </p:sp>
    </p:spTree>
    <p:extLst>
      <p:ext uri="{BB962C8B-B14F-4D97-AF65-F5344CB8AC3E}">
        <p14:creationId xmlns:p14="http://schemas.microsoft.com/office/powerpoint/2010/main" val="15218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CA1996B6-4E02-4316-BC0D-17616B63E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" y="-4538"/>
            <a:ext cx="12120716" cy="681559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9CEB8B-D6CF-4764-8A2A-B030E756CD0A}"/>
              </a:ext>
            </a:extLst>
          </p:cNvPr>
          <p:cNvSpPr txBox="1">
            <a:spLocks/>
          </p:cNvSpPr>
          <p:nvPr/>
        </p:nvSpPr>
        <p:spPr>
          <a:xfrm>
            <a:off x="1404909" y="200456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 panose="020F0502020204030204"/>
              </a:rPr>
              <a:t>The character loses and gains these points </a:t>
            </a:r>
          </a:p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 panose="020F0502020204030204"/>
              </a:rPr>
              <a:t>when they make a post, </a:t>
            </a:r>
          </a:p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 panose="020F0502020204030204"/>
              </a:rPr>
              <a:t>and  someone gives them a rating like good or bad. </a:t>
            </a:r>
          </a:p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 panose="020F0502020204030204"/>
              </a:rPr>
              <a:t>If the rating increases, it gets better for the person </a:t>
            </a:r>
          </a:p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 panose="020F0502020204030204"/>
              </a:rPr>
              <a:t>who made the post. It's important </a:t>
            </a:r>
          </a:p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 panose="020F0502020204030204"/>
              </a:rPr>
              <a:t>to them because that’s how the people see it.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03E222-089F-4202-BFCD-AC6E43C76A84}"/>
              </a:ext>
            </a:extLst>
          </p:cNvPr>
          <p:cNvSpPr>
            <a:spLocks noGrp="1"/>
          </p:cNvSpPr>
          <p:nvPr/>
        </p:nvSpPr>
        <p:spPr>
          <a:xfrm>
            <a:off x="162232" y="3405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DilleniaUPC"/>
                <a:cs typeface="Calibri Light"/>
              </a:rPr>
              <a:t>HOW DOES THE MAIN CHARACTER GAIN AND LOSE POINTS? WHY ARE THESE POINTS IMPORTANT TO HER?</a:t>
            </a:r>
            <a:endParaRPr lang="en-US" sz="3600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61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FDC08CE8-9102-49A8-B9B8-9F7E72FFF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8" y="-4003"/>
            <a:ext cx="12196417" cy="686600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018EBD1-C500-434E-9F98-0384474DD59E}"/>
              </a:ext>
            </a:extLst>
          </p:cNvPr>
          <p:cNvSpPr txBox="1">
            <a:spLocks/>
          </p:cNvSpPr>
          <p:nvPr/>
        </p:nvSpPr>
        <p:spPr>
          <a:xfrm>
            <a:off x="162340" y="978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DilleniaUPC"/>
                <a:cs typeface="Calibri Light"/>
              </a:rPr>
              <a:t>WHAT VALUES MIGHT BE DERIVED FROM THIS TYPE OF SOCIAL INTERACTION</a:t>
            </a:r>
            <a:endParaRPr lang="en-US" sz="36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3A165B-183F-4FB3-A1BF-A9377F11753B}"/>
              </a:ext>
            </a:extLst>
          </p:cNvPr>
          <p:cNvSpPr txBox="1">
            <a:spLocks/>
          </p:cNvSpPr>
          <p:nvPr/>
        </p:nvSpPr>
        <p:spPr>
          <a:xfrm>
            <a:off x="802860" y="19228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 panose="020F0502020204030204"/>
              </a:rPr>
              <a:t>This type of social interaction can stress you out a lot.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 panose="020F0502020204030204"/>
              </a:rPr>
              <a:t> They make you feel like you're not enough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 panose="020F0502020204030204"/>
              </a:rPr>
              <a:t> and think about others than thinking about themselves, 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 panose="020F0502020204030204"/>
              </a:rPr>
              <a:t>that could end you up in depression. 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cs typeface="Calibri" panose="020F0502020204030204"/>
              </a:rPr>
              <a:t>That's what makes someone a people pleaser. 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21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1A746C9-1C37-4BA5-A579-7746370C0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382" y="-4003"/>
            <a:ext cx="12240591" cy="686600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EA8CB8-DCEF-46F5-BF2A-4FCC7DBCD86E}"/>
              </a:ext>
            </a:extLst>
          </p:cNvPr>
          <p:cNvSpPr>
            <a:spLocks noGrp="1"/>
          </p:cNvSpPr>
          <p:nvPr/>
        </p:nvSpPr>
        <p:spPr>
          <a:xfrm>
            <a:off x="385418" y="1663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DilleniaUPC"/>
                <a:cs typeface="Calibri Light"/>
              </a:rPr>
              <a:t>HOW DID YOUR SOCIAL INTERACTIONS CHANGE IF YOU WERE A CHARACTER IN THESE VIDEOS?</a:t>
            </a:r>
            <a:endParaRPr lang="en-US" sz="3600">
              <a:solidFill>
                <a:schemeClr val="bg1"/>
              </a:solidFill>
              <a:latin typeface="DilleniaUPC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B5B941-014C-471D-BA62-BC25AA9FAE67}"/>
              </a:ext>
            </a:extLst>
          </p:cNvPr>
          <p:cNvSpPr txBox="1">
            <a:spLocks/>
          </p:cNvSpPr>
          <p:nvPr/>
        </p:nvSpPr>
        <p:spPr>
          <a:xfrm>
            <a:off x="1078949" y="1823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>
                <a:solidFill>
                  <a:schemeClr val="bg1"/>
                </a:solidFill>
                <a:cs typeface="Calibri" panose="020F0502020204030204"/>
              </a:rPr>
              <a:t>I would think before posting what I want to. 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3600">
                <a:solidFill>
                  <a:schemeClr val="bg1"/>
                </a:solidFill>
                <a:cs typeface="Calibri" panose="020F0502020204030204"/>
              </a:rPr>
              <a:t>Try to post nicer things to get more points or likes.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3600">
                <a:solidFill>
                  <a:schemeClr val="bg1"/>
                </a:solidFill>
                <a:cs typeface="Calibri" panose="020F0502020204030204"/>
              </a:rPr>
              <a:t> And think of what others would 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3600">
                <a:solidFill>
                  <a:schemeClr val="bg1"/>
                </a:solidFill>
                <a:cs typeface="Calibri" panose="020F0502020204030204"/>
              </a:rPr>
              <a:t>think of the post I just made. I don’t post a 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3600">
                <a:solidFill>
                  <a:schemeClr val="bg1"/>
                </a:solidFill>
                <a:cs typeface="Calibri" panose="020F0502020204030204"/>
              </a:rPr>
              <a:t>lot on social media because it's not 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3600">
                <a:solidFill>
                  <a:schemeClr val="bg1"/>
                </a:solidFill>
                <a:cs typeface="Calibri" panose="020F0502020204030204"/>
              </a:rPr>
              <a:t>something that I normally do in life. 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5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ECC635C-8782-2345-BD85-F9617A896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1B7CCCC-B8EE-364F-B888-120237D7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268068">
            <a:off x="3680382" y="4507922"/>
            <a:ext cx="10515600" cy="1439159"/>
          </a:xfrm>
        </p:spPr>
        <p:txBody>
          <a:bodyPr>
            <a:normAutofit/>
          </a:bodyPr>
          <a:lstStyle/>
          <a:p>
            <a:r>
              <a:rPr lang="en-CA" sz="7200" b="1">
                <a:solidFill>
                  <a:schemeClr val="bg1"/>
                </a:solidFill>
                <a:latin typeface="Baguet Script" pitchFamily="2" charset="77"/>
              </a:rPr>
              <a:t>Section 4</a:t>
            </a:r>
            <a:endParaRPr lang="en-US" sz="7200" b="1">
              <a:solidFill>
                <a:schemeClr val="bg1"/>
              </a:solidFill>
              <a:latin typeface="Baguet Scrip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04549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878B0A9-C67D-4C3A-893F-442801058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696" y="2765"/>
            <a:ext cx="12292780" cy="69139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DAD622E-1E1B-441E-BB7B-F79304E612B3}"/>
              </a:ext>
            </a:extLst>
          </p:cNvPr>
          <p:cNvSpPr>
            <a:spLocks noGrp="1"/>
          </p:cNvSpPr>
          <p:nvPr/>
        </p:nvSpPr>
        <p:spPr>
          <a:xfrm>
            <a:off x="3124199" y="696964"/>
            <a:ext cx="8057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DilleniaUPC"/>
                <a:cs typeface="Calibri Light"/>
              </a:rPr>
              <a:t>HOW DID YOU TELL THE DIFFERENCE BETWEEN FACTS AND INTERPRETATIONS, OPINIONS, AND JUDGMENT.</a:t>
            </a:r>
            <a:endParaRPr lang="en-US" sz="3200">
              <a:cs typeface="Calibri Ligh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922730-86EE-40CB-A176-E8B6A6942535}"/>
              </a:ext>
            </a:extLst>
          </p:cNvPr>
          <p:cNvSpPr>
            <a:spLocks noGrp="1"/>
          </p:cNvSpPr>
          <p:nvPr/>
        </p:nvSpPr>
        <p:spPr>
          <a:xfrm>
            <a:off x="985684" y="205914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cs typeface="Calibri" panose="020F0502020204030204"/>
              </a:rPr>
              <a:t>A fact is something that has an existence, for example you read something online that is based on a true story. 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An opinion is something everyone has, a lot of people on social media like to post their opinion's. Opinion is based on what the person believed .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Judgment is a person's decision or opinion as of a court given after careful consideration. For example, you are punished by a ordered court for a crime you did. That is a judgment.</a:t>
            </a:r>
          </a:p>
        </p:txBody>
      </p:sp>
    </p:spTree>
    <p:extLst>
      <p:ext uri="{BB962C8B-B14F-4D97-AF65-F5344CB8AC3E}">
        <p14:creationId xmlns:p14="http://schemas.microsoft.com/office/powerpoint/2010/main" val="19712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6CD5E441-1769-4DE7-8A2E-C7C98970F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7" y="-4003"/>
            <a:ext cx="12196416" cy="68660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DE0F0C5-F0CD-448C-B99A-7DB33F3095E7}"/>
              </a:ext>
            </a:extLst>
          </p:cNvPr>
          <p:cNvSpPr txBox="1">
            <a:spLocks/>
          </p:cNvSpPr>
          <p:nvPr/>
        </p:nvSpPr>
        <p:spPr>
          <a:xfrm>
            <a:off x="1564859" y="4512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>
                <a:latin typeface="DilleniaUPC"/>
                <a:cs typeface="DilleniaUPC"/>
              </a:rPr>
              <a:t>HOW DID YOU ANALYZE EVIDENCE FROM DIFFERENT PRESPECTIVE?</a:t>
            </a:r>
            <a:endParaRPr lang="en-US" sz="3100">
              <a:cs typeface="Calibri Light" panose="020F0302020204030204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DFB5B22-F9DC-4365-9901-0880F1A506E6}"/>
              </a:ext>
            </a:extLst>
          </p:cNvPr>
          <p:cNvSpPr txBox="1">
            <a:spLocks/>
          </p:cNvSpPr>
          <p:nvPr/>
        </p:nvSpPr>
        <p:spPr>
          <a:xfrm>
            <a:off x="1299818" y="20553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>
                <a:cs typeface="Calibri"/>
              </a:rPr>
              <a:t>I analyze different perspective by looking for more sources.</a:t>
            </a:r>
          </a:p>
          <a:p>
            <a:pPr marL="0" indent="0" algn="ctr">
              <a:buNone/>
            </a:pPr>
            <a:r>
              <a:rPr lang="en-US" sz="3600">
                <a:cs typeface="Calibri"/>
              </a:rPr>
              <a:t>These points could be positive or </a:t>
            </a:r>
          </a:p>
          <a:p>
            <a:pPr marL="0" indent="0" algn="ctr">
              <a:buNone/>
            </a:pPr>
            <a:r>
              <a:rPr lang="en-US" sz="3600">
                <a:cs typeface="Calibri"/>
              </a:rPr>
              <a:t>negative about what I analyze. I will try and </a:t>
            </a:r>
            <a:endParaRPr lang="en-US">
              <a:cs typeface="Calibri"/>
            </a:endParaRPr>
          </a:p>
          <a:p>
            <a:pPr marL="0" indent="0" algn="ctr">
              <a:buNone/>
            </a:pPr>
            <a:r>
              <a:rPr lang="en-US" sz="3600">
                <a:cs typeface="Calibri"/>
              </a:rPr>
              <a:t>make sure that I'm right by reading over through </a:t>
            </a:r>
            <a:endParaRPr lang="en-US">
              <a:cs typeface="Calibri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>
                <a:cs typeface="Calibri"/>
              </a:rPr>
              <a:t>my information and analyzing it. 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2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C34A744B-3992-8F4A-94B4-92CBB745D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01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D3E416-3058-2849-98CC-FB47180A0C70}"/>
              </a:ext>
            </a:extLst>
          </p:cNvPr>
          <p:cNvSpPr txBox="1">
            <a:spLocks/>
          </p:cNvSpPr>
          <p:nvPr/>
        </p:nvSpPr>
        <p:spPr>
          <a:xfrm rot="13117907" flipV="1">
            <a:off x="3794563" y="4497797"/>
            <a:ext cx="10515600" cy="832402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>
                <a:solidFill>
                  <a:schemeClr val="bg1"/>
                </a:solidFill>
                <a:latin typeface="Baguet Script" pitchFamily="2" charset="77"/>
                <a:cs typeface="Calibri Light"/>
              </a:rPr>
              <a:t>SECTION 2</a:t>
            </a:r>
            <a:endParaRPr lang="en-US" sz="7000">
              <a:solidFill>
                <a:schemeClr val="bg1"/>
              </a:solidFill>
              <a:latin typeface="Baguet Scrip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2467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8796EAF-F55F-8F4E-B296-12EC01A77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86" y="0"/>
            <a:ext cx="12226838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A0A235-1C33-B749-87D3-5BD78254F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033" y="-1631011"/>
            <a:ext cx="9144000" cy="306324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latin typeface="DilleniaUPC" panose="020B0604020202020204" pitchFamily="34" charset="0"/>
                <a:cs typeface="DilleniaUPC" panose="020B0604020202020204" pitchFamily="34" charset="0"/>
              </a:rPr>
              <a:t>HOW HAVE SOCIAL MEDIA PLATFORMS CHANGED THE WAY WE CONSUME AND UNDERSTAND INFORMATION?</a:t>
            </a:r>
            <a:endParaRPr lang="en-CA" sz="3600">
              <a:solidFill>
                <a:srgbClr val="FFFFFF"/>
              </a:solidFill>
              <a:latin typeface="DilleniaUPC" panose="020B0604020202020204" pitchFamily="34" charset="0"/>
              <a:cs typeface="DilleniaUPC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68ECF39-4302-CA4B-AA12-A5A9CA627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3512" y="1581185"/>
            <a:ext cx="9144000" cy="48276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Nowadays It’s easy to find information on social media. It’s </a:t>
            </a:r>
          </a:p>
          <a:p>
            <a:r>
              <a:rPr lang="en-US" sz="2800">
                <a:solidFill>
                  <a:srgbClr val="FFFFFF"/>
                </a:solidFill>
              </a:rPr>
              <a:t>easier to post anything you want. </a:t>
            </a:r>
            <a:endParaRPr lang="en-US" sz="2800">
              <a:solidFill>
                <a:srgbClr val="FFFFFF"/>
              </a:solidFill>
              <a:cs typeface="Calibri"/>
            </a:endParaRPr>
          </a:p>
          <a:p>
            <a:r>
              <a:rPr lang="en-US" sz="2800">
                <a:solidFill>
                  <a:srgbClr val="FFFFFF"/>
                </a:solidFill>
              </a:rPr>
              <a:t>      However, not everything you see online is true, you don’t </a:t>
            </a:r>
            <a:endParaRPr lang="en-US" sz="2800">
              <a:solidFill>
                <a:srgbClr val="FFFFFF"/>
              </a:solidFill>
              <a:cs typeface="Calibri"/>
            </a:endParaRPr>
          </a:p>
          <a:p>
            <a:r>
              <a:rPr lang="en-US" sz="2800">
                <a:solidFill>
                  <a:srgbClr val="FFFFFF"/>
                </a:solidFill>
              </a:rPr>
              <a:t>                       know which you should believe and not believe. </a:t>
            </a:r>
            <a:endParaRPr lang="en-US" sz="2800">
              <a:solidFill>
                <a:srgbClr val="FFFFFF"/>
              </a:solidFill>
              <a:cs typeface="Calibri"/>
            </a:endParaRPr>
          </a:p>
          <a:p>
            <a:r>
              <a:rPr lang="en-US" sz="2800">
                <a:solidFill>
                  <a:srgbClr val="FFFFFF"/>
                </a:solidFill>
              </a:rPr>
              <a:t>                   There's always different stories on everything you </a:t>
            </a:r>
            <a:endParaRPr lang="en-US" sz="2800">
              <a:solidFill>
                <a:srgbClr val="FFFFFF"/>
              </a:solidFill>
              <a:cs typeface="Calibri"/>
            </a:endParaRPr>
          </a:p>
          <a:p>
            <a:r>
              <a:rPr lang="en-US" sz="2800">
                <a:solidFill>
                  <a:srgbClr val="FFFFFF"/>
                </a:solidFill>
              </a:rPr>
              <a:t>                              hear about. It's important to </a:t>
            </a:r>
          </a:p>
          <a:p>
            <a:r>
              <a:rPr lang="en-US" sz="2800">
                <a:solidFill>
                  <a:srgbClr val="FFFFFF"/>
                </a:solidFill>
              </a:rPr>
              <a:t>                                               know what you read about and </a:t>
            </a:r>
            <a:endParaRPr lang="en-US" sz="2800">
              <a:solidFill>
                <a:srgbClr val="FFFFFF"/>
              </a:solidFill>
              <a:cs typeface="Calibri"/>
            </a:endParaRPr>
          </a:p>
          <a:p>
            <a:pPr algn="r"/>
            <a:r>
              <a:rPr lang="en-US" sz="2800">
                <a:solidFill>
                  <a:srgbClr val="FFFFFF"/>
                </a:solidFill>
              </a:rPr>
              <a:t>what you believe and not believe. </a:t>
            </a:r>
            <a:endParaRPr lang="en-US" sz="2800">
              <a:cs typeface="Calibri"/>
            </a:endParaRPr>
          </a:p>
          <a:p>
            <a:pPr algn="r"/>
            <a:endParaRPr lang="en-US" sz="1700">
              <a:solidFill>
                <a:srgbClr val="FFFFFF"/>
              </a:solidFill>
              <a:cs typeface="Calibri" panose="020F0502020204030204"/>
            </a:endParaRPr>
          </a:p>
          <a:p>
            <a:pPr algn="r"/>
            <a:endParaRPr lang="en-US" sz="110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2784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1D505F-1089-40AB-A6F9-0C1510B0A0EC}"/>
                  </a:ext>
                </a:extLst>
              </p14:cNvPr>
              <p14:cNvContentPartPr/>
              <p14:nvPr/>
            </p14:nvContentPartPr>
            <p14:xfrm>
              <a:off x="5321709" y="3871451"/>
              <a:ext cx="9525" cy="952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1D505F-1089-40AB-A6F9-0C1510B0A0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45459" y="3395201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39EE6F-64EF-4FF0-B374-76479BB4E890}"/>
                  </a:ext>
                </a:extLst>
              </p14:cNvPr>
              <p14:cNvContentPartPr/>
              <p14:nvPr/>
            </p14:nvContentPartPr>
            <p14:xfrm>
              <a:off x="5272547" y="4068096"/>
              <a:ext cx="9525" cy="952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39EE6F-64EF-4FF0-B374-76479BB4E8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6297" y="359184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7BC6BBC-2667-449C-A471-EEC8E8FB8140}"/>
                  </a:ext>
                </a:extLst>
              </p14:cNvPr>
              <p14:cNvContentPartPr/>
              <p14:nvPr/>
            </p14:nvContentPartPr>
            <p14:xfrm>
              <a:off x="5272547" y="4068096"/>
              <a:ext cx="9525" cy="952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7BC6BBC-2667-449C-A471-EEC8E8FB81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6297" y="359184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EECED64-5B67-423F-986A-19898E787DB9}"/>
                  </a:ext>
                </a:extLst>
              </p14:cNvPr>
              <p14:cNvContentPartPr/>
              <p14:nvPr/>
            </p14:nvContentPartPr>
            <p14:xfrm>
              <a:off x="4321324" y="5186515"/>
              <a:ext cx="9525" cy="952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EECED64-5B67-423F-986A-19898E787D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89574" y="5154765"/>
                <a:ext cx="72390" cy="72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B47C2A9-5F82-4DE1-B84E-C3DA5D621EB9}"/>
                  </a:ext>
                </a:extLst>
              </p14:cNvPr>
              <p14:cNvContentPartPr/>
              <p14:nvPr/>
            </p14:nvContentPartPr>
            <p14:xfrm>
              <a:off x="3515031" y="5383160"/>
              <a:ext cx="9525" cy="9525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B47C2A9-5F82-4DE1-B84E-C3DA5D621E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8781" y="4906910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BF98045-54AD-499F-B112-ECE085375A1F}"/>
                  </a:ext>
                </a:extLst>
              </p14:cNvPr>
              <p14:cNvContentPartPr/>
              <p14:nvPr/>
            </p14:nvContentPartPr>
            <p14:xfrm>
              <a:off x="3502741" y="5432322"/>
              <a:ext cx="9525" cy="9525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BF98045-54AD-499F-B112-ECE085375A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6491" y="4956072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9E946F5-CF4C-4BCF-BF22-93E05CDB3D8F}"/>
                  </a:ext>
                </a:extLst>
              </p14:cNvPr>
              <p14:cNvContentPartPr/>
              <p14:nvPr/>
            </p14:nvContentPartPr>
            <p14:xfrm>
              <a:off x="2789902" y="5198805"/>
              <a:ext cx="9525" cy="9525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9E946F5-CF4C-4BCF-BF22-93E05CDB3D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3652" y="4722555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562653D-B131-4BA9-AB6E-5369ECE605C7}"/>
                  </a:ext>
                </a:extLst>
              </p14:cNvPr>
              <p14:cNvContentPartPr/>
              <p14:nvPr/>
            </p14:nvContentPartPr>
            <p14:xfrm>
              <a:off x="2789902" y="5198805"/>
              <a:ext cx="9525" cy="9525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562653D-B131-4BA9-AB6E-5369ECE605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3652" y="4722555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2DD54C1-4307-4135-8446-F381E16B93FA}"/>
                  </a:ext>
                </a:extLst>
              </p14:cNvPr>
              <p14:cNvContentPartPr/>
              <p14:nvPr/>
            </p14:nvContentPartPr>
            <p14:xfrm>
              <a:off x="4338483" y="3304820"/>
              <a:ext cx="2476500" cy="381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2DD54C1-4307-4135-8446-F381E16B93F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20483" y="3287016"/>
                <a:ext cx="2512141" cy="73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9AD9F9C-1217-4D02-B2C5-766AA0C14B13}"/>
                  </a:ext>
                </a:extLst>
              </p14:cNvPr>
              <p14:cNvContentPartPr/>
              <p14:nvPr/>
            </p14:nvContentPartPr>
            <p14:xfrm>
              <a:off x="7189838" y="3306096"/>
              <a:ext cx="9525" cy="9525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9AD9F9C-1217-4D02-B2C5-766AA0C14B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3588" y="282984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A7E5418-8D30-4A03-B39F-27381BEBC0C5}"/>
                  </a:ext>
                </a:extLst>
              </p14:cNvPr>
              <p14:cNvContentPartPr/>
              <p14:nvPr/>
            </p14:nvContentPartPr>
            <p14:xfrm>
              <a:off x="7189838" y="3306096"/>
              <a:ext cx="9525" cy="9525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A7E5418-8D30-4A03-B39F-27381BEBC0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3588" y="282984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A79A69B-8967-4BEA-881E-0700F4A918EE}"/>
                  </a:ext>
                </a:extLst>
              </p14:cNvPr>
              <p14:cNvContentPartPr/>
              <p14:nvPr/>
            </p14:nvContentPartPr>
            <p14:xfrm>
              <a:off x="7189838" y="3306096"/>
              <a:ext cx="9525" cy="9525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A79A69B-8967-4BEA-881E-0700F4A918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3588" y="2829846"/>
                <a:ext cx="952500" cy="9525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841B0BA-2342-4AE4-9525-0888D825F6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3251" y="-4003"/>
            <a:ext cx="12229546" cy="686600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D0B3DC1-B83B-4CE4-8C8C-9BC56D0B7DBC}"/>
              </a:ext>
            </a:extLst>
          </p:cNvPr>
          <p:cNvSpPr txBox="1">
            <a:spLocks/>
          </p:cNvSpPr>
          <p:nvPr/>
        </p:nvSpPr>
        <p:spPr>
          <a:xfrm>
            <a:off x="2205381" y="1576356"/>
            <a:ext cx="10515600" cy="49145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>
                <a:solidFill>
                  <a:schemeClr val="bg1"/>
                </a:solidFill>
                <a:cs typeface="Calibri"/>
              </a:rPr>
              <a:t>I don’t usually look for information about a story on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CA">
                <a:solidFill>
                  <a:schemeClr val="bg1"/>
                </a:solidFill>
                <a:cs typeface="Calibri"/>
              </a:rPr>
              <a:t> social media. Because sometimes the story you read online 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CA">
                <a:solidFill>
                  <a:schemeClr val="bg1"/>
                </a:solidFill>
                <a:cs typeface="Calibri"/>
              </a:rPr>
              <a:t>   could be fake if no one talks about it.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CA">
                <a:solidFill>
                  <a:schemeClr val="bg1"/>
                </a:solidFill>
                <a:cs typeface="Calibri"/>
              </a:rPr>
              <a:t>     If it’s a piece of important news that everyone talks about,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CA">
                <a:solidFill>
                  <a:schemeClr val="bg1"/>
                </a:solidFill>
                <a:cs typeface="Calibri"/>
              </a:rPr>
              <a:t>                    then I would know it's a real story I would dig more 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CA">
                <a:solidFill>
                  <a:schemeClr val="bg1"/>
                </a:solidFill>
                <a:cs typeface="Calibri"/>
              </a:rPr>
              <a:t>                                                   into it to find out more information.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CA">
                <a:solidFill>
                  <a:schemeClr val="bg1"/>
                </a:solidFill>
                <a:cs typeface="Calibri"/>
              </a:rPr>
              <a:t>                                                     It's always good to know what's going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CA">
                <a:solidFill>
                  <a:schemeClr val="bg1"/>
                </a:solidFill>
                <a:cs typeface="Calibri"/>
              </a:rPr>
              <a:t>                                                                 on around the world.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CA">
                <a:solidFill>
                  <a:schemeClr val="bg1"/>
                </a:solidFill>
                <a:cs typeface="Calibri"/>
              </a:rPr>
              <a:t>                                                                                                             </a:t>
            </a:r>
            <a:endParaRPr lang="en-CA" sz="1100">
              <a:solidFill>
                <a:schemeClr val="bg1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sz="3400">
              <a:solidFill>
                <a:srgbClr val="000000"/>
              </a:solidFill>
              <a:cs typeface="Calibri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491472A-F105-4273-969D-6DE2B2492C69}"/>
              </a:ext>
            </a:extLst>
          </p:cNvPr>
          <p:cNvSpPr txBox="1">
            <a:spLocks/>
          </p:cNvSpPr>
          <p:nvPr/>
        </p:nvSpPr>
        <p:spPr>
          <a:xfrm>
            <a:off x="504687" y="245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DilleniaUPC"/>
                <a:cs typeface="DilleniaUPC"/>
              </a:rPr>
              <a:t>WHEN YOU SEE OR READ NEWS ON SOCIAL MEDIA DO YOU TAKE TIME TO RESEARCHTHE STORY FURTHER?</a:t>
            </a:r>
            <a:endParaRPr lang="en-CA" sz="3200">
              <a:solidFill>
                <a:schemeClr val="bg1"/>
              </a:solidFill>
              <a:latin typeface="DilleniaUPC"/>
              <a:cs typeface="DilleniaUPC"/>
            </a:endParaRPr>
          </a:p>
        </p:txBody>
      </p:sp>
    </p:spTree>
    <p:extLst>
      <p:ext uri="{BB962C8B-B14F-4D97-AF65-F5344CB8AC3E}">
        <p14:creationId xmlns:p14="http://schemas.microsoft.com/office/powerpoint/2010/main" val="18610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Shape&#10;&#10;Description automatically generated">
            <a:extLst>
              <a:ext uri="{FF2B5EF4-FFF2-40B4-BE49-F238E27FC236}">
                <a16:creationId xmlns:a16="http://schemas.microsoft.com/office/drawing/2014/main" id="{69C2EC8C-5F1F-4D51-9CFA-1CCC134A8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" y="622"/>
            <a:ext cx="12182166" cy="685675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A927D58-4DCA-4362-AE3C-9021EFAE46FF}"/>
              </a:ext>
            </a:extLst>
          </p:cNvPr>
          <p:cNvSpPr txBox="1">
            <a:spLocks/>
          </p:cNvSpPr>
          <p:nvPr/>
        </p:nvSpPr>
        <p:spPr>
          <a:xfrm rot="2460000">
            <a:off x="4447623" y="47626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chemeClr val="bg1"/>
                </a:solidFill>
                <a:latin typeface="Baguet Script"/>
                <a:ea typeface="+mj-lt"/>
                <a:cs typeface="Calibri Light"/>
              </a:rPr>
              <a:t>SECTION 2</a:t>
            </a:r>
            <a:endParaRPr lang="en-US" sz="6000" b="1">
              <a:solidFill>
                <a:schemeClr val="bg1"/>
              </a:solidFill>
              <a:latin typeface="Baguet Script"/>
              <a:ea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351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ext, bedclothes&#10;&#10;Description automatically generated">
            <a:extLst>
              <a:ext uri="{FF2B5EF4-FFF2-40B4-BE49-F238E27FC236}">
                <a16:creationId xmlns:a16="http://schemas.microsoft.com/office/drawing/2014/main" id="{31C35DE0-4DA9-4D21-9741-F0EFA15D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8" y="-3313"/>
            <a:ext cx="12196416" cy="809045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137207-754A-4BC6-A684-225608ACCF3A}"/>
              </a:ext>
            </a:extLst>
          </p:cNvPr>
          <p:cNvSpPr>
            <a:spLocks noGrp="1"/>
          </p:cNvSpPr>
          <p:nvPr/>
        </p:nvSpPr>
        <p:spPr>
          <a:xfrm>
            <a:off x="937593" y="347110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cs typeface="Calibri"/>
              </a:rPr>
              <a:t>I don’t use social media a lot, but the only </a:t>
            </a:r>
          </a:p>
          <a:p>
            <a:pPr marL="0" indent="0" algn="ctr">
              <a:buNone/>
            </a:pPr>
            <a:r>
              <a:rPr lang="en-US">
                <a:cs typeface="Calibri"/>
              </a:rPr>
              <a:t>interaction I have is talking with friends I'm close with and family.</a:t>
            </a:r>
          </a:p>
          <a:p>
            <a:pPr marL="0" indent="0" algn="ctr">
              <a:buNone/>
            </a:pPr>
            <a:r>
              <a:rPr lang="en-US">
                <a:cs typeface="Calibri"/>
              </a:rPr>
              <a:t> To check up on how they are or facetime them and stay </a:t>
            </a:r>
          </a:p>
          <a:p>
            <a:pPr marL="0" indent="0" algn="ctr">
              <a:buNone/>
            </a:pPr>
            <a:r>
              <a:rPr lang="en-US">
                <a:cs typeface="Calibri"/>
              </a:rPr>
              <a:t>connected and close to each other.  I don't talk to anyone else</a:t>
            </a:r>
          </a:p>
          <a:p>
            <a:pPr marL="0" indent="0" algn="ctr">
              <a:buNone/>
            </a:pPr>
            <a:r>
              <a:rPr lang="en-US">
                <a:cs typeface="Calibri"/>
              </a:rPr>
              <a:t>Other than my close friends and family members.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0DEE2D-4AF9-4DC3-B832-1F043A58EE42}"/>
              </a:ext>
            </a:extLst>
          </p:cNvPr>
          <p:cNvSpPr>
            <a:spLocks noGrp="1"/>
          </p:cNvSpPr>
          <p:nvPr/>
        </p:nvSpPr>
        <p:spPr>
          <a:xfrm>
            <a:off x="838199" y="16019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DilleniaUPC"/>
                <a:cs typeface="DilleniaUPC"/>
              </a:rPr>
              <a:t>WHAT VALUE DO YOU GET FROM ONLINE SOCIAL ITERACTIONS?</a:t>
            </a:r>
            <a:endParaRPr lang="en-US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172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bedclothes&#10;&#10;Description automatically generated">
            <a:extLst>
              <a:ext uri="{FF2B5EF4-FFF2-40B4-BE49-F238E27FC236}">
                <a16:creationId xmlns:a16="http://schemas.microsoft.com/office/drawing/2014/main" id="{37394BBD-0625-4115-99F1-074F297D7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9" y="-3314"/>
            <a:ext cx="12196417" cy="812358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C92B7B-AB71-4BBD-8CB3-7717D1FC23FD}"/>
              </a:ext>
            </a:extLst>
          </p:cNvPr>
          <p:cNvSpPr txBox="1">
            <a:spLocks/>
          </p:cNvSpPr>
          <p:nvPr/>
        </p:nvSpPr>
        <p:spPr>
          <a:xfrm>
            <a:off x="772224" y="238645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en-US" sz="2000">
                <a:cs typeface="Calibri"/>
              </a:rPr>
              <a:t>       There are a lot of negative posts on social media nowadays. </a:t>
            </a:r>
            <a:endParaRPr lang="en-US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2000">
                <a:cs typeface="Calibri"/>
              </a:rPr>
              <a:t>People post a lot of catfish images of themselves by editing </a:t>
            </a:r>
          </a:p>
          <a:p>
            <a:pPr marL="0" indent="0" algn="ctr">
              <a:buNone/>
            </a:pPr>
            <a:r>
              <a:rPr lang="en-US" sz="2000">
                <a:cs typeface="Calibri"/>
              </a:rPr>
              <a:t>themselves to have thinner bodies and different face shapes or make themselves</a:t>
            </a:r>
            <a:endParaRPr lang="en-US">
              <a:cs typeface="Calibri"/>
            </a:endParaRPr>
          </a:p>
          <a:p>
            <a:pPr marL="0" indent="0" algn="ctr">
              <a:buNone/>
            </a:pPr>
            <a:r>
              <a:rPr lang="en-US" sz="2000">
                <a:cs typeface="Calibri"/>
              </a:rPr>
              <a:t> look muscular. It gives stress to those who believe that's who the person is, </a:t>
            </a:r>
            <a:endParaRPr lang="en-US">
              <a:cs typeface="Calibri"/>
            </a:endParaRPr>
          </a:p>
          <a:p>
            <a:pPr marL="0" indent="0" algn="ctr">
              <a:buNone/>
            </a:pPr>
            <a:r>
              <a:rPr lang="en-US" sz="2000">
                <a:cs typeface="Calibri"/>
              </a:rPr>
              <a:t>it could cause them to starve themselves and use a lot of makeup to look more like them.</a:t>
            </a:r>
            <a:endParaRPr lang="en-US">
              <a:cs typeface="Calibri"/>
            </a:endParaRPr>
          </a:p>
          <a:p>
            <a:pPr marL="457200" indent="-457200" algn="ctr"/>
            <a:endParaRPr lang="en-US" sz="2000">
              <a:cs typeface="Calibri"/>
            </a:endParaRPr>
          </a:p>
          <a:p>
            <a:pPr marL="342900" indent="-342900" algn="ctr"/>
            <a:r>
              <a:rPr lang="en-US" sz="2000">
                <a:cs typeface="Calibri"/>
              </a:rPr>
              <a:t>There are a lot of people on social media that get into fights with</a:t>
            </a:r>
          </a:p>
          <a:p>
            <a:pPr marL="0" indent="0" algn="ctr">
              <a:buNone/>
            </a:pPr>
            <a:r>
              <a:rPr lang="en-US" sz="2000">
                <a:cs typeface="Calibri"/>
              </a:rPr>
              <a:t> randoms or their online friends. Sometimes those</a:t>
            </a:r>
            <a:endParaRPr lang="en-US">
              <a:cs typeface="Calibri"/>
            </a:endParaRPr>
          </a:p>
          <a:p>
            <a:pPr marL="0" indent="0" algn="ctr">
              <a:buNone/>
            </a:pPr>
            <a:r>
              <a:rPr lang="en-US" sz="2000">
                <a:cs typeface="Calibri"/>
              </a:rPr>
              <a:t> people might have pictures of you that they can expose on social media </a:t>
            </a:r>
            <a:endParaRPr lang="en-US">
              <a:cs typeface="Calibri"/>
            </a:endParaRPr>
          </a:p>
          <a:p>
            <a:pPr marL="0" indent="0" algn="ctr">
              <a:buNone/>
            </a:pPr>
            <a:r>
              <a:rPr lang="en-US" sz="2000">
                <a:cs typeface="Calibri"/>
              </a:rPr>
              <a:t>and use negative words towards it and make fun of you for it. </a:t>
            </a:r>
            <a:endParaRPr lang="en-US">
              <a:cs typeface="Calibri"/>
            </a:endParaRPr>
          </a:p>
          <a:p>
            <a:pPr marL="0" indent="0" algn="ctr">
              <a:buNone/>
            </a:pPr>
            <a:r>
              <a:rPr lang="en-US" sz="2000">
                <a:cs typeface="Calibri"/>
              </a:rPr>
              <a:t>which could cause depression and stress.</a:t>
            </a:r>
            <a:endParaRPr lang="en-US">
              <a:cs typeface="Calibri"/>
            </a:endParaRPr>
          </a:p>
          <a:p>
            <a:pPr marL="457200" indent="-457200"/>
            <a:endParaRPr lang="en-US">
              <a:cs typeface="Calibri"/>
            </a:endParaRPr>
          </a:p>
          <a:p>
            <a:pPr marL="457200" indent="-457200"/>
            <a:endParaRPr lang="en-US">
              <a:cs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DA0D76-6548-4102-BFA6-CEEB0B0A43F0}"/>
              </a:ext>
            </a:extLst>
          </p:cNvPr>
          <p:cNvSpPr txBox="1">
            <a:spLocks/>
          </p:cNvSpPr>
          <p:nvPr/>
        </p:nvSpPr>
        <p:spPr>
          <a:xfrm>
            <a:off x="1244600" y="12463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DilleniaUPC"/>
                <a:cs typeface="Calibri Light"/>
              </a:rPr>
              <a:t>DESCRIBE THE ROLE OF SOCIAL MEDIA CURRENCY SHAPING YOUTH CULTURE?</a:t>
            </a:r>
            <a:endParaRPr lang="en-US" sz="3600">
              <a:latin typeface="DilleniaUPC"/>
            </a:endParaRPr>
          </a:p>
        </p:txBody>
      </p:sp>
    </p:spTree>
    <p:extLst>
      <p:ext uri="{BB962C8B-B14F-4D97-AF65-F5344CB8AC3E}">
        <p14:creationId xmlns:p14="http://schemas.microsoft.com/office/powerpoint/2010/main" val="18585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29D83B5-1857-4D87-A55C-1BA4EAF5C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23" t="226" r="-1358"/>
          <a:stretch/>
        </p:blipFill>
        <p:spPr>
          <a:xfrm>
            <a:off x="-245804" y="-4919"/>
            <a:ext cx="12764822" cy="729799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078DA6-3784-4650-B8EA-0DC594BFAAE3}"/>
              </a:ext>
            </a:extLst>
          </p:cNvPr>
          <p:cNvSpPr>
            <a:spLocks noGrp="1"/>
          </p:cNvSpPr>
          <p:nvPr/>
        </p:nvSpPr>
        <p:spPr>
          <a:xfrm>
            <a:off x="875071" y="26490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cs typeface="Calibri" panose="020F0502020204030204"/>
              </a:rPr>
              <a:t>Yes, I thought of that a lot of how others see the things</a:t>
            </a:r>
            <a:endParaRPr lang="en-US"/>
          </a:p>
          <a:p>
            <a:pPr marL="0" indent="0" algn="ctr">
              <a:buNone/>
            </a:pPr>
            <a:r>
              <a:rPr lang="en-US">
                <a:cs typeface="Calibri" panose="020F0502020204030204"/>
              </a:rPr>
              <a:t> that I post on my social media. I always think of </a:t>
            </a:r>
          </a:p>
          <a:p>
            <a:pPr marL="0" indent="0" algn="ctr">
              <a:buNone/>
            </a:pPr>
            <a:r>
              <a:rPr lang="en-US">
                <a:cs typeface="Calibri" panose="020F0502020204030204"/>
              </a:rPr>
              <a:t>what other people think of my post whether they</a:t>
            </a:r>
          </a:p>
          <a:p>
            <a:pPr marL="0" indent="0" algn="ctr">
              <a:buNone/>
            </a:pPr>
            <a:r>
              <a:rPr lang="en-US">
                <a:cs typeface="Calibri" panose="020F0502020204030204"/>
              </a:rPr>
              <a:t> think bad or good. I have my family members added on all the</a:t>
            </a:r>
          </a:p>
          <a:p>
            <a:pPr marL="0" indent="0" algn="ctr">
              <a:buNone/>
            </a:pPr>
            <a:r>
              <a:rPr lang="en-US">
                <a:cs typeface="Calibri" panose="020F0502020204030204"/>
              </a:rPr>
              <a:t> social media I have I do think before posting because</a:t>
            </a:r>
          </a:p>
          <a:p>
            <a:pPr marL="0" indent="0" algn="ctr">
              <a:buNone/>
            </a:pPr>
            <a:r>
              <a:rPr lang="en-US">
                <a:cs typeface="Calibri" panose="020F0502020204030204"/>
              </a:rPr>
              <a:t> I do not want to post something that will make them question 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595C36-3A4F-4521-88D6-3DB05AC6056F}"/>
              </a:ext>
            </a:extLst>
          </p:cNvPr>
          <p:cNvSpPr txBox="1">
            <a:spLocks/>
          </p:cNvSpPr>
          <p:nvPr/>
        </p:nvSpPr>
        <p:spPr>
          <a:xfrm>
            <a:off x="1211826" y="11443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DilleniaUPC"/>
                <a:cs typeface="DilleniaUPC"/>
              </a:rPr>
              <a:t>WHEN YOU POST ONLINE DO YOU CONSIDER HOW THE POST MAY BE SEEN BY OTHERS? EXPLAIN. 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3737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F9EDD3E-D68F-6F41-90F4-BEC2AAA0E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28F112A-F6DB-D149-9584-BD1A8FCF5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246433">
            <a:off x="3233188" y="4260781"/>
            <a:ext cx="10515600" cy="1142930"/>
          </a:xfrm>
        </p:spPr>
        <p:txBody>
          <a:bodyPr>
            <a:normAutofit/>
          </a:bodyPr>
          <a:lstStyle/>
          <a:p>
            <a:r>
              <a:rPr lang="en-CA" sz="7400" b="1">
                <a:solidFill>
                  <a:schemeClr val="bg1"/>
                </a:solidFill>
                <a:latin typeface="Baguet Script" pitchFamily="2" charset="77"/>
              </a:rPr>
              <a:t>Section 3</a:t>
            </a:r>
            <a:endParaRPr lang="en-US" sz="7400" b="1">
              <a:solidFill>
                <a:schemeClr val="bg1"/>
              </a:solidFill>
              <a:latin typeface="Baguet Scrip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211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SOCIAL MEDIA &amp; ME </vt:lpstr>
      <vt:lpstr>PowerPoint Presentation</vt:lpstr>
      <vt:lpstr>HOW HAVE SOCIAL MEDIA PLATFORMS CHANGED THE WAY WE CONSUME AND UNDERSTAND INFORMATION?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3</vt:lpstr>
      <vt:lpstr>PowerPoint Presentation</vt:lpstr>
      <vt:lpstr>PowerPoint Presentation</vt:lpstr>
      <vt:lpstr>PowerPoint Presentation</vt:lpstr>
      <vt:lpstr>PowerPoint Presentation</vt:lpstr>
      <vt:lpstr>Section 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 &amp;  ME</dc:title>
  <dc:creator>088S-Amin, Sema</dc:creator>
  <cp:lastModifiedBy>088S-Amin, Sema</cp:lastModifiedBy>
  <cp:revision>1</cp:revision>
  <dcterms:created xsi:type="dcterms:W3CDTF">2022-03-03T19:45:05Z</dcterms:created>
  <dcterms:modified xsi:type="dcterms:W3CDTF">2022-03-04T18:07:11Z</dcterms:modified>
</cp:coreProperties>
</file>