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3" r:id="rId4"/>
    <p:sldId id="264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46655-6C00-49E8-9B48-6F44D9DFF5FB}" v="93" dt="2020-01-21T20:41:19.425"/>
    <p1510:client id="{2376B6C2-F04A-58D3-4030-1F4C09AF5AEF}" v="32" dt="2020-01-20T05:40:18.452"/>
    <p1510:client id="{4A0D94CD-53DD-5D61-EE47-0F65C401FC25}" v="780" dt="2020-01-20T04:48:05.959"/>
    <p1510:client id="{7BD1DDE2-7370-4590-B499-BC6E0FFE87EE}" v="198" dt="2020-01-21T20:41:52.150"/>
    <p1510:client id="{F08453EC-A7E6-2BA1-D28C-BBA0C4F5B817}" v="243" dt="2020-01-19T22:24:30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oanews.com/east-asia-pacific/millions-sparks-weather-raises-australias-fire-danger" TargetMode="External"/><Relationship Id="rId3" Type="http://schemas.openxmlformats.org/officeDocument/2006/relationships/hyperlink" Target="https://www.foxnews.com/science/effects-australian-bushfires-smoke-south-america" TargetMode="External"/><Relationship Id="rId7" Type="http://schemas.openxmlformats.org/officeDocument/2006/relationships/hyperlink" Target="https://www.bbc.com/news/world-australia-50980386" TargetMode="External"/><Relationship Id="rId2" Type="http://schemas.openxmlformats.org/officeDocument/2006/relationships/hyperlink" Target="https://www.france24.com/en/20200108-australia-bushfires-in-number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nergymatters.com.auhttps:/www.energymatters.com.au/renewable-news/australian-bushfires-responsible-for-half-of-the-countrys-carbon-emissions-time-reports/" TargetMode="External"/><Relationship Id="rId5" Type="http://schemas.openxmlformats.org/officeDocument/2006/relationships/hyperlink" Target="https://trees.org/post/fire-food-australia/?gclid=Cj0KCQiA04XxBRD5ARIsAGFygj80l46JpILym9YK0MnE_j6TKN2tLv9NFnnN4isWCl1GR-nZ1NgzxSoaAhGPEALw_wcB" TargetMode="External"/><Relationship Id="rId10" Type="http://schemas.openxmlformats.org/officeDocument/2006/relationships/hyperlink" Target="https://www.vox.com/2019/12/30/21039298/40-celsius-australia-fires-2019-heatwave-climate-change" TargetMode="External"/><Relationship Id="rId4" Type="http://schemas.openxmlformats.org/officeDocument/2006/relationships/hyperlink" Target="https://www.nytimes.com/2020/01/10/world/australia/bushfire.html" TargetMode="External"/><Relationship Id="rId9" Type="http://schemas.openxmlformats.org/officeDocument/2006/relationships/hyperlink" Target="https://www.aljazeera.com/news/2019/05/australia-conservatives-set-secure-majority-government-190520025604433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ign on the side of the street&#10;&#10;Description generated with high confidence">
            <a:extLst>
              <a:ext uri="{FF2B5EF4-FFF2-40B4-BE49-F238E27FC236}">
                <a16:creationId xmlns:a16="http://schemas.microsoft.com/office/drawing/2014/main" id="{DDDFF3D1-A0E3-4122-ADAD-2105DCEE8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476"/>
            <a:ext cx="12145992" cy="68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E9672-8197-4AF4-865D-5B282F77587A}"/>
              </a:ext>
            </a:extLst>
          </p:cNvPr>
          <p:cNvSpPr txBox="1"/>
          <p:nvPr/>
        </p:nvSpPr>
        <p:spPr>
          <a:xfrm>
            <a:off x="785004" y="267419"/>
            <a:ext cx="465538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What is the government doing</a:t>
            </a: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3" name="Picture 3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EC756AC1-B9B8-41F6-B76F-49CFE0D50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1988550"/>
            <a:ext cx="12193475" cy="4871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E3FC1-571E-4C16-822A-24D9AC7C8AD1}"/>
              </a:ext>
            </a:extLst>
          </p:cNvPr>
          <p:cNvSpPr txBox="1"/>
          <p:nvPr/>
        </p:nvSpPr>
        <p:spPr>
          <a:xfrm>
            <a:off x="454325" y="943155"/>
            <a:ext cx="116140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Each state runs its own emergency operation, but Prime Minister Scott Morrison has promised better funding for firefighting and payouts for volunteer firefighters, and an additional $2billon. $1.4 for the recovery. 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6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view of a city at night&#10;&#10;Description generated with very high confidence">
            <a:extLst>
              <a:ext uri="{FF2B5EF4-FFF2-40B4-BE49-F238E27FC236}">
                <a16:creationId xmlns:a16="http://schemas.microsoft.com/office/drawing/2014/main" id="{ADB59B92-7122-4417-BE44-FD0FE6DB6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" r="5834" b="-1"/>
          <a:stretch/>
        </p:blipFill>
        <p:spPr>
          <a:xfrm>
            <a:off x="4371511" y="633879"/>
            <a:ext cx="7715693" cy="5658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46784-A13A-4799-8882-D9DEABBF9EA3}"/>
              </a:ext>
            </a:extLst>
          </p:cNvPr>
          <p:cNvSpPr txBox="1"/>
          <p:nvPr/>
        </p:nvSpPr>
        <p:spPr>
          <a:xfrm>
            <a:off x="794046" y="323453"/>
            <a:ext cx="3948269" cy="23838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Record Breaking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7D70A-4FD5-4B4C-8C50-B074290BD736}"/>
              </a:ext>
            </a:extLst>
          </p:cNvPr>
          <p:cNvSpPr txBox="1"/>
          <p:nvPr/>
        </p:nvSpPr>
        <p:spPr>
          <a:xfrm>
            <a:off x="1193114" y="1044504"/>
            <a:ext cx="370764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/>
              <a:t>The fires made a record-breaking heat wave.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94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ADD250-3F25-4708-A8F2-013EECD3BB09}"/>
              </a:ext>
            </a:extLst>
          </p:cNvPr>
          <p:cNvSpPr txBox="1"/>
          <p:nvPr/>
        </p:nvSpPr>
        <p:spPr>
          <a:xfrm>
            <a:off x="523374" y="152400"/>
            <a:ext cx="89494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How bad is the Australian bushfire aftermath?</a:t>
            </a:r>
            <a:endParaRPr lang="en-US" sz="2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409D7-386B-4DF9-AB0B-A8CE4D9082C4}"/>
              </a:ext>
            </a:extLst>
          </p:cNvPr>
          <p:cNvSpPr txBox="1"/>
          <p:nvPr/>
        </p:nvSpPr>
        <p:spPr>
          <a:xfrm>
            <a:off x="525881" y="1117433"/>
            <a:ext cx="63125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Australian bushfire smoke is so severe, NASA says it will do a 360 of the planet.</a:t>
            </a:r>
          </a:p>
        </p:txBody>
      </p:sp>
      <p:pic>
        <p:nvPicPr>
          <p:cNvPr id="5" name="Picture 4" descr="A train on a track with smoke coming out of it&#10;&#10;Description generated with high confidence">
            <a:extLst>
              <a:ext uri="{FF2B5EF4-FFF2-40B4-BE49-F238E27FC236}">
                <a16:creationId xmlns:a16="http://schemas.microsoft.com/office/drawing/2014/main" id="{1C4AD56D-A272-4EB8-AE1B-E360566DF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679" y="-23106"/>
            <a:ext cx="4797495" cy="68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63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175E39-4380-476D-9409-A0E2C07DF054}"/>
              </a:ext>
            </a:extLst>
          </p:cNvPr>
          <p:cNvSpPr txBox="1"/>
          <p:nvPr/>
        </p:nvSpPr>
        <p:spPr>
          <a:xfrm>
            <a:off x="5290457" y="-13809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Connections</a:t>
            </a:r>
            <a:endParaRPr lang="en-C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6C5C8-604A-493A-BF7D-87E171B2C98D}"/>
              </a:ext>
            </a:extLst>
          </p:cNvPr>
          <p:cNvSpPr txBox="1"/>
          <p:nvPr/>
        </p:nvSpPr>
        <p:spPr>
          <a:xfrm>
            <a:off x="275771" y="739559"/>
            <a:ext cx="31205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wind (atmosphere) blows the ash to different areas of the earth (geosphere)</a:t>
            </a:r>
          </a:p>
          <a:p>
            <a:endParaRPr lang="en-US" dirty="0"/>
          </a:p>
          <a:p>
            <a:r>
              <a:rPr lang="en-US" dirty="0"/>
              <a:t>The wind ( atmosphere ) spreads the fire to other places like forests ( biosphere )</a:t>
            </a:r>
          </a:p>
          <a:p>
            <a:endParaRPr lang="en-US" dirty="0"/>
          </a:p>
          <a:p>
            <a:r>
              <a:rPr lang="en-CA" dirty="0"/>
              <a:t>The plants (biosphere ) are dry due too the drought ( hydrosphere)</a:t>
            </a:r>
          </a:p>
          <a:p>
            <a:endParaRPr lang="en-CA" dirty="0"/>
          </a:p>
          <a:p>
            <a:r>
              <a:rPr lang="en-CA" dirty="0"/>
              <a:t>Smoke ( atmosphere ) is so bad it is killing animals ( biosphere )</a:t>
            </a:r>
          </a:p>
          <a:p>
            <a:endParaRPr lang="en-CA" dirty="0"/>
          </a:p>
          <a:p>
            <a:r>
              <a:rPr lang="en-CA" dirty="0"/>
              <a:t>NASA said the smoke (atmosphere ) is so bad it is going to do a 360 of the earth ( geosphere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AE617-2F53-4B1E-9CBB-A1F3668CC89D}"/>
              </a:ext>
            </a:extLst>
          </p:cNvPr>
          <p:cNvSpPr txBox="1"/>
          <p:nvPr/>
        </p:nvSpPr>
        <p:spPr>
          <a:xfrm>
            <a:off x="5290457" y="474345"/>
            <a:ext cx="440218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buildings (biosphere )are on fire it produces ash to go into the air (atmosphere )</a:t>
            </a:r>
          </a:p>
          <a:p>
            <a:endParaRPr lang="en-US" dirty="0"/>
          </a:p>
          <a:p>
            <a:r>
              <a:rPr lang="en-US" dirty="0"/>
              <a:t>There has been no rain (hydrosphere) so the ground (geosphere )is dry</a:t>
            </a:r>
          </a:p>
          <a:p>
            <a:endParaRPr lang="en-US" dirty="0"/>
          </a:p>
          <a:p>
            <a:r>
              <a:rPr lang="en-US" dirty="0"/>
              <a:t>The plants (biosphere) are dying producing less oxygen (atmosphere)</a:t>
            </a:r>
          </a:p>
          <a:p>
            <a:endParaRPr lang="en-US" dirty="0"/>
          </a:p>
          <a:p>
            <a:r>
              <a:rPr lang="en-US" dirty="0"/>
              <a:t>Since there is no rain (hydrosphere) animals (biosphere) will die from dehydration </a:t>
            </a:r>
          </a:p>
          <a:p>
            <a:endParaRPr lang="en-US" dirty="0"/>
          </a:p>
          <a:p>
            <a:r>
              <a:rPr lang="en-CA" dirty="0"/>
              <a:t>Fire (geosphere) are making people lose their jobs (biosphere)</a:t>
            </a:r>
          </a:p>
          <a:p>
            <a:endParaRPr lang="en-CA" dirty="0"/>
          </a:p>
          <a:p>
            <a:r>
              <a:rPr lang="en-CA" dirty="0"/>
              <a:t>Fire (geosphere) is destroying plants (biosphere)</a:t>
            </a:r>
          </a:p>
          <a:p>
            <a:endParaRPr lang="en-CA" dirty="0"/>
          </a:p>
          <a:p>
            <a:r>
              <a:rPr lang="en-CA" dirty="0"/>
              <a:t>Fire (geosphere) is burning down wood (biosphere) which we need as a resource.</a:t>
            </a:r>
          </a:p>
          <a:p>
            <a:endParaRPr lang="en-CA" dirty="0"/>
          </a:p>
          <a:p>
            <a:r>
              <a:rPr lang="en-CA" dirty="0"/>
              <a:t>Fire (geosphere) are destroying shelter for animals (biosphere)</a:t>
            </a:r>
          </a:p>
        </p:txBody>
      </p:sp>
    </p:spTree>
    <p:extLst>
      <p:ext uri="{BB962C8B-B14F-4D97-AF65-F5344CB8AC3E}">
        <p14:creationId xmlns:p14="http://schemas.microsoft.com/office/powerpoint/2010/main" val="1331063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E0693E7-67CA-416D-8778-5FB456D72294}"/>
              </a:ext>
            </a:extLst>
          </p:cNvPr>
          <p:cNvSpPr txBox="1"/>
          <p:nvPr/>
        </p:nvSpPr>
        <p:spPr>
          <a:xfrm>
            <a:off x="5572664" y="209909"/>
            <a:ext cx="43390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Citations</a:t>
            </a:r>
            <a:endParaRPr lang="en-US" sz="28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F38C3-210B-4779-82DB-DCEC75525D45}"/>
              </a:ext>
            </a:extLst>
          </p:cNvPr>
          <p:cNvSpPr txBox="1"/>
          <p:nvPr/>
        </p:nvSpPr>
        <p:spPr>
          <a:xfrm>
            <a:off x="2825" y="568887"/>
            <a:ext cx="7487759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222222"/>
                </a:solidFill>
                <a:latin typeface="AvenirNextLTPro"/>
              </a:rPr>
              <a:t>Ryan, Jackson. “Australia Is Burning: Everything We Know, How You Can Help and Where to Donate.” </a:t>
            </a:r>
            <a:r>
              <a:rPr lang="en-US" sz="1000" i="1">
                <a:solidFill>
                  <a:srgbClr val="222222"/>
                </a:solidFill>
                <a:latin typeface="AvenirNextLTPro"/>
              </a:rPr>
              <a:t>CNET</a:t>
            </a:r>
            <a:r>
              <a:rPr lang="en-US" sz="1000">
                <a:solidFill>
                  <a:srgbClr val="222222"/>
                </a:solidFill>
                <a:latin typeface="AvenirNextLTPro"/>
              </a:rPr>
              <a:t>, https://www.cnet.com/how-to/australian-fires-everything-we-know-about-the-crisis-and-how-you-can-help/. Accessed 16 Jan. 2020.</a:t>
            </a:r>
            <a:endParaRPr lang="en-US" sz="100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endParaRPr lang="en-US" sz="1000">
              <a:solidFill>
                <a:srgbClr val="222222"/>
              </a:solidFill>
              <a:latin typeface="AvenirNextLTPro"/>
              <a:cs typeface="Calibri"/>
            </a:endParaRPr>
          </a:p>
          <a:p>
            <a:r>
              <a:rPr lang="en-US" sz="1000">
                <a:ea typeface="+mn-lt"/>
                <a:cs typeface="+mn-lt"/>
              </a:rPr>
              <a:t>“Bushfires Are Raging Outside Every Major City in Australia.” </a:t>
            </a:r>
            <a:r>
              <a:rPr lang="en-US" sz="1000" i="1">
                <a:ea typeface="+mn-lt"/>
                <a:cs typeface="+mn-lt"/>
              </a:rPr>
              <a:t>Time</a:t>
            </a:r>
            <a:r>
              <a:rPr lang="en-US" sz="1000">
                <a:ea typeface="+mn-lt"/>
                <a:cs typeface="+mn-lt"/>
              </a:rPr>
              <a:t>, https://time.com/5753584/bushfires-australia-catastrophic-fire-alert/. Accessed 17 Jan. 2020.</a:t>
            </a:r>
          </a:p>
          <a:p>
            <a:endParaRPr lang="en-US" sz="1000">
              <a:cs typeface="Calibri"/>
            </a:endParaRPr>
          </a:p>
          <a:p>
            <a:r>
              <a:rPr lang="en-US" sz="1000">
                <a:ea typeface="+mn-lt"/>
                <a:cs typeface="+mn-lt"/>
              </a:rPr>
              <a:t>“Australia Bushfires in Numbers.” </a:t>
            </a:r>
            <a:r>
              <a:rPr lang="en-US" sz="1000" i="1">
                <a:ea typeface="+mn-lt"/>
                <a:cs typeface="+mn-lt"/>
              </a:rPr>
              <a:t>France 24</a:t>
            </a:r>
            <a:r>
              <a:rPr lang="en-US" sz="1000">
                <a:ea typeface="+mn-lt"/>
                <a:cs typeface="+mn-lt"/>
              </a:rPr>
              <a:t>, 8 Jan. 2020, </a:t>
            </a:r>
            <a:r>
              <a:rPr lang="en-US" sz="1000">
                <a:ea typeface="+mn-lt"/>
                <a:cs typeface="+mn-lt"/>
                <a:hlinkClick r:id="rId2"/>
              </a:rPr>
              <a:t>https://www.france24.com/en/20200108-australia-bushfires-in-numbers</a:t>
            </a:r>
            <a:r>
              <a:rPr lang="en-US" sz="1000">
                <a:ea typeface="+mn-lt"/>
                <a:cs typeface="+mn-lt"/>
              </a:rPr>
              <a:t>.</a:t>
            </a:r>
          </a:p>
          <a:p>
            <a:endParaRPr lang="en-US" sz="1000">
              <a:cs typeface="Calibri"/>
            </a:endParaRPr>
          </a:p>
          <a:p>
            <a:r>
              <a:rPr lang="en-US" sz="1000">
                <a:ea typeface="+mn-lt"/>
                <a:cs typeface="+mn-lt"/>
              </a:rPr>
              <a:t>Ciaccia, Chris. “Effects from Australian Bushfires Felt All over as Smoke Lingers over South America.” </a:t>
            </a:r>
            <a:r>
              <a:rPr lang="en-US" sz="1000" i="1">
                <a:ea typeface="+mn-lt"/>
                <a:cs typeface="+mn-lt"/>
              </a:rPr>
              <a:t>Fox News</a:t>
            </a:r>
            <a:r>
              <a:rPr lang="en-US" sz="1000">
                <a:ea typeface="+mn-lt"/>
                <a:cs typeface="+mn-lt"/>
              </a:rPr>
              <a:t>, 8 Jan. 2020, </a:t>
            </a:r>
            <a:r>
              <a:rPr lang="en-US" sz="1000">
                <a:ea typeface="+mn-lt"/>
                <a:cs typeface="+mn-lt"/>
                <a:hlinkClick r:id="rId3"/>
              </a:rPr>
              <a:t>https://www.foxnews.com/science/effects-australian-bushfires-smoke-south-america</a:t>
            </a:r>
            <a:r>
              <a:rPr lang="en-US" sz="1000">
                <a:ea typeface="+mn-lt"/>
                <a:cs typeface="+mn-lt"/>
              </a:rPr>
              <a:t>.</a:t>
            </a:r>
          </a:p>
          <a:p>
            <a:endParaRPr lang="en-US" sz="100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Climate Change Is Bringing a New World of Australian Bushfires</a:t>
            </a:r>
            <a:r>
              <a:rPr lang="en-US" sz="1000">
                <a:ea typeface="+mn-lt"/>
                <a:cs typeface="+mn-lt"/>
              </a:rPr>
              <a:t>. https://phys.org/news/2019-09-climate-world-ofaustralian-bushfires.html. Accessed 17 Jan. 2020.</a:t>
            </a:r>
          </a:p>
          <a:p>
            <a:endParaRPr lang="en-US" sz="1000">
              <a:cs typeface="Calibri"/>
            </a:endParaRPr>
          </a:p>
          <a:p>
            <a:r>
              <a:rPr lang="en-US" sz="1000" err="1">
                <a:ea typeface="+mn-lt"/>
                <a:cs typeface="+mn-lt"/>
              </a:rPr>
              <a:t>Kwai</a:t>
            </a:r>
            <a:r>
              <a:rPr lang="en-US" sz="1000">
                <a:ea typeface="+mn-lt"/>
                <a:cs typeface="+mn-lt"/>
              </a:rPr>
              <a:t>, Isabella. “What to Read on Australia’s Bushfire Crisis.” </a:t>
            </a:r>
            <a:r>
              <a:rPr lang="en-US" sz="1000" i="1">
                <a:ea typeface="+mn-lt"/>
                <a:cs typeface="+mn-lt"/>
              </a:rPr>
              <a:t>The New York Times</a:t>
            </a:r>
            <a:r>
              <a:rPr lang="en-US" sz="1000">
                <a:ea typeface="+mn-lt"/>
                <a:cs typeface="+mn-lt"/>
              </a:rPr>
              <a:t>, 10 Jan. 2020. </a:t>
            </a:r>
            <a:r>
              <a:rPr lang="en-US" sz="1000" i="1">
                <a:ea typeface="+mn-lt"/>
                <a:cs typeface="+mn-lt"/>
              </a:rPr>
              <a:t>NYTimes.com</a:t>
            </a:r>
            <a:r>
              <a:rPr lang="en-US" sz="1000">
                <a:ea typeface="+mn-lt"/>
                <a:cs typeface="+mn-lt"/>
              </a:rPr>
              <a:t>, </a:t>
            </a:r>
            <a:r>
              <a:rPr lang="en-US" sz="1000">
                <a:ea typeface="+mn-lt"/>
                <a:cs typeface="+mn-lt"/>
                <a:hlinkClick r:id="rId4"/>
              </a:rPr>
              <a:t>https://www.nytimes.com/2020/01/10/world/australia/bushfire.html</a:t>
            </a:r>
            <a:r>
              <a:rPr lang="en-US" sz="1000">
                <a:ea typeface="+mn-lt"/>
                <a:cs typeface="+mn-lt"/>
              </a:rPr>
              <a:t>.</a:t>
            </a:r>
          </a:p>
          <a:p>
            <a:endParaRPr lang="en-US" sz="1000">
              <a:cs typeface="Calibri"/>
            </a:endParaRPr>
          </a:p>
          <a:p>
            <a:r>
              <a:rPr lang="en-US" sz="1000">
                <a:ea typeface="+mn-lt"/>
                <a:cs typeface="+mn-lt"/>
              </a:rPr>
              <a:t>Benson, Thor. “Wrapping Houses in Giant Fire Blankets Could Save Them from Wildfires.” </a:t>
            </a:r>
            <a:r>
              <a:rPr lang="en-US" sz="1000" i="1">
                <a:ea typeface="+mn-lt"/>
                <a:cs typeface="+mn-lt"/>
              </a:rPr>
              <a:t>Inverse</a:t>
            </a:r>
            <a:r>
              <a:rPr lang="en-US" sz="1000">
                <a:ea typeface="+mn-lt"/>
                <a:cs typeface="+mn-lt"/>
              </a:rPr>
              <a:t>, https://www.inverse.com/article/60109-fires-california-houses-burned-blankets. Accessed 17 Jan. 2020.</a:t>
            </a:r>
          </a:p>
          <a:p>
            <a:endParaRPr lang="en-US" sz="1000">
              <a:ea typeface="+mn-lt"/>
              <a:cs typeface="+mn-lt"/>
            </a:endParaRPr>
          </a:p>
          <a:p>
            <a:endParaRPr lang="en-US" sz="1000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  <a:hlinkClick r:id="rId5"/>
              </a:rPr>
              <a:t>https://trees.org/post/fire-food-australia/?gclid=Cj0KCQiA04XxBRD5ARIsAGFygj80l46JpILym9YK0MnE_j6TKN2tLv9NFnnN4isWCl1GR-nZ1NgzxSoaAhGPEALw_wcB</a:t>
            </a:r>
            <a:endParaRPr lang="en-US" sz="1000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</a:rPr>
              <a:t>Eagles, Digital. “Australian Bushfires Responsible for Half of the Country’s Carbon Emissions – TIME Reports.” </a:t>
            </a:r>
            <a:r>
              <a:rPr lang="en-US" sz="1000" i="1">
                <a:ea typeface="+mn-lt"/>
                <a:cs typeface="+mn-lt"/>
              </a:rPr>
              <a:t>Energy Matters</a:t>
            </a:r>
            <a:r>
              <a:rPr lang="en-US" sz="1000">
                <a:ea typeface="+mn-lt"/>
                <a:cs typeface="+mn-lt"/>
              </a:rPr>
              <a:t>, 26 Dec. 2019, </a:t>
            </a:r>
            <a:r>
              <a:rPr lang="en-US" sz="1000">
                <a:ea typeface="+mn-lt"/>
                <a:cs typeface="+mn-lt"/>
                <a:hlinkClick r:id="rId6"/>
              </a:rPr>
              <a:t>http://www.energymatters.com.auhttps://www.energymatters.com.au/renewable-news/australian-bushfires-responsible-for-half-of-the-countrys-carbon-emissions-time-reports/</a:t>
            </a:r>
            <a:r>
              <a:rPr lang="en-US" sz="1000">
                <a:ea typeface="+mn-lt"/>
                <a:cs typeface="+mn-lt"/>
              </a:rPr>
              <a:t>.</a:t>
            </a:r>
          </a:p>
          <a:p>
            <a:endParaRPr lang="en-US" sz="1000">
              <a:cs typeface="Calibri"/>
            </a:endParaRPr>
          </a:p>
          <a:p>
            <a:endParaRPr lang="en-US" sz="1000">
              <a:cs typeface="Calibri"/>
            </a:endParaRPr>
          </a:p>
          <a:p>
            <a:endParaRPr lang="en-US" sz="1000">
              <a:cs typeface="Calibri"/>
            </a:endParaRPr>
          </a:p>
          <a:p>
            <a:r>
              <a:rPr lang="en-US" sz="1000">
                <a:ea typeface="+mn-lt"/>
                <a:cs typeface="+mn-lt"/>
                <a:hlinkClick r:id="rId7"/>
              </a:rPr>
              <a:t>https://www.bbc.com/news/world-australia-50980386</a:t>
            </a:r>
            <a:endParaRPr lang="en-US" sz="1000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  <a:hlinkClick r:id="rId8"/>
              </a:rPr>
              <a:t>https://www.voanews.com/east-asia-pacific/millions-sparks-weather-raises-australias-fire-danger</a:t>
            </a:r>
            <a:endParaRPr lang="en-US" sz="1000">
              <a:ea typeface="+mn-lt"/>
              <a:cs typeface="+mn-lt"/>
            </a:endParaRPr>
          </a:p>
          <a:p>
            <a:r>
              <a:rPr lang="en-US" sz="1000">
                <a:ea typeface="+mn-lt"/>
                <a:cs typeface="+mn-lt"/>
                <a:hlinkClick r:id="rId9"/>
              </a:rPr>
              <a:t>https://www.aljazeera.com/news/2019/05/australia-conservatives-set-secure-majority-government-190520025604433.html</a:t>
            </a:r>
            <a:endParaRPr lang="en-US" sz="1000">
              <a:ea typeface="+mn-lt"/>
              <a:cs typeface="+mn-lt"/>
            </a:endParaRPr>
          </a:p>
          <a:p>
            <a:endParaRPr lang="en-US" sz="1000">
              <a:cs typeface="Calibri"/>
            </a:endParaRPr>
          </a:p>
          <a:p>
            <a:r>
              <a:rPr lang="en-US" sz="1000">
                <a:ea typeface="+mn-lt"/>
                <a:cs typeface="+mn-lt"/>
              </a:rPr>
              <a:t>Irfan, Umair. “Australia’s Hellish Heat Wave and Wildfires, Explained.” </a:t>
            </a:r>
            <a:r>
              <a:rPr lang="en-US" sz="1000" i="1">
                <a:ea typeface="+mn-lt"/>
                <a:cs typeface="+mn-lt"/>
              </a:rPr>
              <a:t>Vox</a:t>
            </a:r>
            <a:r>
              <a:rPr lang="en-US" sz="1000">
                <a:ea typeface="+mn-lt"/>
                <a:cs typeface="+mn-lt"/>
              </a:rPr>
              <a:t>, 30 Dec. 2019, </a:t>
            </a:r>
            <a:r>
              <a:rPr lang="en-US" sz="1000">
                <a:ea typeface="+mn-lt"/>
                <a:cs typeface="+mn-lt"/>
                <a:hlinkClick r:id="rId10"/>
              </a:rPr>
              <a:t>https://www.vox.com/2019/12/30/21039298/40-celsius-australia-fires-2019-heatwave-climate-change</a:t>
            </a:r>
            <a:r>
              <a:rPr lang="en-US" sz="1000">
                <a:ea typeface="+mn-lt"/>
                <a:cs typeface="+mn-lt"/>
              </a:rPr>
              <a:t>.</a:t>
            </a:r>
          </a:p>
          <a:p>
            <a:endParaRPr lang="en-US" sz="1000">
              <a:cs typeface="Calibri"/>
            </a:endParaRPr>
          </a:p>
          <a:p>
            <a:r>
              <a:rPr lang="en-US" sz="1000">
                <a:ea typeface="+mn-lt"/>
                <a:cs typeface="+mn-lt"/>
              </a:rPr>
              <a:t>Resnick, Brian. “8 Things Everyone Should Know about Australia’s Wildfire Disaster.” </a:t>
            </a:r>
            <a:r>
              <a:rPr lang="en-US" sz="1000" i="1">
                <a:ea typeface="+mn-lt"/>
                <a:cs typeface="+mn-lt"/>
              </a:rPr>
              <a:t>Vox</a:t>
            </a:r>
            <a:r>
              <a:rPr lang="en-US" sz="1000">
                <a:ea typeface="+mn-lt"/>
                <a:cs typeface="+mn-lt"/>
              </a:rPr>
              <a:t>, 8 Jan. 2020, https://www.vox.com/science-and-health/2020/1/8/21055228/australia-fires-map-animals-koalas-wildlife-smoke-donate.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B85AB-E839-4F01-A645-6A27A1B8B180}"/>
              </a:ext>
            </a:extLst>
          </p:cNvPr>
          <p:cNvSpPr txBox="1"/>
          <p:nvPr/>
        </p:nvSpPr>
        <p:spPr>
          <a:xfrm>
            <a:off x="8173453" y="623637"/>
            <a:ext cx="350519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Lewis, </a:t>
            </a:r>
            <a:r>
              <a:rPr lang="en-US" sz="1000" err="1">
                <a:ea typeface="+mn-lt"/>
                <a:cs typeface="+mn-lt"/>
              </a:rPr>
              <a:t>Dyani</a:t>
            </a:r>
            <a:r>
              <a:rPr lang="en-US" sz="1000">
                <a:ea typeface="+mn-lt"/>
                <a:cs typeface="+mn-lt"/>
              </a:rPr>
              <a:t>. “Catastrophic Australian Bushfires Derail Research.” </a:t>
            </a:r>
            <a:r>
              <a:rPr lang="en-US" sz="1000" i="1">
                <a:ea typeface="+mn-lt"/>
                <a:cs typeface="+mn-lt"/>
              </a:rPr>
              <a:t>Nature</a:t>
            </a:r>
            <a:r>
              <a:rPr lang="en-US" sz="1000">
                <a:ea typeface="+mn-lt"/>
                <a:cs typeface="+mn-lt"/>
              </a:rPr>
              <a:t>, Jan. 2020. </a:t>
            </a:r>
            <a:r>
              <a:rPr lang="en-US" sz="1000" i="1">
                <a:ea typeface="+mn-lt"/>
                <a:cs typeface="+mn-lt"/>
              </a:rPr>
              <a:t>www.nature.com</a:t>
            </a:r>
            <a:r>
              <a:rPr lang="en-US" sz="1000">
                <a:ea typeface="+mn-lt"/>
                <a:cs typeface="+mn-lt"/>
              </a:rPr>
              <a:t>, doi:10.1038/d41586-020-00130-4.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14FAEFB5-8029-4437-A5EC-95F6039C8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C29C9D-AADD-4C45-AEF0-18E3864706ED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What causes the fires?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C0D97F-0261-4815-91A3-122BB9F208CF}"/>
              </a:ext>
            </a:extLst>
          </p:cNvPr>
          <p:cNvSpPr txBox="1"/>
          <p:nvPr/>
        </p:nvSpPr>
        <p:spPr>
          <a:xfrm>
            <a:off x="590903" y="3078622"/>
            <a:ext cx="4593021" cy="26198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Each year there is a fire season during the Australian Summer, with hot, dry weather making it easy for blazes to spread.</a:t>
            </a:r>
            <a:endParaRPr lang="en-US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Natural causes are mostly to blame like lightning strikes.</a:t>
            </a:r>
            <a:endParaRPr lang="en-US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If plants are destroyed by the fire, there will be less oxygen produced.</a:t>
            </a:r>
          </a:p>
        </p:txBody>
      </p:sp>
    </p:spTree>
    <p:extLst>
      <p:ext uri="{BB962C8B-B14F-4D97-AF65-F5344CB8AC3E}">
        <p14:creationId xmlns:p14="http://schemas.microsoft.com/office/powerpoint/2010/main" val="51628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15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FD622-0E3F-474D-9C93-7B7C7234F6CE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are the fires so bad?</a:t>
            </a:r>
          </a:p>
        </p:txBody>
      </p:sp>
      <p:pic>
        <p:nvPicPr>
          <p:cNvPr id="5" name="Picture 5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A8491094-6FA2-460C-92F6-8C54FD8BC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6BC8D-D346-407B-A85E-145B20C58CF7}"/>
              </a:ext>
            </a:extLst>
          </p:cNvPr>
          <p:cNvSpPr txBox="1"/>
          <p:nvPr/>
        </p:nvSpPr>
        <p:spPr>
          <a:xfrm>
            <a:off x="7999240" y="877620"/>
            <a:ext cx="3424739" cy="48523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Fire season is always dangerous, but in this time, Australia has been experiencing one of its worst droughts in decades.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Strong winds make the fire and smoke spread more rapidly.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Experts say climate change has worsened and the impact of natural disasters has become more extreme.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cs typeface="Calibri"/>
              </a:rPr>
              <a:t>The fires are so bad the sky turned dark orange and red and eventually black due to the smoke.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cs typeface="Calibri"/>
              </a:rPr>
              <a:t>Because of the extreme winds spreading the fire more plants are getting destroyed.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A0050-EC70-4C90-894B-EB5CDBB1BC30}"/>
              </a:ext>
            </a:extLst>
          </p:cNvPr>
          <p:cNvSpPr txBox="1"/>
          <p:nvPr/>
        </p:nvSpPr>
        <p:spPr>
          <a:xfrm>
            <a:off x="1431985" y="296173"/>
            <a:ext cx="93424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41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C97384-D056-439F-97F2-10747402D644}"/>
              </a:ext>
            </a:extLst>
          </p:cNvPr>
          <p:cNvSpPr/>
          <p:nvPr/>
        </p:nvSpPr>
        <p:spPr>
          <a:xfrm>
            <a:off x="-6015" y="-6015"/>
            <a:ext cx="12191998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07ADB-137B-4394-874B-AB66CC6B7E1F}"/>
              </a:ext>
            </a:extLst>
          </p:cNvPr>
          <p:cNvSpPr txBox="1"/>
          <p:nvPr/>
        </p:nvSpPr>
        <p:spPr>
          <a:xfrm>
            <a:off x="3114136" y="195532"/>
            <a:ext cx="59637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How much damage did the fires do?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98E67-A685-4DF5-84F9-F937EBF02491}"/>
              </a:ext>
            </a:extLst>
          </p:cNvPr>
          <p:cNvSpPr txBox="1"/>
          <p:nvPr/>
        </p:nvSpPr>
        <p:spPr>
          <a:xfrm>
            <a:off x="681951" y="1537025"/>
            <a:ext cx="458123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Some towns were entirely engulfed in flames making over 2000 houses has been destroyed.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The blazes has turned the skies orange and made breathing the air in Sydney as bad as smoking 19 cigarettes.</a:t>
            </a:r>
            <a:endParaRPr lang="en-US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As the fire spreads due to the extreme wind it may catch alight on buildings and burn them down leaving ash on the ground.</a:t>
            </a:r>
          </a:p>
        </p:txBody>
      </p:sp>
      <p:pic>
        <p:nvPicPr>
          <p:cNvPr id="4" name="Picture 4" descr="A sunset over a fire&#10;&#10;Description generated with very high confidence">
            <a:extLst>
              <a:ext uri="{FF2B5EF4-FFF2-40B4-BE49-F238E27FC236}">
                <a16:creationId xmlns:a16="http://schemas.microsoft.com/office/drawing/2014/main" id="{D749D5DD-BD00-42D1-B27C-20FE56A9C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65" y="1460992"/>
            <a:ext cx="6452935" cy="52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3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CDE637-4C49-4AC9-ABED-7407C4F0935C}"/>
              </a:ext>
            </a:extLst>
          </p:cNvPr>
          <p:cNvSpPr txBox="1"/>
          <p:nvPr/>
        </p:nvSpPr>
        <p:spPr>
          <a:xfrm>
            <a:off x="3344174" y="368060"/>
            <a:ext cx="60212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Where has the most amount of risk?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6AA8A-184D-4083-97B8-766F7AF68962}"/>
              </a:ext>
            </a:extLst>
          </p:cNvPr>
          <p:cNvSpPr txBox="1"/>
          <p:nvPr/>
        </p:nvSpPr>
        <p:spPr>
          <a:xfrm>
            <a:off x="864268" y="1576137"/>
            <a:ext cx="379596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The fires are happening in bushland, wooded areas and national parks.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Fires are getting a higher risk because crops are dry due to the lack of water.</a:t>
            </a:r>
          </a:p>
        </p:txBody>
      </p:sp>
      <p:pic>
        <p:nvPicPr>
          <p:cNvPr id="2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60E557E0-AE7F-403F-8B45-A5CA5594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01" y="970265"/>
            <a:ext cx="7200378" cy="49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8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6AABA4-FB2B-4758-9333-0E4144749E9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B29BB-C037-4D86-90CE-E8C4026FE782}"/>
              </a:ext>
            </a:extLst>
          </p:cNvPr>
          <p:cNvSpPr txBox="1"/>
          <p:nvPr/>
        </p:nvSpPr>
        <p:spPr>
          <a:xfrm>
            <a:off x="4048664" y="195532"/>
            <a:ext cx="67401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How many animals have died?</a:t>
            </a: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14065-3111-427D-B953-6EC00557BFF8}"/>
              </a:ext>
            </a:extLst>
          </p:cNvPr>
          <p:cNvSpPr txBox="1"/>
          <p:nvPr/>
        </p:nvSpPr>
        <p:spPr>
          <a:xfrm>
            <a:off x="755350" y="1402331"/>
            <a:ext cx="607874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About half a billion animals has been affected.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And at least 24 people has been killed as bushfires have burned more than 12 million acres in Australia.</a:t>
            </a:r>
          </a:p>
          <a:p>
            <a:r>
              <a:rPr lang="en-US" sz="2000">
                <a:cs typeface="Calibri"/>
              </a:rPr>
              <a:t>Even if the animals survive the enviroment they would be in would be inhabitable. </a:t>
            </a:r>
          </a:p>
        </p:txBody>
      </p:sp>
      <p:pic>
        <p:nvPicPr>
          <p:cNvPr id="6" name="Picture 6" descr="A dog that is walking in front of a sunset&#10;&#10;Description generated with high confidence">
            <a:extLst>
              <a:ext uri="{FF2B5EF4-FFF2-40B4-BE49-F238E27FC236}">
                <a16:creationId xmlns:a16="http://schemas.microsoft.com/office/drawing/2014/main" id="{ADC4E856-A7B1-4E86-B831-6FC502DB9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05" y="3367491"/>
            <a:ext cx="10809026" cy="34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0FA502-C07C-468C-9D95-E432C3621FFD}"/>
              </a:ext>
            </a:extLst>
          </p:cNvPr>
          <p:cNvSpPr txBox="1"/>
          <p:nvPr/>
        </p:nvSpPr>
        <p:spPr>
          <a:xfrm>
            <a:off x="605778" y="463408"/>
            <a:ext cx="3554226" cy="26636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being done?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 descr="A blurry photo of a fire&#10;&#10;Description generated with very high confidence">
            <a:extLst>
              <a:ext uri="{FF2B5EF4-FFF2-40B4-BE49-F238E27FC236}">
                <a16:creationId xmlns:a16="http://schemas.microsoft.com/office/drawing/2014/main" id="{26EF8D40-B26D-4BA0-B913-D146E22A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104" y="1323812"/>
            <a:ext cx="6472362" cy="3624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46B07-4E40-44F3-8B09-2CB73E983848}"/>
              </a:ext>
            </a:extLst>
          </p:cNvPr>
          <p:cNvSpPr txBox="1"/>
          <p:nvPr/>
        </p:nvSpPr>
        <p:spPr>
          <a:xfrm>
            <a:off x="601250" y="3283907"/>
            <a:ext cx="372440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People are donating to help fight the fires. </a:t>
            </a:r>
          </a:p>
          <a:p>
            <a:r>
              <a:rPr lang="en-US">
                <a:solidFill>
                  <a:schemeClr val="bg1"/>
                </a:solidFill>
                <a:cs typeface="Calibri"/>
              </a:rPr>
              <a:t>Military aircraft and navy cruises are also being used alongside Australian fire service kit.</a:t>
            </a:r>
          </a:p>
          <a:p>
            <a:r>
              <a:rPr lang="en-US">
                <a:solidFill>
                  <a:schemeClr val="bg1"/>
                </a:solidFill>
                <a:cs typeface="Calibri"/>
              </a:rPr>
              <a:t>Aircrafts have been key to tackling the flames.</a:t>
            </a:r>
          </a:p>
          <a:p>
            <a:r>
              <a:rPr lang="en-US">
                <a:solidFill>
                  <a:schemeClr val="bg1"/>
                </a:solidFill>
                <a:cs typeface="Calibri"/>
              </a:rPr>
              <a:t>Water has been used to put out flames on the plants and buildings.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27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EC269-FAF8-47B1-95A1-92430D8A802F}"/>
              </a:ext>
            </a:extLst>
          </p:cNvPr>
          <p:cNvSpPr txBox="1"/>
          <p:nvPr/>
        </p:nvSpPr>
        <p:spPr>
          <a:xfrm>
            <a:off x="6991043" y="547506"/>
            <a:ext cx="4458345" cy="17245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+mj-lt"/>
                <a:ea typeface="+mj-ea"/>
                <a:cs typeface="+mj-cs"/>
              </a:rPr>
              <a:t>When will the fires end?</a:t>
            </a: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 descr="A fire in the dark&#10;&#10;Description generated with high confidence">
            <a:extLst>
              <a:ext uri="{FF2B5EF4-FFF2-40B4-BE49-F238E27FC236}">
                <a16:creationId xmlns:a16="http://schemas.microsoft.com/office/drawing/2014/main" id="{5A866B21-1703-48A0-8970-97024917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4" r="19251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1E56B-6B47-4F32-9A57-16EDBFA3B3ED}"/>
              </a:ext>
            </a:extLst>
          </p:cNvPr>
          <p:cNvSpPr txBox="1"/>
          <p:nvPr/>
        </p:nvSpPr>
        <p:spPr>
          <a:xfrm>
            <a:off x="475421" y="1717814"/>
            <a:ext cx="5037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E9BFC-CB46-43D9-AD06-3E444C35D3C0}"/>
              </a:ext>
            </a:extLst>
          </p:cNvPr>
          <p:cNvSpPr txBox="1"/>
          <p:nvPr/>
        </p:nvSpPr>
        <p:spPr>
          <a:xfrm>
            <a:off x="7080584" y="2989847"/>
            <a:ext cx="457801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The fires have no sign in stopping and it has only been half of summer.</a:t>
            </a: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46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A45C-C024-4E6D-B517-415D0294C454}"/>
              </a:ext>
            </a:extLst>
          </p:cNvPr>
          <p:cNvSpPr txBox="1"/>
          <p:nvPr/>
        </p:nvSpPr>
        <p:spPr>
          <a:xfrm>
            <a:off x="3634675" y="224877"/>
            <a:ext cx="49382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How much of </a:t>
            </a:r>
            <a:r>
              <a:rPr lang="en-US" sz="2800">
                <a:ea typeface="+mn-lt"/>
                <a:cs typeface="+mn-lt"/>
              </a:rPr>
              <a:t>Australia is on fire</a:t>
            </a:r>
            <a:endParaRPr lang="en-US" sz="28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F4C30-7D00-4E0E-B243-E3320255C212}"/>
              </a:ext>
            </a:extLst>
          </p:cNvPr>
          <p:cNvSpPr txBox="1"/>
          <p:nvPr/>
        </p:nvSpPr>
        <p:spPr>
          <a:xfrm>
            <a:off x="234314" y="1148978"/>
            <a:ext cx="54173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More than 63 000 km of Australia was or still is on fire </a:t>
            </a:r>
          </a:p>
          <a:p>
            <a:endParaRPr lang="en-US">
              <a:cs typeface="Calibri"/>
            </a:endParaRPr>
          </a:p>
        </p:txBody>
      </p:sp>
      <p:pic>
        <p:nvPicPr>
          <p:cNvPr id="5" name="Picture 5" descr="A fire truck parked in front of clouds&#10;&#10;Description generated with high confidence">
            <a:extLst>
              <a:ext uri="{FF2B5EF4-FFF2-40B4-BE49-F238E27FC236}">
                <a16:creationId xmlns:a16="http://schemas.microsoft.com/office/drawing/2014/main" id="{7A2CD405-F518-468A-B83E-8448337A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87" y="748098"/>
            <a:ext cx="6567577" cy="60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1127</Words>
  <Application>Microsoft Office PowerPoint</Application>
  <PresentationFormat>Widescreen</PresentationFormat>
  <Paragraphs>97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AvenirNextLTPro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088S-Young, Aiden</cp:lastModifiedBy>
  <cp:revision>6</cp:revision>
  <dcterms:created xsi:type="dcterms:W3CDTF">2020-01-12T01:54:50Z</dcterms:created>
  <dcterms:modified xsi:type="dcterms:W3CDTF">2020-01-21T21:50:32Z</dcterms:modified>
</cp:coreProperties>
</file>