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59" r:id="rId8"/>
    <p:sldId id="260"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9830F0-CC45-4824-80EC-40A2732531FB}" v="2" dt="2020-06-17T10:36:13.4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8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6/17/2020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6/17/2020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www.helpguide.org/articles/mental-health/social-media-and-mental-health.htm" TargetMode="External"/><Relationship Id="rId2" Type="http://schemas.openxmlformats.org/officeDocument/2006/relationships/hyperlink" Target="https://www.weforum.org/agenda/2016/04/6-ways-social-media-is-changing-the-world/" TargetMode="External"/><Relationship Id="rId1" Type="http://schemas.openxmlformats.org/officeDocument/2006/relationships/slideLayout" Target="../slideLayouts/slideLayout6.xml"/><Relationship Id="rId4" Type="http://schemas.openxmlformats.org/officeDocument/2006/relationships/hyperlink" Target="https://www.forbes.com/sites/alicegwalton/2017/06/30/a-run-down-of-social-medias-effects-on-our-mental-health/#7630343c2e5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F8EA3-6BFC-4D59-B096-A5D929F6C9AC}"/>
              </a:ext>
            </a:extLst>
          </p:cNvPr>
          <p:cNvSpPr>
            <a:spLocks noGrp="1"/>
          </p:cNvSpPr>
          <p:nvPr>
            <p:ph type="ctrTitle"/>
          </p:nvPr>
        </p:nvSpPr>
        <p:spPr/>
        <p:txBody>
          <a:bodyPr/>
          <a:lstStyle/>
          <a:p>
            <a:r>
              <a:rPr lang="en-US" dirty="0"/>
              <a:t>Social and Me</a:t>
            </a:r>
            <a:endParaRPr lang="en-CA" dirty="0"/>
          </a:p>
        </p:txBody>
      </p:sp>
      <p:sp>
        <p:nvSpPr>
          <p:cNvPr id="3" name="Subtitle 2">
            <a:extLst>
              <a:ext uri="{FF2B5EF4-FFF2-40B4-BE49-F238E27FC236}">
                <a16:creationId xmlns:a16="http://schemas.microsoft.com/office/drawing/2014/main" id="{5EB0E22E-F1E0-4ACF-B599-B0E110C8BB03}"/>
              </a:ext>
            </a:extLst>
          </p:cNvPr>
          <p:cNvSpPr>
            <a:spLocks noGrp="1"/>
          </p:cNvSpPr>
          <p:nvPr>
            <p:ph type="subTitle" idx="1"/>
          </p:nvPr>
        </p:nvSpPr>
        <p:spPr>
          <a:xfrm>
            <a:off x="7572375" y="4614863"/>
            <a:ext cx="1935692" cy="363536"/>
          </a:xfrm>
        </p:spPr>
        <p:txBody>
          <a:bodyPr>
            <a:normAutofit fontScale="92500" lnSpcReduction="10000"/>
          </a:bodyPr>
          <a:lstStyle/>
          <a:p>
            <a:r>
              <a:rPr lang="en-US" dirty="0"/>
              <a:t>Zohid Nazir</a:t>
            </a:r>
            <a:endParaRPr lang="en-CA" dirty="0"/>
          </a:p>
        </p:txBody>
      </p:sp>
    </p:spTree>
    <p:extLst>
      <p:ext uri="{BB962C8B-B14F-4D97-AF65-F5344CB8AC3E}">
        <p14:creationId xmlns:p14="http://schemas.microsoft.com/office/powerpoint/2010/main" val="1680645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C617B5E7-82EF-4F98-88F9-C0D5A5E823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74" name="Picture 73">
              <a:extLst>
                <a:ext uri="{FF2B5EF4-FFF2-40B4-BE49-F238E27FC236}">
                  <a16:creationId xmlns:a16="http://schemas.microsoft.com/office/drawing/2014/main" id="{EDA38C96-883D-497B-8F5D-D7E435243DA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5" name="Rectangle 74">
              <a:extLst>
                <a:ext uri="{FF2B5EF4-FFF2-40B4-BE49-F238E27FC236}">
                  <a16:creationId xmlns:a16="http://schemas.microsoft.com/office/drawing/2014/main" id="{DB488A02-ECF8-47A5-806C-8CDF9935E6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6" name="Picture 75">
              <a:extLst>
                <a:ext uri="{FF2B5EF4-FFF2-40B4-BE49-F238E27FC236}">
                  <a16:creationId xmlns:a16="http://schemas.microsoft.com/office/drawing/2014/main" id="{40566D3B-3450-407D-9C9E-622BF0D9786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77" name="Picture 76">
              <a:extLst>
                <a:ext uri="{FF2B5EF4-FFF2-40B4-BE49-F238E27FC236}">
                  <a16:creationId xmlns:a16="http://schemas.microsoft.com/office/drawing/2014/main" id="{04FE625F-F961-4FE5-95C8-0AE28A5D55C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79" name="Straight Connector 78">
            <a:extLst>
              <a:ext uri="{FF2B5EF4-FFF2-40B4-BE49-F238E27FC236}">
                <a16:creationId xmlns:a16="http://schemas.microsoft.com/office/drawing/2014/main" id="{F54A39E9-7329-429E-AA37-5988745878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81" name="Rectangle 80">
            <a:extLst>
              <a:ext uri="{FF2B5EF4-FFF2-40B4-BE49-F238E27FC236}">
                <a16:creationId xmlns:a16="http://schemas.microsoft.com/office/drawing/2014/main" id="{4A2AAA7B-DD5A-486B-B28F-F195883153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3DB99B21-A649-42D2-BB86-486C2E73A0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84" name="Picture 83">
              <a:extLst>
                <a:ext uri="{FF2B5EF4-FFF2-40B4-BE49-F238E27FC236}">
                  <a16:creationId xmlns:a16="http://schemas.microsoft.com/office/drawing/2014/main" id="{4A631EEB-EF96-4032-8B47-62220C1316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5" name="Rectangle 84">
              <a:extLst>
                <a:ext uri="{FF2B5EF4-FFF2-40B4-BE49-F238E27FC236}">
                  <a16:creationId xmlns:a16="http://schemas.microsoft.com/office/drawing/2014/main" id="{90B37569-6E3D-4B34-AD3E-0FC79D7CB9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86" name="Picture 85">
              <a:extLst>
                <a:ext uri="{FF2B5EF4-FFF2-40B4-BE49-F238E27FC236}">
                  <a16:creationId xmlns:a16="http://schemas.microsoft.com/office/drawing/2014/main" id="{A3A0A741-DE46-43B7-A732-2C6D71E7B11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87" name="Picture 86">
              <a:extLst>
                <a:ext uri="{FF2B5EF4-FFF2-40B4-BE49-F238E27FC236}">
                  <a16:creationId xmlns:a16="http://schemas.microsoft.com/office/drawing/2014/main" id="{3FB4AD13-112F-436E-9596-F7557110C0D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739FBA8C-2F04-4B73-8CC9-8F388D4078CF}"/>
              </a:ext>
            </a:extLst>
          </p:cNvPr>
          <p:cNvSpPr>
            <a:spLocks noGrp="1"/>
          </p:cNvSpPr>
          <p:nvPr>
            <p:ph type="title"/>
          </p:nvPr>
        </p:nvSpPr>
        <p:spPr>
          <a:xfrm>
            <a:off x="1180101" y="982132"/>
            <a:ext cx="6354633" cy="1303867"/>
          </a:xfrm>
        </p:spPr>
        <p:txBody>
          <a:bodyPr vert="horz" lIns="91440" tIns="45720" rIns="91440" bIns="45720" rtlCol="0" anchor="ctr">
            <a:normAutofit/>
          </a:bodyPr>
          <a:lstStyle/>
          <a:p>
            <a:r>
              <a:rPr lang="en-US" dirty="0"/>
              <a:t>Confusion is the point</a:t>
            </a:r>
            <a:endParaRPr lang="en-US"/>
          </a:p>
        </p:txBody>
      </p:sp>
      <p:cxnSp>
        <p:nvCxnSpPr>
          <p:cNvPr id="89" name="Straight Connector 88">
            <a:extLst>
              <a:ext uri="{FF2B5EF4-FFF2-40B4-BE49-F238E27FC236}">
                <a16:creationId xmlns:a16="http://schemas.microsoft.com/office/drawing/2014/main" id="{496D98D9-A8AD-432E-BD4E-FF80012442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77057" y="2400639"/>
            <a:ext cx="576072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70AA307-5A5A-4797-B819-5AE38AD967C4}"/>
              </a:ext>
            </a:extLst>
          </p:cNvPr>
          <p:cNvSpPr>
            <a:spLocks noGrp="1"/>
          </p:cNvSpPr>
          <p:nvPr>
            <p:ph sz="half" idx="1"/>
          </p:nvPr>
        </p:nvSpPr>
        <p:spPr>
          <a:xfrm>
            <a:off x="1167385" y="2556932"/>
            <a:ext cx="6380065" cy="3318936"/>
          </a:xfrm>
        </p:spPr>
        <p:txBody>
          <a:bodyPr vert="horz" lIns="91440" tIns="45720" rIns="91440" bIns="45720" rtlCol="0" anchor="t">
            <a:normAutofit/>
          </a:bodyPr>
          <a:lstStyle/>
          <a:p>
            <a:pPr>
              <a:lnSpc>
                <a:spcPct val="90000"/>
              </a:lnSpc>
            </a:pPr>
            <a:r>
              <a:rPr lang="en-US" sz="1900" dirty="0"/>
              <a:t>Getting information nowadays is easy we jus go on our phones or device and search it up. Unlike back in the days where they had the television, newspaper for information about what's going on. It has changed a lot since then. Everything on the internet either getting information or making money off giving information we all do this for a benefit. Even for just scrolling through social media we do it to entertain our self which is the benefit of it. Us understanding what information we are searching up and understanding why are we searching it up is just a whole confusing topic which concludes me with “confusion is the point”.</a:t>
            </a:r>
          </a:p>
        </p:txBody>
      </p:sp>
      <p:pic>
        <p:nvPicPr>
          <p:cNvPr id="1026" name="Picture 2" descr="Creating a Successful Information Experience for Users">
            <a:extLst>
              <a:ext uri="{FF2B5EF4-FFF2-40B4-BE49-F238E27FC236}">
                <a16:creationId xmlns:a16="http://schemas.microsoft.com/office/drawing/2014/main" id="{0C5578A5-3B55-49C5-BBB6-69265C8646BF}"/>
              </a:ext>
            </a:extLst>
          </p:cNvPr>
          <p:cNvPicPr>
            <a:picLocks noGrp="1" noChangeAspect="1" noChangeArrowheads="1"/>
          </p:cNvPicPr>
          <p:nvPr>
            <p:ph sz="half" idx="2"/>
          </p:nvPr>
        </p:nvPicPr>
        <p:blipFill rotWithShape="1">
          <a:blip r:embed="rId5">
            <a:extLst>
              <a:ext uri="{28A0092B-C50C-407E-A947-70E740481C1C}">
                <a14:useLocalDpi xmlns:a14="http://schemas.microsoft.com/office/drawing/2010/main" val="0"/>
              </a:ext>
            </a:extLst>
          </a:blip>
          <a:srcRect t="1233" r="-4" b="1592"/>
          <a:stretch/>
        </p:blipFill>
        <p:spPr bwMode="auto">
          <a:xfrm>
            <a:off x="8137325" y="1158024"/>
            <a:ext cx="2839277" cy="2066544"/>
          </a:xfrm>
          <a:prstGeom prst="rect">
            <a:avLst/>
          </a:prstGeom>
          <a:noFill/>
          <a:ln w="57150" cmpd="thickThin">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pic>
      <p:pic>
        <p:nvPicPr>
          <p:cNvPr id="1030" name="Picture 6" descr="Department of Information Science | University of Arkansas at ...">
            <a:extLst>
              <a:ext uri="{FF2B5EF4-FFF2-40B4-BE49-F238E27FC236}">
                <a16:creationId xmlns:a16="http://schemas.microsoft.com/office/drawing/2014/main" id="{00AA2891-B240-4EC2-90AD-9EC57C9150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27434" y="3360035"/>
            <a:ext cx="3473394" cy="2042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217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DFB5D1BB-0703-437B-BD1E-1D07F8A27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36" name="Picture 135">
              <a:extLst>
                <a:ext uri="{FF2B5EF4-FFF2-40B4-BE49-F238E27FC236}">
                  <a16:creationId xmlns:a16="http://schemas.microsoft.com/office/drawing/2014/main" id="{3886586B-3F0F-4593-B272-AE75AD0F09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7" name="Rectangle 136">
              <a:extLst>
                <a:ext uri="{FF2B5EF4-FFF2-40B4-BE49-F238E27FC236}">
                  <a16:creationId xmlns:a16="http://schemas.microsoft.com/office/drawing/2014/main" id="{020DEB59-BF94-41B5-8F16-8B10442EE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38" name="Picture 137">
              <a:extLst>
                <a:ext uri="{FF2B5EF4-FFF2-40B4-BE49-F238E27FC236}">
                  <a16:creationId xmlns:a16="http://schemas.microsoft.com/office/drawing/2014/main" id="{9A3BEF6F-FC03-43B1-8D1B-8DA3A360DB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39" name="Picture 138">
              <a:extLst>
                <a:ext uri="{FF2B5EF4-FFF2-40B4-BE49-F238E27FC236}">
                  <a16:creationId xmlns:a16="http://schemas.microsoft.com/office/drawing/2014/main" id="{0F49BA32-A501-4C79-9A72-92587AB9EE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41" name="Straight Connector 140">
            <a:extLst>
              <a:ext uri="{FF2B5EF4-FFF2-40B4-BE49-F238E27FC236}">
                <a16:creationId xmlns:a16="http://schemas.microsoft.com/office/drawing/2014/main" id="{883F92AF-2403-4558-B1D7-72130A1E4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C4BD0C67-38DB-490C-9E70-F587741B7F37}"/>
              </a:ext>
            </a:extLst>
          </p:cNvPr>
          <p:cNvSpPr>
            <a:spLocks noGrp="1"/>
          </p:cNvSpPr>
          <p:nvPr>
            <p:ph type="title"/>
          </p:nvPr>
        </p:nvSpPr>
        <p:spPr>
          <a:xfrm>
            <a:off x="1295402" y="982132"/>
            <a:ext cx="9601196" cy="1303867"/>
          </a:xfrm>
        </p:spPr>
        <p:txBody>
          <a:bodyPr vert="horz" lIns="91440" tIns="45720" rIns="91440" bIns="45720" rtlCol="0" anchor="ctr">
            <a:normAutofit/>
          </a:bodyPr>
          <a:lstStyle/>
          <a:p>
            <a:pPr>
              <a:lnSpc>
                <a:spcPct val="90000"/>
              </a:lnSpc>
            </a:pPr>
            <a:r>
              <a:rPr lang="en-US" sz="4100"/>
              <a:t>Is Social Media Hurting Your Mental Health? </a:t>
            </a:r>
            <a:br>
              <a:rPr lang="en-US" sz="4100"/>
            </a:br>
            <a:endParaRPr lang="en-US" sz="4100"/>
          </a:p>
        </p:txBody>
      </p:sp>
      <p:sp>
        <p:nvSpPr>
          <p:cNvPr id="3" name="Content Placeholder 2">
            <a:extLst>
              <a:ext uri="{FF2B5EF4-FFF2-40B4-BE49-F238E27FC236}">
                <a16:creationId xmlns:a16="http://schemas.microsoft.com/office/drawing/2014/main" id="{1EA9EEBA-3C06-4887-8BBD-B94E04FC2579}"/>
              </a:ext>
            </a:extLst>
          </p:cNvPr>
          <p:cNvSpPr>
            <a:spLocks noGrp="1"/>
          </p:cNvSpPr>
          <p:nvPr>
            <p:ph sz="half" idx="1"/>
          </p:nvPr>
        </p:nvSpPr>
        <p:spPr>
          <a:xfrm>
            <a:off x="1295402" y="2556932"/>
            <a:ext cx="6256866" cy="3318936"/>
          </a:xfrm>
        </p:spPr>
        <p:txBody>
          <a:bodyPr vert="horz" lIns="91440" tIns="45720" rIns="91440" bIns="45720" rtlCol="0" anchor="t">
            <a:normAutofit/>
          </a:bodyPr>
          <a:lstStyle/>
          <a:p>
            <a:pPr>
              <a:lnSpc>
                <a:spcPct val="90000"/>
              </a:lnSpc>
            </a:pPr>
            <a:r>
              <a:rPr lang="en-US" sz="1700"/>
              <a:t>Social Media can bring is a variety of feeling to one's body. Either being happiness or sadness social media can do anything. Yes social media can hurt some one's mental health by someone spreading negativity towards the person which ultimately hurts their mental health by causing stress, panic, and hate. Why don’t people just stop going on Social media because its part of our nature we always used social media to just take it away is hard. People might say back in the days they didn’t use the internet so its no difference so you could just not use it, wrong it is different because back in the day they didn’t have internet, so they never had to deal with using it or having to lose it. In the other hand we do use it daily and to just take it away is hard and is not the same as it was back in the day.</a:t>
            </a:r>
          </a:p>
        </p:txBody>
      </p:sp>
      <p:pic>
        <p:nvPicPr>
          <p:cNvPr id="2050" name="Picture 2" descr="System in Crisis: Assessing mental health care in Ontario - Catalyst">
            <a:extLst>
              <a:ext uri="{FF2B5EF4-FFF2-40B4-BE49-F238E27FC236}">
                <a16:creationId xmlns:a16="http://schemas.microsoft.com/office/drawing/2014/main" id="{24F877AA-4754-4008-BA3E-8C0548E3C89C}"/>
              </a:ext>
            </a:extLst>
          </p:cNvPr>
          <p:cNvPicPr>
            <a:picLocks noGrp="1" noChangeAspect="1" noChangeArrowheads="1"/>
          </p:cNvPicPr>
          <p:nvPr>
            <p:ph sz="half" idx="2"/>
          </p:nvPr>
        </p:nvPicPr>
        <p:blipFill rotWithShape="1">
          <a:blip r:embed="rId5">
            <a:extLst>
              <a:ext uri="{28A0092B-C50C-407E-A947-70E740481C1C}">
                <a14:useLocalDpi xmlns:a14="http://schemas.microsoft.com/office/drawing/2010/main" val="0"/>
              </a:ext>
            </a:extLst>
          </a:blip>
          <a:srcRect l="8170" r="19890" b="-2"/>
          <a:stretch/>
        </p:blipFill>
        <p:spPr bwMode="auto">
          <a:xfrm>
            <a:off x="8085026" y="2701180"/>
            <a:ext cx="2739728" cy="2852640"/>
          </a:xfrm>
          <a:prstGeom prst="rect">
            <a:avLst/>
          </a:prstGeom>
          <a:noFill/>
          <a:ln w="57150" cmpd="thickThin">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971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C617B5E7-82EF-4F98-88F9-C0D5A5E823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74" name="Picture 73">
              <a:extLst>
                <a:ext uri="{FF2B5EF4-FFF2-40B4-BE49-F238E27FC236}">
                  <a16:creationId xmlns:a16="http://schemas.microsoft.com/office/drawing/2014/main" id="{EDA38C96-883D-497B-8F5D-D7E435243DA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5" name="Rectangle 74">
              <a:extLst>
                <a:ext uri="{FF2B5EF4-FFF2-40B4-BE49-F238E27FC236}">
                  <a16:creationId xmlns:a16="http://schemas.microsoft.com/office/drawing/2014/main" id="{DB488A02-ECF8-47A5-806C-8CDF9935E6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6" name="Picture 75">
              <a:extLst>
                <a:ext uri="{FF2B5EF4-FFF2-40B4-BE49-F238E27FC236}">
                  <a16:creationId xmlns:a16="http://schemas.microsoft.com/office/drawing/2014/main" id="{40566D3B-3450-407D-9C9E-622BF0D9786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77" name="Picture 76">
              <a:extLst>
                <a:ext uri="{FF2B5EF4-FFF2-40B4-BE49-F238E27FC236}">
                  <a16:creationId xmlns:a16="http://schemas.microsoft.com/office/drawing/2014/main" id="{04FE625F-F961-4FE5-95C8-0AE28A5D55C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79" name="Straight Connector 78">
            <a:extLst>
              <a:ext uri="{FF2B5EF4-FFF2-40B4-BE49-F238E27FC236}">
                <a16:creationId xmlns:a16="http://schemas.microsoft.com/office/drawing/2014/main" id="{F54A39E9-7329-429E-AA37-5988745878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81" name="Rectangle 80">
            <a:extLst>
              <a:ext uri="{FF2B5EF4-FFF2-40B4-BE49-F238E27FC236}">
                <a16:creationId xmlns:a16="http://schemas.microsoft.com/office/drawing/2014/main" id="{4A2AAA7B-DD5A-486B-B28F-F195883153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3DB99B21-A649-42D2-BB86-486C2E73A0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84" name="Picture 83">
              <a:extLst>
                <a:ext uri="{FF2B5EF4-FFF2-40B4-BE49-F238E27FC236}">
                  <a16:creationId xmlns:a16="http://schemas.microsoft.com/office/drawing/2014/main" id="{4A631EEB-EF96-4032-8B47-62220C1316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5" name="Rectangle 84">
              <a:extLst>
                <a:ext uri="{FF2B5EF4-FFF2-40B4-BE49-F238E27FC236}">
                  <a16:creationId xmlns:a16="http://schemas.microsoft.com/office/drawing/2014/main" id="{90B37569-6E3D-4B34-AD3E-0FC79D7CB9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86" name="Picture 85">
              <a:extLst>
                <a:ext uri="{FF2B5EF4-FFF2-40B4-BE49-F238E27FC236}">
                  <a16:creationId xmlns:a16="http://schemas.microsoft.com/office/drawing/2014/main" id="{A3A0A741-DE46-43B7-A732-2C6D71E7B11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87" name="Picture 86">
              <a:extLst>
                <a:ext uri="{FF2B5EF4-FFF2-40B4-BE49-F238E27FC236}">
                  <a16:creationId xmlns:a16="http://schemas.microsoft.com/office/drawing/2014/main" id="{3FB4AD13-112F-436E-9596-F7557110C0D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E142C178-F543-4CA4-847F-A519C78049AD}"/>
              </a:ext>
            </a:extLst>
          </p:cNvPr>
          <p:cNvSpPr>
            <a:spLocks noGrp="1"/>
          </p:cNvSpPr>
          <p:nvPr>
            <p:ph type="title"/>
          </p:nvPr>
        </p:nvSpPr>
        <p:spPr>
          <a:xfrm>
            <a:off x="1180101" y="982132"/>
            <a:ext cx="6354633" cy="1303867"/>
          </a:xfrm>
        </p:spPr>
        <p:txBody>
          <a:bodyPr vert="horz" lIns="91440" tIns="45720" rIns="91440" bIns="45720" rtlCol="0" anchor="ctr">
            <a:normAutofit/>
          </a:bodyPr>
          <a:lstStyle/>
          <a:p>
            <a:r>
              <a:rPr lang="en-US" dirty="0"/>
              <a:t>Black Mirror </a:t>
            </a:r>
            <a:endParaRPr lang="en-US"/>
          </a:p>
        </p:txBody>
      </p:sp>
      <p:cxnSp>
        <p:nvCxnSpPr>
          <p:cNvPr id="89" name="Straight Connector 88">
            <a:extLst>
              <a:ext uri="{FF2B5EF4-FFF2-40B4-BE49-F238E27FC236}">
                <a16:creationId xmlns:a16="http://schemas.microsoft.com/office/drawing/2014/main" id="{496D98D9-A8AD-432E-BD4E-FF80012442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77057" y="2400639"/>
            <a:ext cx="576072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88A5CDF7-FA37-4362-8776-1A959BC244CC}"/>
              </a:ext>
            </a:extLst>
          </p:cNvPr>
          <p:cNvSpPr>
            <a:spLocks noGrp="1"/>
          </p:cNvSpPr>
          <p:nvPr>
            <p:ph sz="half" idx="1"/>
          </p:nvPr>
        </p:nvSpPr>
        <p:spPr>
          <a:xfrm>
            <a:off x="1167385" y="2556932"/>
            <a:ext cx="6380065" cy="3318936"/>
          </a:xfrm>
        </p:spPr>
        <p:txBody>
          <a:bodyPr vert="horz" lIns="91440" tIns="45720" rIns="91440" bIns="45720" rtlCol="0" anchor="t">
            <a:normAutofit/>
          </a:bodyPr>
          <a:lstStyle/>
          <a:p>
            <a:pPr>
              <a:lnSpc>
                <a:spcPct val="90000"/>
              </a:lnSpc>
            </a:pPr>
            <a:r>
              <a:rPr lang="en-US" sz="2000"/>
              <a:t>Black mirror is judge by how popular  you are. From what you are a famous actor, musician, youtuber, boxer, e.t.c… To base off how popular you are is the numbers of followers you have on the platform you work on. Number is an important factor of how relevant you are on the platform you work on. Some people aren’t popular off social media, but they are known to be rich off other stuff they worked on which then makes them popular on social media and they are known as the “Rich Guy”. Overall on social media it’s the more followers u have the more relevant you are.</a:t>
            </a:r>
          </a:p>
        </p:txBody>
      </p:sp>
      <p:pic>
        <p:nvPicPr>
          <p:cNvPr id="3076" name="Picture 4" descr="How to Be Relevant and Still Respect Yourself - In The Groove">
            <a:extLst>
              <a:ext uri="{FF2B5EF4-FFF2-40B4-BE49-F238E27FC236}">
                <a16:creationId xmlns:a16="http://schemas.microsoft.com/office/drawing/2014/main" id="{3CDF701C-434E-4759-A4B3-0B35BE8FC6A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445" r="14858" b="-1"/>
          <a:stretch/>
        </p:blipFill>
        <p:spPr bwMode="auto">
          <a:xfrm>
            <a:off x="8137325" y="1158024"/>
            <a:ext cx="2839277" cy="2066544"/>
          </a:xfrm>
          <a:prstGeom prst="rect">
            <a:avLst/>
          </a:prstGeom>
          <a:noFill/>
          <a:ln w="57150" cmpd="thickThin">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pic>
      <p:pic>
        <p:nvPicPr>
          <p:cNvPr id="3074" name="Picture 2" descr="PewDiePie to be dethroned as YouTube's biggest channel by T-Series ...">
            <a:extLst>
              <a:ext uri="{FF2B5EF4-FFF2-40B4-BE49-F238E27FC236}">
                <a16:creationId xmlns:a16="http://schemas.microsoft.com/office/drawing/2014/main" id="{7DB8A648-2838-45A3-A0FE-D14A0959F67A}"/>
              </a:ext>
            </a:extLst>
          </p:cNvPr>
          <p:cNvPicPr>
            <a:picLocks noGrp="1" noChangeAspect="1" noChangeArrowheads="1"/>
          </p:cNvPicPr>
          <p:nvPr>
            <p:ph sz="half" idx="2"/>
          </p:nvPr>
        </p:nvPicPr>
        <p:blipFill rotWithShape="1">
          <a:blip r:embed="rId6">
            <a:extLst>
              <a:ext uri="{28A0092B-C50C-407E-A947-70E740481C1C}">
                <a14:useLocalDpi xmlns:a14="http://schemas.microsoft.com/office/drawing/2010/main" val="0"/>
              </a:ext>
            </a:extLst>
          </a:blip>
          <a:srcRect l="17581" r="29066"/>
          <a:stretch/>
        </p:blipFill>
        <p:spPr bwMode="auto">
          <a:xfrm>
            <a:off x="8135453" y="3631646"/>
            <a:ext cx="2843021" cy="2066544"/>
          </a:xfrm>
          <a:prstGeom prst="rect">
            <a:avLst/>
          </a:prstGeom>
          <a:noFill/>
          <a:ln w="57150" cmpd="thickThin">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504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AE4A6-8173-4ADA-B492-6B8657DC0154}"/>
              </a:ext>
            </a:extLst>
          </p:cNvPr>
          <p:cNvSpPr>
            <a:spLocks noGrp="1"/>
          </p:cNvSpPr>
          <p:nvPr>
            <p:ph type="title"/>
          </p:nvPr>
        </p:nvSpPr>
        <p:spPr/>
        <p:txBody>
          <a:bodyPr/>
          <a:lstStyle/>
          <a:p>
            <a:r>
              <a:rPr lang="en-US" dirty="0"/>
              <a:t>Bibliography </a:t>
            </a:r>
            <a:endParaRPr lang="en-CA" dirty="0"/>
          </a:p>
        </p:txBody>
      </p:sp>
      <p:sp>
        <p:nvSpPr>
          <p:cNvPr id="3" name="TextBox 2">
            <a:extLst>
              <a:ext uri="{FF2B5EF4-FFF2-40B4-BE49-F238E27FC236}">
                <a16:creationId xmlns:a16="http://schemas.microsoft.com/office/drawing/2014/main" id="{9A721CDA-DC13-40A8-8396-4007F0133002}"/>
              </a:ext>
            </a:extLst>
          </p:cNvPr>
          <p:cNvSpPr txBox="1"/>
          <p:nvPr/>
        </p:nvSpPr>
        <p:spPr>
          <a:xfrm>
            <a:off x="1712422" y="2842953"/>
            <a:ext cx="8794865" cy="1754326"/>
          </a:xfrm>
          <a:prstGeom prst="rect">
            <a:avLst/>
          </a:prstGeom>
          <a:noFill/>
        </p:spPr>
        <p:txBody>
          <a:bodyPr wrap="square" rtlCol="0">
            <a:spAutoFit/>
          </a:bodyPr>
          <a:lstStyle/>
          <a:p>
            <a:r>
              <a:rPr lang="en-CA" dirty="0">
                <a:hlinkClick r:id="rId2"/>
              </a:rPr>
              <a:t>https://www.weforum.org/agenda/2016/04/6-ways-social-media-is-changing-the-world/</a:t>
            </a:r>
            <a:endParaRPr lang="en-CA" dirty="0"/>
          </a:p>
          <a:p>
            <a:endParaRPr lang="en-CA" dirty="0"/>
          </a:p>
          <a:p>
            <a:r>
              <a:rPr lang="en-CA" dirty="0">
                <a:hlinkClick r:id="rId3"/>
              </a:rPr>
              <a:t>https://www.helpguide.org/articles/mental-health/social-media-and-mental-health.htm</a:t>
            </a:r>
            <a:endParaRPr lang="en-CA" dirty="0"/>
          </a:p>
          <a:p>
            <a:endParaRPr lang="en-CA" dirty="0"/>
          </a:p>
          <a:p>
            <a:r>
              <a:rPr lang="en-CA" dirty="0">
                <a:hlinkClick r:id="rId4"/>
              </a:rPr>
              <a:t>https://www.forbes.com/sites/alicegwalton/2017/06/30/a-run-down-of-social-medias-effects-on-our-mental-health/#7630343c2e5a</a:t>
            </a:r>
            <a:endParaRPr lang="en-CA" dirty="0"/>
          </a:p>
        </p:txBody>
      </p:sp>
    </p:spTree>
    <p:extLst>
      <p:ext uri="{BB962C8B-B14F-4D97-AF65-F5344CB8AC3E}">
        <p14:creationId xmlns:p14="http://schemas.microsoft.com/office/powerpoint/2010/main" val="100983794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C2F2D85EFB5BB468A4829F7890B82CB" ma:contentTypeVersion="8" ma:contentTypeDescription="Create a new document." ma:contentTypeScope="" ma:versionID="36d1f69e168fb02dc86a2bfd4e27f129">
  <xsd:schema xmlns:xsd="http://www.w3.org/2001/XMLSchema" xmlns:xs="http://www.w3.org/2001/XMLSchema" xmlns:p="http://schemas.microsoft.com/office/2006/metadata/properties" xmlns:ns3="7aa2e845-061b-4c1b-a22c-3a63b7e349cf" xmlns:ns4="f512b929-b1ad-4f6c-9e8c-327894b52c61" targetNamespace="http://schemas.microsoft.com/office/2006/metadata/properties" ma:root="true" ma:fieldsID="ab47700992d136867ad880a4371ada0b" ns3:_="" ns4:_="">
    <xsd:import namespace="7aa2e845-061b-4c1b-a22c-3a63b7e349cf"/>
    <xsd:import namespace="f512b929-b1ad-4f6c-9e8c-327894b52c6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a2e845-061b-4c1b-a22c-3a63b7e349c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12b929-b1ad-4f6c-9e8c-327894b52c61"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E0A82E-CC02-41F8-AF03-BA825E10F518}">
  <ds:schemaRefs>
    <ds:schemaRef ds:uri="http://schemas.microsoft.com/office/2006/documentManagement/types"/>
    <ds:schemaRef ds:uri="f512b929-b1ad-4f6c-9e8c-327894b52c61"/>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7aa2e845-061b-4c1b-a22c-3a63b7e349cf"/>
    <ds:schemaRef ds:uri="http://www.w3.org/XML/1998/namespace"/>
    <ds:schemaRef ds:uri="http://purl.org/dc/dcmitype/"/>
  </ds:schemaRefs>
</ds:datastoreItem>
</file>

<file path=customXml/itemProps2.xml><?xml version="1.0" encoding="utf-8"?>
<ds:datastoreItem xmlns:ds="http://schemas.openxmlformats.org/officeDocument/2006/customXml" ds:itemID="{2084ECA6-15D5-473F-9F3C-C7962E3B8A8C}">
  <ds:schemaRefs>
    <ds:schemaRef ds:uri="http://schemas.microsoft.com/sharepoint/v3/contenttype/forms"/>
  </ds:schemaRefs>
</ds:datastoreItem>
</file>

<file path=customXml/itemProps3.xml><?xml version="1.0" encoding="utf-8"?>
<ds:datastoreItem xmlns:ds="http://schemas.openxmlformats.org/officeDocument/2006/customXml" ds:itemID="{CFE4ED67-E6E2-4859-A61B-1A96B40BE9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a2e845-061b-4c1b-a22c-3a63b7e349cf"/>
    <ds:schemaRef ds:uri="f512b929-b1ad-4f6c-9e8c-327894b52c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TotalTime>
  <Words>473</Words>
  <Application>Microsoft Office PowerPoint</Application>
  <PresentationFormat>Widescreen</PresentationFormat>
  <Paragraphs>14</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Garamond</vt:lpstr>
      <vt:lpstr>Organic</vt:lpstr>
      <vt:lpstr>Social and Me</vt:lpstr>
      <vt:lpstr>Confusion is the point</vt:lpstr>
      <vt:lpstr>Is Social Media Hurting Your Mental Health?  </vt:lpstr>
      <vt:lpstr>Black Mirror </vt:lpstr>
      <vt:lpstr>Bibliography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and Me</dc:title>
  <dc:creator>088S-Muhammad Nazir, Zohid-Muhammad Zohid</dc:creator>
  <cp:lastModifiedBy>088S-Muhammad Nazir, Zohid-Muhammad Zohid</cp:lastModifiedBy>
  <cp:revision>2</cp:revision>
  <dcterms:created xsi:type="dcterms:W3CDTF">2020-06-12T11:11:48Z</dcterms:created>
  <dcterms:modified xsi:type="dcterms:W3CDTF">2020-06-17T10:36:14Z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0x010100DC2F2D85EFB5BB468A4829F7890B82CB</vt:lpwstr>
  </property>
</Properties>
</file>